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rts/chart1.xml" ContentType="application/vnd.openxmlformats-officedocument.drawingml.chart+xml"/>
  <Override PartName="/ppt/notesSlides/notesSlide7.xml" ContentType="application/vnd.openxmlformats-officedocument.presentationml.notesSlide+xml"/>
  <Override PartName="/ppt/charts/chart2.xml" ContentType="application/vnd.openxmlformats-officedocument.drawingml.chart+xml"/>
  <Override PartName="/ppt/notesSlides/notesSlide8.xml" ContentType="application/vnd.openxmlformats-officedocument.presentationml.notesSlide+xml"/>
  <Override PartName="/ppt/charts/chart3.xml" ContentType="application/vnd.openxmlformats-officedocument.drawingml.chart+xml"/>
  <Override PartName="/ppt/notesSlides/notesSlide9.xml" ContentType="application/vnd.openxmlformats-officedocument.presentationml.notesSlide+xml"/>
  <Override PartName="/ppt/charts/chart4.xml" ContentType="application/vnd.openxmlformats-officedocument.drawingml.chart+xml"/>
  <Override PartName="/ppt/notesSlides/notesSlide10.xml" ContentType="application/vnd.openxmlformats-officedocument.presentationml.notesSlide+xml"/>
  <Override PartName="/ppt/charts/chart5.xml" ContentType="application/vnd.openxmlformats-officedocument.drawingml.chart+xml"/>
  <Override PartName="/ppt/notesSlides/notesSlide11.xml" ContentType="application/vnd.openxmlformats-officedocument.presentationml.notesSlide+xml"/>
  <Override PartName="/ppt/charts/chart6.xml" ContentType="application/vnd.openxmlformats-officedocument.drawingml.chart+xml"/>
  <Override PartName="/ppt/notesSlides/notesSlide12.xml" ContentType="application/vnd.openxmlformats-officedocument.presentationml.notesSlide+xml"/>
  <Override PartName="/ppt/charts/chart7.xml" ContentType="application/vnd.openxmlformats-officedocument.drawingml.chart+xml"/>
  <Override PartName="/ppt/notesSlides/notesSlide13.xml" ContentType="application/vnd.openxmlformats-officedocument.presentationml.notesSlide+xml"/>
  <Override PartName="/ppt/charts/chart8.xml" ContentType="application/vnd.openxmlformats-officedocument.drawingml.chart+xml"/>
  <Override PartName="/ppt/notesSlides/notesSlide14.xml" ContentType="application/vnd.openxmlformats-officedocument.presentationml.notesSlide+xml"/>
  <Override PartName="/ppt/charts/chart9.xml" ContentType="application/vnd.openxmlformats-officedocument.drawingml.chart+xml"/>
  <Override PartName="/ppt/notesSlides/notesSlide15.xml" ContentType="application/vnd.openxmlformats-officedocument.presentationml.notesSlide+xml"/>
  <Override PartName="/ppt/charts/chart10.xml" ContentType="application/vnd.openxmlformats-officedocument.drawingml.chart+xml"/>
  <Override PartName="/ppt/notesSlides/notesSlide16.xml" ContentType="application/vnd.openxmlformats-officedocument.presentationml.notesSlide+xml"/>
  <Override PartName="/ppt/charts/chart11.xml" ContentType="application/vnd.openxmlformats-officedocument.drawingml.chart+xml"/>
  <Override PartName="/ppt/notesSlides/notesSlide17.xml" ContentType="application/vnd.openxmlformats-officedocument.presentationml.notesSlide+xml"/>
  <Override PartName="/ppt/charts/chart12.xml" ContentType="application/vnd.openxmlformats-officedocument.drawingml.chart+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charts/chart13.xml" ContentType="application/vnd.openxmlformats-officedocument.drawingml.chart+xml"/>
  <Override PartName="/ppt/notesSlides/notesSlide24.xml" ContentType="application/vnd.openxmlformats-officedocument.presentationml.notesSlide+xml"/>
  <Override PartName="/ppt/charts/chart14.xml" ContentType="application/vnd.openxmlformats-officedocument.drawingml.chart+xml"/>
  <Override PartName="/ppt/notesSlides/notesSlide25.xml" ContentType="application/vnd.openxmlformats-officedocument.presentationml.notesSlide+xml"/>
  <Override PartName="/ppt/charts/chart15.xml" ContentType="application/vnd.openxmlformats-officedocument.drawingml.chart+xml"/>
  <Override PartName="/ppt/notesSlides/notesSlide26.xml" ContentType="application/vnd.openxmlformats-officedocument.presentationml.notesSlide+xml"/>
  <Override PartName="/ppt/charts/chart16.xml" ContentType="application/vnd.openxmlformats-officedocument.drawingml.chart+xml"/>
  <Override PartName="/ppt/notesSlides/notesSlide27.xml" ContentType="application/vnd.openxmlformats-officedocument.presentationml.notesSlide+xml"/>
  <Override PartName="/ppt/charts/chart17.xml" ContentType="application/vnd.openxmlformats-officedocument.drawingml.chart+xml"/>
  <Override PartName="/ppt/notesSlides/notesSlide28.xml" ContentType="application/vnd.openxmlformats-officedocument.presentationml.notesSlide+xml"/>
  <Override PartName="/ppt/charts/chart18.xml" ContentType="application/vnd.openxmlformats-officedocument.drawingml.chart+xml"/>
  <Override PartName="/ppt/notesSlides/notesSlide29.xml" ContentType="application/vnd.openxmlformats-officedocument.presentationml.notesSlide+xml"/>
  <Override PartName="/ppt/charts/chart19.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30.xml" ContentType="application/vnd.openxmlformats-officedocument.presentationml.notesSlide+xml"/>
  <Override PartName="/ppt/charts/chart20.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charts/chart21.xml" ContentType="application/vnd.openxmlformats-officedocument.drawingml.chart+xml"/>
  <Override PartName="/ppt/notesSlides/notesSlide33.xml" ContentType="application/vnd.openxmlformats-officedocument.presentationml.notesSlide+xml"/>
  <Override PartName="/ppt/charts/chart22.xml" ContentType="application/vnd.openxmlformats-officedocument.drawingml.chart+xml"/>
  <Override PartName="/ppt/notesSlides/notesSlide34.xml" ContentType="application/vnd.openxmlformats-officedocument.presentationml.notesSlide+xml"/>
  <Override PartName="/ppt/charts/chart23.xml" ContentType="application/vnd.openxmlformats-officedocument.drawingml.chart+xml"/>
  <Override PartName="/ppt/notesSlides/notesSlide35.xml" ContentType="application/vnd.openxmlformats-officedocument.presentationml.notesSlide+xml"/>
  <Override PartName="/ppt/charts/chart24.xml" ContentType="application/vnd.openxmlformats-officedocument.drawingml.chart+xml"/>
  <Override PartName="/ppt/notesSlides/notesSlide36.xml" ContentType="application/vnd.openxmlformats-officedocument.presentationml.notesSlide+xml"/>
  <Override PartName="/ppt/charts/chart25.xml" ContentType="application/vnd.openxmlformats-officedocument.drawingml.chart+xml"/>
  <Override PartName="/ppt/notesSlides/notesSlide37.xml" ContentType="application/vnd.openxmlformats-officedocument.presentationml.notesSlide+xml"/>
  <Override PartName="/ppt/charts/chart26.xml" ContentType="application/vnd.openxmlformats-officedocument.drawingml.chart+xml"/>
  <Override PartName="/ppt/notesSlides/notesSlide38.xml" ContentType="application/vnd.openxmlformats-officedocument.presentationml.notesSlide+xml"/>
  <Override PartName="/ppt/charts/chart27.xml" ContentType="application/vnd.openxmlformats-officedocument.drawingml.chart+xml"/>
  <Override PartName="/ppt/notesSlides/notesSlide39.xml" ContentType="application/vnd.openxmlformats-officedocument.presentationml.notesSlide+xml"/>
  <Override PartName="/ppt/charts/chart28.xml" ContentType="application/vnd.openxmlformats-officedocument.drawingml.chart+xml"/>
  <Override PartName="/ppt/notesSlides/notesSlide40.xml" ContentType="application/vnd.openxmlformats-officedocument.presentationml.notesSlide+xml"/>
  <Override PartName="/ppt/charts/chart29.xml" ContentType="application/vnd.openxmlformats-officedocument.drawingml.chart+xml"/>
  <Override PartName="/ppt/notesSlides/notesSlide41.xml" ContentType="application/vnd.openxmlformats-officedocument.presentationml.notesSlide+xml"/>
  <Override PartName="/ppt/charts/chart30.xml" ContentType="application/vnd.openxmlformats-officedocument.drawingml.chart+xml"/>
  <Override PartName="/ppt/notesSlides/notesSlide42.xml" ContentType="application/vnd.openxmlformats-officedocument.presentationml.notesSlide+xml"/>
  <Override PartName="/ppt/charts/chart31.xml" ContentType="application/vnd.openxmlformats-officedocument.drawingml.chart+xml"/>
  <Override PartName="/ppt/notesSlides/notesSlide43.xml" ContentType="application/vnd.openxmlformats-officedocument.presentationml.notesSlide+xml"/>
  <Override PartName="/ppt/charts/chart32.xml" ContentType="application/vnd.openxmlformats-officedocument.drawingml.chart+xml"/>
  <Override PartName="/ppt/notesSlides/notesSlide44.xml" ContentType="application/vnd.openxmlformats-officedocument.presentationml.notesSlide+xml"/>
  <Override PartName="/ppt/charts/chart33.xml" ContentType="application/vnd.openxmlformats-officedocument.drawingml.chart+xml"/>
  <Override PartName="/ppt/notesSlides/notesSlide45.xml" ContentType="application/vnd.openxmlformats-officedocument.presentationml.notesSlide+xml"/>
  <Override PartName="/ppt/charts/chart34.xml" ContentType="application/vnd.openxmlformats-officedocument.drawingml.chart+xml"/>
  <Override PartName="/ppt/notesSlides/notesSlide46.xml" ContentType="application/vnd.openxmlformats-officedocument.presentationml.notesSlide+xml"/>
  <Override PartName="/ppt/charts/chart35.xml" ContentType="application/vnd.openxmlformats-officedocument.drawingml.chart+xml"/>
  <Override PartName="/ppt/notesSlides/notesSlide47.xml" ContentType="application/vnd.openxmlformats-officedocument.presentationml.notesSlide+xml"/>
  <Override PartName="/ppt/charts/chart36.xml" ContentType="application/vnd.openxmlformats-officedocument.drawingml.chart+xml"/>
  <Override PartName="/ppt/notesSlides/notesSlide48.xml" ContentType="application/vnd.openxmlformats-officedocument.presentationml.notesSlide+xml"/>
  <Override PartName="/ppt/comments/comment1.xml" ContentType="application/vnd.openxmlformats-officedocument.presentationml.comments+xml"/>
  <Override PartName="/ppt/notesSlides/notesSlide49.xml" ContentType="application/vnd.openxmlformats-officedocument.presentationml.notesSlide+xml"/>
  <Override PartName="/ppt/comments/comment2.xml" ContentType="application/vnd.openxmlformats-officedocument.presentationml.comments+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comments/comment3.xml" ContentType="application/vnd.openxmlformats-officedocument.presentationml.comments+xml"/>
  <Override PartName="/ppt/notesSlides/notesSlide52.xml" ContentType="application/vnd.openxmlformats-officedocument.presentationml.notesSlide+xml"/>
  <Override PartName="/ppt/charts/chart37.xml" ContentType="application/vnd.openxmlformats-officedocument.drawingml.chart+xml"/>
  <Override PartName="/ppt/notesSlides/notesSlide53.xml" ContentType="application/vnd.openxmlformats-officedocument.presentationml.notesSlide+xml"/>
  <Override PartName="/ppt/charts/chart38.xml" ContentType="application/vnd.openxmlformats-officedocument.drawingml.chart+xml"/>
  <Override PartName="/ppt/notesSlides/notesSlide54.xml" ContentType="application/vnd.openxmlformats-officedocument.presentationml.notesSlide+xml"/>
  <Override PartName="/ppt/charts/chart39.xml" ContentType="application/vnd.openxmlformats-officedocument.drawingml.chart+xml"/>
  <Override PartName="/ppt/notesSlides/notesSlide55.xml" ContentType="application/vnd.openxmlformats-officedocument.presentationml.notesSlide+xml"/>
  <Override PartName="/ppt/charts/chart40.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notesMasterIdLst>
    <p:notesMasterId r:id="rId63"/>
  </p:notesMasterIdLst>
  <p:sldIdLst>
    <p:sldId id="256" r:id="rId2"/>
    <p:sldId id="299" r:id="rId3"/>
    <p:sldId id="298" r:id="rId4"/>
    <p:sldId id="271" r:id="rId5"/>
    <p:sldId id="259" r:id="rId6"/>
    <p:sldId id="310" r:id="rId7"/>
    <p:sldId id="311" r:id="rId8"/>
    <p:sldId id="312" r:id="rId9"/>
    <p:sldId id="304" r:id="rId10"/>
    <p:sldId id="257" r:id="rId11"/>
    <p:sldId id="258" r:id="rId12"/>
    <p:sldId id="260" r:id="rId13"/>
    <p:sldId id="261" r:id="rId14"/>
    <p:sldId id="264" r:id="rId15"/>
    <p:sldId id="300" r:id="rId16"/>
    <p:sldId id="279" r:id="rId17"/>
    <p:sldId id="280" r:id="rId18"/>
    <p:sldId id="281" r:id="rId19"/>
    <p:sldId id="282" r:id="rId20"/>
    <p:sldId id="283" r:id="rId21"/>
    <p:sldId id="284" r:id="rId22"/>
    <p:sldId id="272" r:id="rId23"/>
    <p:sldId id="274" r:id="rId24"/>
    <p:sldId id="305" r:id="rId25"/>
    <p:sldId id="306" r:id="rId26"/>
    <p:sldId id="307" r:id="rId27"/>
    <p:sldId id="308" r:id="rId28"/>
    <p:sldId id="275" r:id="rId29"/>
    <p:sldId id="320" r:id="rId30"/>
    <p:sldId id="276" r:id="rId31"/>
    <p:sldId id="297" r:id="rId32"/>
    <p:sldId id="277" r:id="rId33"/>
    <p:sldId id="313" r:id="rId34"/>
    <p:sldId id="315" r:id="rId35"/>
    <p:sldId id="314" r:id="rId36"/>
    <p:sldId id="316" r:id="rId37"/>
    <p:sldId id="285" r:id="rId38"/>
    <p:sldId id="301" r:id="rId39"/>
    <p:sldId id="286" r:id="rId40"/>
    <p:sldId id="287" r:id="rId41"/>
    <p:sldId id="288" r:id="rId42"/>
    <p:sldId id="289" r:id="rId43"/>
    <p:sldId id="290" r:id="rId44"/>
    <p:sldId id="291" r:id="rId45"/>
    <p:sldId id="292" r:id="rId46"/>
    <p:sldId id="293" r:id="rId47"/>
    <p:sldId id="322" r:id="rId48"/>
    <p:sldId id="323" r:id="rId49"/>
    <p:sldId id="324" r:id="rId50"/>
    <p:sldId id="325" r:id="rId51"/>
    <p:sldId id="326" r:id="rId52"/>
    <p:sldId id="327" r:id="rId53"/>
    <p:sldId id="318" r:id="rId54"/>
    <p:sldId id="328" r:id="rId55"/>
    <p:sldId id="319" r:id="rId56"/>
    <p:sldId id="329" r:id="rId57"/>
    <p:sldId id="295" r:id="rId58"/>
    <p:sldId id="330" r:id="rId59"/>
    <p:sldId id="296" r:id="rId60"/>
    <p:sldId id="331" r:id="rId61"/>
    <p:sldId id="309" r:id="rId6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uzanne Cotter" initials="SC" lastIdx="13"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A1F46"/>
    <a:srgbClr val="C00000"/>
    <a:srgbClr val="EB89A3"/>
    <a:srgbClr val="006858"/>
    <a:srgbClr val="65B328"/>
    <a:srgbClr val="71A59C"/>
    <a:srgbClr val="3E5B84"/>
    <a:srgbClr val="82428D"/>
    <a:srgbClr val="B8AB97"/>
    <a:srgbClr val="BEB68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5820" autoAdjust="0"/>
  </p:normalViewPr>
  <p:slideViewPr>
    <p:cSldViewPr>
      <p:cViewPr varScale="1">
        <p:scale>
          <a:sx n="62" d="100"/>
          <a:sy n="62" d="100"/>
        </p:scale>
        <p:origin x="162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notesMaster" Target="notesMasters/notesMaster1.xml"/><Relationship Id="rId68"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commentAuthors" Target="commentAuthor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charts/_rels/chart1.xml.rels><?xml version="1.0" encoding="UTF-8" standalone="yes"?>
<Relationships xmlns="http://schemas.openxmlformats.org/package/2006/relationships"><Relationship Id="rId1" Type="http://schemas.openxmlformats.org/officeDocument/2006/relationships/oleObject" Target="file:///\\hpscdc5\pub\Resp%20&amp;%20VPD\Health%20care%20workers%20-%20immunisation\Returns\2020-2021%20Season\Summary%20Tables\Season%20Summary%20Results-Public,%20Private-2020-2021_Sept2021.xlsx" TargetMode="External"/></Relationships>
</file>

<file path=ppt/charts/_rels/chart10.xml.rels><?xml version="1.0" encoding="UTF-8" standalone="yes"?>
<Relationships xmlns="http://schemas.openxmlformats.org/package/2006/relationships"><Relationship Id="rId1" Type="http://schemas.openxmlformats.org/officeDocument/2006/relationships/oleObject" Target="file:///\\hpscdc5\pub\Resp%20&amp;%20VPD\Health%20care%20workers%20-%20immunisation\Reports%20&amp;%20Slidesets%20for%20Website\2021-2022\FluVax%20Uptake%20by%20Staff%20Grade%20and%20Season-Hospitals.xlsx" TargetMode="External"/></Relationships>
</file>

<file path=ppt/charts/_rels/chart11.xml.rels><?xml version="1.0" encoding="UTF-8" standalone="yes"?>
<Relationships xmlns="http://schemas.openxmlformats.org/package/2006/relationships"><Relationship Id="rId1" Type="http://schemas.openxmlformats.org/officeDocument/2006/relationships/oleObject" Target="file:///\\hpscdc5\pub\Resp%20&amp;%20VPD\Health%20care%20workers%20-%20immunisation\Reports%20&amp;%20Slidesets%20for%20Website\2021-2022\FluVax%20Uptake%20by%20Staff%20Grade%20and%20Season-Hospitals.xlsx" TargetMode="External"/></Relationships>
</file>

<file path=ppt/charts/_rels/chart12.xml.rels><?xml version="1.0" encoding="UTF-8" standalone="yes"?>
<Relationships xmlns="http://schemas.openxmlformats.org/package/2006/relationships"><Relationship Id="rId1" Type="http://schemas.openxmlformats.org/officeDocument/2006/relationships/oleObject" Target="file:///\\hpscdc5\pub\Resp%20&amp;%20VPD\Health%20care%20workers%20-%20immunisation\Reports%20&amp;%20Slidesets%20for%20Website\2021-2022\FluVax%20Uptake%20by%20Staff%20Grade%20and%20Season-Hospitals.xlsx" TargetMode="External"/></Relationships>
</file>

<file path=ppt/charts/_rels/chart13.xml.rels><?xml version="1.0" encoding="UTF-8" standalone="yes"?>
<Relationships xmlns="http://schemas.openxmlformats.org/package/2006/relationships"><Relationship Id="rId1" Type="http://schemas.openxmlformats.org/officeDocument/2006/relationships/oleObject" Target="file:///\\hpscdc5\pub\Resp%20&amp;%20VPD\Health%20care%20workers%20-%20immunisation\Returns\2021-2022%20Season\Season%20Summary%20Results-Public,%20Private-2021-2022_Aug2022.xlsx" TargetMode="External"/></Relationships>
</file>

<file path=ppt/charts/_rels/chart14.xml.rels><?xml version="1.0" encoding="UTF-8" standalone="yes"?>
<Relationships xmlns="http://schemas.openxmlformats.org/package/2006/relationships"><Relationship Id="rId1" Type="http://schemas.openxmlformats.org/officeDocument/2006/relationships/oleObject" Target="file:///\\hpscdc5\pub\Resp%20&amp;%20VPD\Health%20care%20workers%20-%20immunisation\Returns\2021-2022%20Season\Season%20Summary%20Results-Public,%20Private-2021-2022_Aug2022.xlsx" TargetMode="External"/></Relationships>
</file>

<file path=ppt/charts/_rels/chart15.xml.rels><?xml version="1.0" encoding="UTF-8" standalone="yes"?>
<Relationships xmlns="http://schemas.openxmlformats.org/package/2006/relationships"><Relationship Id="rId1" Type="http://schemas.openxmlformats.org/officeDocument/2006/relationships/oleObject" Target="file:///\\hpscdc5\pub\Resp%20&amp;%20VPD\Health%20care%20workers%20-%20immunisation\Returns\2021-2022%20Season\Season%20Summary%20Results-Public,%20Private-2021-2022_Aug2022.xlsx" TargetMode="External"/></Relationships>
</file>

<file path=ppt/charts/_rels/chart16.xml.rels><?xml version="1.0" encoding="UTF-8" standalone="yes"?>
<Relationships xmlns="http://schemas.openxmlformats.org/package/2006/relationships"><Relationship Id="rId1" Type="http://schemas.openxmlformats.org/officeDocument/2006/relationships/oleObject" Target="file:///\\hpscdc5\pub\Resp%20&amp;%20VPD\Health%20care%20workers%20-%20immunisation\Returns\2021-2022%20Season\Season%20Summary%20Results-Public,%20Private-2021-2022_Aug2022.xlsx" TargetMode="External"/></Relationships>
</file>

<file path=ppt/charts/_rels/chart17.xml.rels><?xml version="1.0" encoding="UTF-8" standalone="yes"?>
<Relationships xmlns="http://schemas.openxmlformats.org/package/2006/relationships"><Relationship Id="rId1" Type="http://schemas.openxmlformats.org/officeDocument/2006/relationships/oleObject" Target="file:///\\hpscdc5\pub\Resp%20&amp;%20VPD\Health%20care%20workers%20-%20immunisation\Returns\2021-2022%20Season\Season%20Summary%20Results-Public,%20Private-2021-2022_Aug2022.xlsx" TargetMode="External"/></Relationships>
</file>

<file path=ppt/charts/_rels/chart18.xml.rels><?xml version="1.0" encoding="UTF-8" standalone="yes"?>
<Relationships xmlns="http://schemas.openxmlformats.org/package/2006/relationships"><Relationship Id="rId1" Type="http://schemas.openxmlformats.org/officeDocument/2006/relationships/oleObject" Target="file:///\\hpscdc5\pub\Resp%20&amp;%20VPD\Health%20care%20workers%20-%20immunisation\Returns\2021-2022%20Season\Season%20Summary%20Results-Public,%20Private-2021-2022_Aug2022.xlsx" TargetMode="External"/></Relationships>
</file>

<file path=ppt/charts/_rels/chart19.xml.rels><?xml version="1.0" encoding="UTF-8" standalone="yes"?>
<Relationships xmlns="http://schemas.openxmlformats.org/package/2006/relationships"><Relationship Id="rId3" Type="http://schemas.openxmlformats.org/officeDocument/2006/relationships/oleObject" Target="file:///\\hpscdc5\pub\Resp%20&amp;%20VPD\Health%20care%20workers%20-%20immunisation\Returns\2021-2022%20Season\Season%20Summary%20Results-Public,%20Private-2021-2022_Aug2022.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1" Type="http://schemas.openxmlformats.org/officeDocument/2006/relationships/oleObject" Target="file:///\\hpscdc5\pub\Resp%20&amp;%20VPD\Health%20care%20workers%20-%20immunisation\Returns\2021-2022%20Season\Season%20Summary%20Results-Public,%20Private-2021-2022_Aug2022.xlsx" TargetMode="External"/></Relationships>
</file>

<file path=ppt/charts/_rels/chart20.xml.rels><?xml version="1.0" encoding="UTF-8" standalone="yes"?>
<Relationships xmlns="http://schemas.openxmlformats.org/package/2006/relationships"><Relationship Id="rId3" Type="http://schemas.openxmlformats.org/officeDocument/2006/relationships/oleObject" Target="file:///\\hpscdc5\pub\Resp%20&amp;%20VPD\Health%20care%20workers%20-%20immunisation\Returns\2021-2022%20Season\Season%20Summary%20Results-Public,%20Private-2021-2022_Aug2022.xlsx" TargetMode="External"/><Relationship Id="rId2" Type="http://schemas.microsoft.com/office/2011/relationships/chartColorStyle" Target="colors2.xml"/><Relationship Id="rId1" Type="http://schemas.microsoft.com/office/2011/relationships/chartStyle" Target="style2.xml"/></Relationships>
</file>

<file path=ppt/charts/_rels/chart21.xml.rels><?xml version="1.0" encoding="UTF-8" standalone="yes"?>
<Relationships xmlns="http://schemas.openxmlformats.org/package/2006/relationships"><Relationship Id="rId1" Type="http://schemas.openxmlformats.org/officeDocument/2006/relationships/oleObject" Target="file:///\\hpscdc5\pub\Resp%20&amp;%20VPD\Health%20care%20workers%20-%20immunisation\Reports%20&amp;%20Slidesets%20for%20Website\2021-2022\FluVax%20Uptake%20by%20Staff%20Grade%20and%20Season-LTCFs-CHO.xlsx" TargetMode="External"/></Relationships>
</file>

<file path=ppt/charts/_rels/chart22.xml.rels><?xml version="1.0" encoding="UTF-8" standalone="yes"?>
<Relationships xmlns="http://schemas.openxmlformats.org/package/2006/relationships"><Relationship Id="rId1" Type="http://schemas.openxmlformats.org/officeDocument/2006/relationships/oleObject" Target="file:///\\hpscdc5\pub\Resp%20&amp;%20VPD\Health%20care%20workers%20-%20immunisation\Reports%20&amp;%20Slidesets%20for%20Website\2021-2022\FluVax%20Uptake%20by%20Staff%20Grade%20and%20Season-LTCFs-CHO.xlsx" TargetMode="External"/></Relationships>
</file>

<file path=ppt/charts/_rels/chart23.xml.rels><?xml version="1.0" encoding="UTF-8" standalone="yes"?>
<Relationships xmlns="http://schemas.openxmlformats.org/package/2006/relationships"><Relationship Id="rId1" Type="http://schemas.openxmlformats.org/officeDocument/2006/relationships/oleObject" Target="file:///\\hpscdc5\pub\Resp%20&amp;%20VPD\Health%20care%20workers%20-%20immunisation\Reports%20&amp;%20Slidesets%20for%20Website\2021-2022\FluVax%20Uptake%20by%20Staff%20Grade%20and%20Season-LTCFs-CHO.xlsx" TargetMode="External"/></Relationships>
</file>

<file path=ppt/charts/_rels/chart24.xml.rels><?xml version="1.0" encoding="UTF-8" standalone="yes"?>
<Relationships xmlns="http://schemas.openxmlformats.org/package/2006/relationships"><Relationship Id="rId1" Type="http://schemas.openxmlformats.org/officeDocument/2006/relationships/oleObject" Target="file:///\\hpscdc5\pub\Resp%20&amp;%20VPD\Health%20care%20workers%20-%20immunisation\Reports%20&amp;%20Slidesets%20for%20Website\2021-2022\FluVax%20Uptake%20by%20Staff%20Grade%20and%20Season-LTCFs-CHO.xlsx" TargetMode="External"/></Relationships>
</file>

<file path=ppt/charts/_rels/chart25.xml.rels><?xml version="1.0" encoding="UTF-8" standalone="yes"?>
<Relationships xmlns="http://schemas.openxmlformats.org/package/2006/relationships"><Relationship Id="rId1" Type="http://schemas.openxmlformats.org/officeDocument/2006/relationships/oleObject" Target="file:///\\hpscdc5\pub\Resp%20&amp;%20VPD\Health%20care%20workers%20-%20immunisation\Reports%20&amp;%20Slidesets%20for%20Website\2021-2022\FluVax%20Uptake%20by%20Staff%20Grade%20and%20Season-LTCFs-CHO.xlsx" TargetMode="External"/></Relationships>
</file>

<file path=ppt/charts/_rels/chart26.xml.rels><?xml version="1.0" encoding="UTF-8" standalone="yes"?>
<Relationships xmlns="http://schemas.openxmlformats.org/package/2006/relationships"><Relationship Id="rId1" Type="http://schemas.openxmlformats.org/officeDocument/2006/relationships/oleObject" Target="file:///\\hpscdc5\pub\Resp%20&amp;%20VPD\Health%20care%20workers%20-%20immunisation\Reports%20&amp;%20Slidesets%20for%20Website\2021-2022\FluVax%20Uptake%20by%20Staff%20Grade%20and%20Season-LTCFs-CHO.xlsx" TargetMode="External"/></Relationships>
</file>

<file path=ppt/charts/_rels/chart27.xml.rels><?xml version="1.0" encoding="UTF-8" standalone="yes"?>
<Relationships xmlns="http://schemas.openxmlformats.org/package/2006/relationships"><Relationship Id="rId1" Type="http://schemas.openxmlformats.org/officeDocument/2006/relationships/oleObject" Target="file:///\\hpscdc5\pub\Resp%20&amp;%20VPD\Health%20care%20workers%20-%20immunisation\Reports%20&amp;%20Slidesets%20for%20Website\2021-2022\FluVax%20Uptake%20by%20Staff%20Grade%20and%20Season-LTCFs-CHO.xlsx" TargetMode="External"/></Relationships>
</file>

<file path=ppt/charts/_rels/chart28.xml.rels><?xml version="1.0" encoding="UTF-8" standalone="yes"?>
<Relationships xmlns="http://schemas.openxmlformats.org/package/2006/relationships"><Relationship Id="rId1" Type="http://schemas.openxmlformats.org/officeDocument/2006/relationships/oleObject" Target="file:///\\hpscdc5\pub\Resp%20&amp;%20VPD\Health%20care%20workers%20-%20immunisation\Reports%20&amp;%20Slidesets%20for%20Website\2021-2022\FluVax%20Uptake%20by%20Staff%20Grade%20and%20Season-LTCFs-CHO.xlsx" TargetMode="External"/></Relationships>
</file>

<file path=ppt/charts/_rels/chart29.xml.rels><?xml version="1.0" encoding="UTF-8" standalone="yes"?>
<Relationships xmlns="http://schemas.openxmlformats.org/package/2006/relationships"><Relationship Id="rId1" Type="http://schemas.openxmlformats.org/officeDocument/2006/relationships/oleObject" Target="file:///\\hpscdc5\pub\Resp%20&amp;%20VPD\Health%20care%20workers%20-%20immunisation\Reports%20&amp;%20Slidesets%20for%20Website\2021-2022\FluVax%20Uptake%20by%20Staff%20Grade%20and%20Season-LTCFs-CHO.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hpscdc5\pub\Resp%20&amp;%20VPD\Health%20care%20workers%20-%20immunisation\Returns\2021-2022%20Season\Season%20Summary%20Results-Public,%20Private-2021-2022_Aug2022.xlsx" TargetMode="External"/></Relationships>
</file>

<file path=ppt/charts/_rels/chart30.xml.rels><?xml version="1.0" encoding="UTF-8" standalone="yes"?>
<Relationships xmlns="http://schemas.openxmlformats.org/package/2006/relationships"><Relationship Id="rId1" Type="http://schemas.openxmlformats.org/officeDocument/2006/relationships/oleObject" Target="file:///\\hpscdc5\pub\Resp%20&amp;%20VPD\Health%20care%20workers%20-%20immunisation\Reports%20&amp;%20Slidesets%20for%20Website\2021-2022\FluVax%20Uptake%20by%20Staff%20Grade%20and%20Season-LTCFs-CHO.xlsx" TargetMode="External"/></Relationships>
</file>

<file path=ppt/charts/_rels/chart31.xml.rels><?xml version="1.0" encoding="UTF-8" standalone="yes"?>
<Relationships xmlns="http://schemas.openxmlformats.org/package/2006/relationships"><Relationship Id="rId1" Type="http://schemas.openxmlformats.org/officeDocument/2006/relationships/oleObject" Target="file:///\\hpscdc5\pub\Resp%20&amp;%20VPD\Health%20care%20workers%20-%20immunisation\Reports%20&amp;%20Slidesets%20for%20Website\2021-2022\FluVax%20Uptake%20by%20Staff%20Grade%20and%20Season-LTCFs-RHA.xlsx" TargetMode="External"/></Relationships>
</file>

<file path=ppt/charts/_rels/chart32.xml.rels><?xml version="1.0" encoding="UTF-8" standalone="yes"?>
<Relationships xmlns="http://schemas.openxmlformats.org/package/2006/relationships"><Relationship Id="rId1" Type="http://schemas.openxmlformats.org/officeDocument/2006/relationships/oleObject" Target="file:///\\hpscdc5\pub\Resp%20&amp;%20VPD\Health%20care%20workers%20-%20immunisation\Reports%20&amp;%20Slidesets%20for%20Website\2021-2022\FluVax%20Uptake%20by%20Staff%20Grade%20and%20Season-LTCFs-RHA.xlsx" TargetMode="External"/></Relationships>
</file>

<file path=ppt/charts/_rels/chart33.xml.rels><?xml version="1.0" encoding="UTF-8" standalone="yes"?>
<Relationships xmlns="http://schemas.openxmlformats.org/package/2006/relationships"><Relationship Id="rId1" Type="http://schemas.openxmlformats.org/officeDocument/2006/relationships/oleObject" Target="file:///\\hpscdc5\pub\Resp%20&amp;%20VPD\Health%20care%20workers%20-%20immunisation\Reports%20&amp;%20Slidesets%20for%20Website\2021-2022\FluVax%20Uptake%20by%20Staff%20Grade%20and%20Season-LTCFs-RHA.xlsx" TargetMode="External"/></Relationships>
</file>

<file path=ppt/charts/_rels/chart34.xml.rels><?xml version="1.0" encoding="UTF-8" standalone="yes"?>
<Relationships xmlns="http://schemas.openxmlformats.org/package/2006/relationships"><Relationship Id="rId1" Type="http://schemas.openxmlformats.org/officeDocument/2006/relationships/oleObject" Target="file:///\\hpscdc5\pub\Resp%20&amp;%20VPD\Health%20care%20workers%20-%20immunisation\Reports%20&amp;%20Slidesets%20for%20Website\2021-2022\FluVax%20Uptake%20by%20Staff%20Grade%20and%20Season-LTCFs-RHA.xlsx" TargetMode="External"/></Relationships>
</file>

<file path=ppt/charts/_rels/chart35.xml.rels><?xml version="1.0" encoding="UTF-8" standalone="yes"?>
<Relationships xmlns="http://schemas.openxmlformats.org/package/2006/relationships"><Relationship Id="rId1" Type="http://schemas.openxmlformats.org/officeDocument/2006/relationships/oleObject" Target="file:///\\hpscdc5\pub\Resp%20&amp;%20VPD\Health%20care%20workers%20-%20immunisation\Reports%20&amp;%20Slidesets%20for%20Website\2021-2022\FluVax%20Uptake%20by%20Staff%20Grade%20and%20Season-LTCFs-RHA.xlsx" TargetMode="External"/></Relationships>
</file>

<file path=ppt/charts/_rels/chart36.xml.rels><?xml version="1.0" encoding="UTF-8" standalone="yes"?>
<Relationships xmlns="http://schemas.openxmlformats.org/package/2006/relationships"><Relationship Id="rId1" Type="http://schemas.openxmlformats.org/officeDocument/2006/relationships/oleObject" Target="file:///\\hpscdc5\pub\Resp%20&amp;%20VPD\Health%20care%20workers%20-%20immunisation\Reports%20&amp;%20Slidesets%20for%20Website\2021-2022\FluVax%20Uptake%20by%20Staff%20Grade%20and%20Season-LTCFs-RHA.xlsx" TargetMode="External"/></Relationships>
</file>

<file path=ppt/charts/_rels/chart37.xml.rels><?xml version="1.0" encoding="UTF-8" standalone="yes"?>
<Relationships xmlns="http://schemas.openxmlformats.org/package/2006/relationships"><Relationship Id="rId1" Type="http://schemas.openxmlformats.org/officeDocument/2006/relationships/oleObject" Target="file:///\\hpscdc5\pub\Resp%20&amp;%20VPD\Health%20care%20workers%20-%20immunisation\Returns\2021-2022%20Season\Season%20Summary%20Results-Public,%20Private-2021-2022_Aug2022.xlsx" TargetMode="External"/></Relationships>
</file>

<file path=ppt/charts/_rels/chart38.xml.rels><?xml version="1.0" encoding="UTF-8" standalone="yes"?>
<Relationships xmlns="http://schemas.openxmlformats.org/package/2006/relationships"><Relationship Id="rId1" Type="http://schemas.openxmlformats.org/officeDocument/2006/relationships/oleObject" Target="file:///\\hpscdc5\pub\Resp%20&amp;%20VPD\Health%20care%20workers%20-%20immunisation\Returns\2021-2022%20Season\Season%20Summary%20Results-Public,%20Private-2021-2022_Aug2022.xlsx" TargetMode="External"/></Relationships>
</file>

<file path=ppt/charts/_rels/chart39.xml.rels><?xml version="1.0" encoding="UTF-8" standalone="yes"?>
<Relationships xmlns="http://schemas.openxmlformats.org/package/2006/relationships"><Relationship Id="rId1" Type="http://schemas.openxmlformats.org/officeDocument/2006/relationships/oleObject" Target="file:///\\hpscdc5\pub\Resp%20&amp;%20VPD\Health%20care%20workers%20-%20immunisation\Returns\2021-2022%20Season\Season%20Summary%20Results-Public,%20Private-2021-2022_Aug2022.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hpscdc5\pub\Resp%20&amp;%20VPD\Health%20care%20workers%20-%20immunisation\Returns\2021-2022%20Season\Season%20Summary%20Results-Public,%20Private-2021-2022_Aug2022.xlsx" TargetMode="External"/></Relationships>
</file>

<file path=ppt/charts/_rels/chart40.xml.rels><?xml version="1.0" encoding="UTF-8" standalone="yes"?>
<Relationships xmlns="http://schemas.openxmlformats.org/package/2006/relationships"><Relationship Id="rId1" Type="http://schemas.openxmlformats.org/officeDocument/2006/relationships/oleObject" Target="file:///\\hpscdc5\pub\Resp%20&amp;%20VPD\Health%20care%20workers%20-%20immunisation\Returns\2021-2022%20Season\Season%20Summary%20Results-Public,%20Private-2021-2022_Aug2022.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hpscdc5\pub\Resp%20&amp;%20VPD\Health%20care%20workers%20-%20immunisation\Reports%20&amp;%20Slidesets%20for%20Website\2021-2022\FluVax%20Uptake%20by%20Staff%20Grade%20and%20Season-Hospitals.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hpscdc5\pub\Resp%20&amp;%20VPD\Health%20care%20workers%20-%20immunisation\Reports%20&amp;%20Slidesets%20for%20Website\2021-2022\FluVax%20Uptake%20by%20Staff%20Grade%20and%20Season-Hospitals.xlsx"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hpscdc5\pub\Resp%20&amp;%20VPD\Health%20care%20workers%20-%20immunisation\Reports%20&amp;%20Slidesets%20for%20Website\2021-2022\FluVax%20Uptake%20by%20Staff%20Grade%20and%20Season-Hospitals.xlsx"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file:///\\hpscdc5\pub\Resp%20&amp;%20VPD\Health%20care%20workers%20-%20immunisation\Reports%20&amp;%20Slidesets%20for%20Website\2021-2022\FluVax%20Uptake%20by%20Staff%20Grade%20and%20Season-Hospitals.xlsx" TargetMode="External"/></Relationships>
</file>

<file path=ppt/charts/_rels/chart9.xml.rels><?xml version="1.0" encoding="UTF-8" standalone="yes"?>
<Relationships xmlns="http://schemas.openxmlformats.org/package/2006/relationships"><Relationship Id="rId1" Type="http://schemas.openxmlformats.org/officeDocument/2006/relationships/oleObject" Target="file:///\\hpscdc5\pub\Resp%20&amp;%20VPD\Health%20care%20workers%20-%20immunisation\Reports%20&amp;%20Slidesets%20for%20Website\2021-2022\FluVax%20Uptake%20by%20Staff%20Grade%20and%20Season-Hospitals.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1"/>
    </mc:Choice>
    <mc:Fallback>
      <c:style val="1"/>
    </mc:Fallback>
  </mc:AlternateContent>
  <c:chart>
    <c:autoTitleDeleted val="0"/>
    <c:plotArea>
      <c:layout>
        <c:manualLayout>
          <c:layoutTarget val="inner"/>
          <c:xMode val="edge"/>
          <c:yMode val="edge"/>
          <c:x val="7.5412048612406857E-2"/>
          <c:y val="4.8376992091674814E-2"/>
          <c:w val="0.90721038424699285"/>
          <c:h val="0.65235229893783941"/>
        </c:manualLayout>
      </c:layout>
      <c:barChart>
        <c:barDir val="col"/>
        <c:grouping val="clustered"/>
        <c:varyColors val="0"/>
        <c:ser>
          <c:idx val="8"/>
          <c:order val="0"/>
          <c:tx>
            <c:strRef>
              <c:f>'Hospital Group New'!$N$3</c:f>
              <c:strCache>
                <c:ptCount val="1"/>
                <c:pt idx="0">
                  <c:v>2011-2012</c:v>
                </c:pt>
              </c:strCache>
            </c:strRef>
          </c:tx>
          <c:invertIfNegative val="0"/>
          <c:dLbls>
            <c:spPr>
              <a:noFill/>
              <a:ln>
                <a:noFill/>
              </a:ln>
              <a:effectLst/>
            </c:spPr>
            <c:txPr>
              <a:bodyPr rot="-5400000" vert="horz" wrap="square" lIns="38100" tIns="19050" rIns="38100" bIns="19050" anchor="ctr">
                <a:spAutoFit/>
              </a:bodyPr>
              <a:lstStyle/>
              <a:p>
                <a:pPr>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'Hospital Group New'!$M$4:$M$12</c:f>
              <c:strCache>
                <c:ptCount val="9"/>
                <c:pt idx="0">
                  <c:v>Children's Hospital Group</c:v>
                </c:pt>
                <c:pt idx="1">
                  <c:v>Dublin Midlands (TCD)</c:v>
                </c:pt>
                <c:pt idx="2">
                  <c:v>Dublin North East (RCSI)</c:v>
                </c:pt>
                <c:pt idx="3">
                  <c:v>Ireland East (UCD)</c:v>
                </c:pt>
                <c:pt idx="4">
                  <c:v>Midwest (UL)</c:v>
                </c:pt>
                <c:pt idx="5">
                  <c:v>South/South West (UCC)</c:v>
                </c:pt>
                <c:pt idx="6">
                  <c:v>West/North West (Saolta UHG; NUIG)</c:v>
                </c:pt>
                <c:pt idx="7">
                  <c:v>Other</c:v>
                </c:pt>
                <c:pt idx="8">
                  <c:v>Private</c:v>
                </c:pt>
              </c:strCache>
            </c:strRef>
          </c:cat>
          <c:val>
            <c:numRef>
              <c:f>'Hospital Group New'!$N$4:$N$12</c:f>
              <c:numCache>
                <c:formatCode>0.0</c:formatCode>
                <c:ptCount val="9"/>
                <c:pt idx="0">
                  <c:v>27.133447880870566</c:v>
                </c:pt>
                <c:pt idx="1">
                  <c:v>18.095497892439688</c:v>
                </c:pt>
                <c:pt idx="2">
                  <c:v>25.562071461270712</c:v>
                </c:pt>
                <c:pt idx="3">
                  <c:v>19.751927109260688</c:v>
                </c:pt>
                <c:pt idx="4">
                  <c:v>0</c:v>
                </c:pt>
                <c:pt idx="5">
                  <c:v>9.5518012734712894</c:v>
                </c:pt>
                <c:pt idx="6">
                  <c:v>11.269096959612765</c:v>
                </c:pt>
                <c:pt idx="7">
                  <c:v>0</c:v>
                </c:pt>
                <c:pt idx="8">
                  <c:v>22</c:v>
                </c:pt>
              </c:numCache>
            </c:numRef>
          </c:val>
          <c:extLst>
            <c:ext xmlns:c16="http://schemas.microsoft.com/office/drawing/2014/chart" uri="{C3380CC4-5D6E-409C-BE32-E72D297353CC}">
              <c16:uniqueId val="{00000000-478E-42A7-8B4D-D5C6D0DCED76}"/>
            </c:ext>
          </c:extLst>
        </c:ser>
        <c:ser>
          <c:idx val="1"/>
          <c:order val="1"/>
          <c:tx>
            <c:strRef>
              <c:f>'Hospital Group New'!$O$3</c:f>
              <c:strCache>
                <c:ptCount val="1"/>
                <c:pt idx="0">
                  <c:v>2012-2013</c:v>
                </c:pt>
              </c:strCache>
            </c:strRef>
          </c:tx>
          <c:spPr>
            <a:solidFill>
              <a:srgbClr val="EB89A3"/>
            </a:solidFill>
            <a:ln>
              <a:noFill/>
            </a:ln>
          </c:spPr>
          <c:invertIfNegative val="0"/>
          <c:dLbls>
            <c:dLbl>
              <c:idx val="4"/>
              <c:delete val="1"/>
              <c:extLst>
                <c:ext xmlns:c15="http://schemas.microsoft.com/office/drawing/2012/chart" uri="{CE6537A1-D6FC-4f65-9D91-7224C49458BB}"/>
                <c:ext xmlns:c16="http://schemas.microsoft.com/office/drawing/2014/chart" uri="{C3380CC4-5D6E-409C-BE32-E72D297353CC}">
                  <c16:uniqueId val="{00000001-478E-42A7-8B4D-D5C6D0DCED76}"/>
                </c:ext>
              </c:extLst>
            </c:dLbl>
            <c:dLbl>
              <c:idx val="7"/>
              <c:delete val="1"/>
              <c:extLst>
                <c:ext xmlns:c15="http://schemas.microsoft.com/office/drawing/2012/chart" uri="{CE6537A1-D6FC-4f65-9D91-7224C49458BB}"/>
                <c:ext xmlns:c16="http://schemas.microsoft.com/office/drawing/2014/chart" uri="{C3380CC4-5D6E-409C-BE32-E72D297353CC}">
                  <c16:uniqueId val="{00000002-478E-42A7-8B4D-D5C6D0DCED76}"/>
                </c:ext>
              </c:extLst>
            </c:dLbl>
            <c:dLbl>
              <c:idx val="8"/>
              <c:delete val="1"/>
              <c:extLst>
                <c:ext xmlns:c15="http://schemas.microsoft.com/office/drawing/2012/chart" uri="{CE6537A1-D6FC-4f65-9D91-7224C49458BB}"/>
                <c:ext xmlns:c16="http://schemas.microsoft.com/office/drawing/2014/chart" uri="{C3380CC4-5D6E-409C-BE32-E72D297353CC}">
                  <c16:uniqueId val="{00000003-478E-42A7-8B4D-D5C6D0DCED76}"/>
                </c:ext>
              </c:extLst>
            </c:dLbl>
            <c:spPr>
              <a:noFill/>
              <a:ln>
                <a:noFill/>
              </a:ln>
              <a:effectLst/>
            </c:spPr>
            <c:txPr>
              <a:bodyPr rot="-5400000" vert="horz"/>
              <a:lstStyle/>
              <a:p>
                <a:pPr>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'Hospital Group New'!$M$4:$M$12</c:f>
              <c:strCache>
                <c:ptCount val="9"/>
                <c:pt idx="0">
                  <c:v>Children's Hospital Group</c:v>
                </c:pt>
                <c:pt idx="1">
                  <c:v>Dublin Midlands (TCD)</c:v>
                </c:pt>
                <c:pt idx="2">
                  <c:v>Dublin North East (RCSI)</c:v>
                </c:pt>
                <c:pt idx="3">
                  <c:v>Ireland East (UCD)</c:v>
                </c:pt>
                <c:pt idx="4">
                  <c:v>Midwest (UL)</c:v>
                </c:pt>
                <c:pt idx="5">
                  <c:v>South/South West (UCC)</c:v>
                </c:pt>
                <c:pt idx="6">
                  <c:v>West/North West (Saolta UHG; NUIG)</c:v>
                </c:pt>
                <c:pt idx="7">
                  <c:v>Other</c:v>
                </c:pt>
                <c:pt idx="8">
                  <c:v>Private</c:v>
                </c:pt>
              </c:strCache>
            </c:strRef>
          </c:cat>
          <c:val>
            <c:numRef>
              <c:f>'Hospital Group New'!$O$4:$O$12</c:f>
              <c:numCache>
                <c:formatCode>0.0</c:formatCode>
                <c:ptCount val="9"/>
                <c:pt idx="0">
                  <c:v>23.252278585100576</c:v>
                </c:pt>
                <c:pt idx="1">
                  <c:v>21.459977649145717</c:v>
                </c:pt>
                <c:pt idx="2">
                  <c:v>29.024278041868122</c:v>
                </c:pt>
                <c:pt idx="3">
                  <c:v>18.34215267469661</c:v>
                </c:pt>
                <c:pt idx="4">
                  <c:v>0</c:v>
                </c:pt>
                <c:pt idx="5">
                  <c:v>10.773041029842453</c:v>
                </c:pt>
                <c:pt idx="6">
                  <c:v>10.653847892587514</c:v>
                </c:pt>
                <c:pt idx="7">
                  <c:v>0</c:v>
                </c:pt>
                <c:pt idx="8">
                  <c:v>0</c:v>
                </c:pt>
              </c:numCache>
            </c:numRef>
          </c:val>
          <c:extLst>
            <c:ext xmlns:c16="http://schemas.microsoft.com/office/drawing/2014/chart" uri="{C3380CC4-5D6E-409C-BE32-E72D297353CC}">
              <c16:uniqueId val="{00000004-478E-42A7-8B4D-D5C6D0DCED76}"/>
            </c:ext>
          </c:extLst>
        </c:ser>
        <c:ser>
          <c:idx val="2"/>
          <c:order val="2"/>
          <c:tx>
            <c:strRef>
              <c:f>'Hospital Group New'!$P$3</c:f>
              <c:strCache>
                <c:ptCount val="1"/>
                <c:pt idx="0">
                  <c:v>2013-2014</c:v>
                </c:pt>
              </c:strCache>
            </c:strRef>
          </c:tx>
          <c:spPr>
            <a:solidFill>
              <a:srgbClr val="A6428D"/>
            </a:solidFill>
            <a:ln>
              <a:noFill/>
            </a:ln>
          </c:spPr>
          <c:invertIfNegative val="0"/>
          <c:dLbls>
            <c:dLbl>
              <c:idx val="7"/>
              <c:delete val="1"/>
              <c:extLst>
                <c:ext xmlns:c15="http://schemas.microsoft.com/office/drawing/2012/chart" uri="{CE6537A1-D6FC-4f65-9D91-7224C49458BB}"/>
                <c:ext xmlns:c16="http://schemas.microsoft.com/office/drawing/2014/chart" uri="{C3380CC4-5D6E-409C-BE32-E72D297353CC}">
                  <c16:uniqueId val="{00000005-478E-42A7-8B4D-D5C6D0DCED76}"/>
                </c:ext>
              </c:extLst>
            </c:dLbl>
            <c:spPr>
              <a:noFill/>
              <a:ln>
                <a:noFill/>
              </a:ln>
              <a:effectLst/>
            </c:spPr>
            <c:txPr>
              <a:bodyPr rot="-5400000" vert="horz"/>
              <a:lstStyle/>
              <a:p>
                <a:pPr>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'Hospital Group New'!$M$4:$M$12</c:f>
              <c:strCache>
                <c:ptCount val="9"/>
                <c:pt idx="0">
                  <c:v>Children's Hospital Group</c:v>
                </c:pt>
                <c:pt idx="1">
                  <c:v>Dublin Midlands (TCD)</c:v>
                </c:pt>
                <c:pt idx="2">
                  <c:v>Dublin North East (RCSI)</c:v>
                </c:pt>
                <c:pt idx="3">
                  <c:v>Ireland East (UCD)</c:v>
                </c:pt>
                <c:pt idx="4">
                  <c:v>Midwest (UL)</c:v>
                </c:pt>
                <c:pt idx="5">
                  <c:v>South/South West (UCC)</c:v>
                </c:pt>
                <c:pt idx="6">
                  <c:v>West/North West (Saolta UHG; NUIG)</c:v>
                </c:pt>
                <c:pt idx="7">
                  <c:v>Other</c:v>
                </c:pt>
                <c:pt idx="8">
                  <c:v>Private</c:v>
                </c:pt>
              </c:strCache>
            </c:strRef>
          </c:cat>
          <c:val>
            <c:numRef>
              <c:f>'Hospital Group New'!$P$4:$P$12</c:f>
              <c:numCache>
                <c:formatCode>0.0</c:formatCode>
                <c:ptCount val="9"/>
                <c:pt idx="0">
                  <c:v>28.770677911125524</c:v>
                </c:pt>
                <c:pt idx="1">
                  <c:v>24.982963961033931</c:v>
                </c:pt>
                <c:pt idx="2">
                  <c:v>37.227949599083622</c:v>
                </c:pt>
                <c:pt idx="3">
                  <c:v>29.592921882675562</c:v>
                </c:pt>
                <c:pt idx="4">
                  <c:v>13.39214113873296</c:v>
                </c:pt>
                <c:pt idx="5">
                  <c:v>17.105886065961812</c:v>
                </c:pt>
                <c:pt idx="6">
                  <c:v>16.278808319280493</c:v>
                </c:pt>
                <c:pt idx="7">
                  <c:v>0</c:v>
                </c:pt>
                <c:pt idx="8">
                  <c:v>29.361179361179364</c:v>
                </c:pt>
              </c:numCache>
            </c:numRef>
          </c:val>
          <c:extLst>
            <c:ext xmlns:c16="http://schemas.microsoft.com/office/drawing/2014/chart" uri="{C3380CC4-5D6E-409C-BE32-E72D297353CC}">
              <c16:uniqueId val="{00000006-478E-42A7-8B4D-D5C6D0DCED76}"/>
            </c:ext>
          </c:extLst>
        </c:ser>
        <c:ser>
          <c:idx val="3"/>
          <c:order val="3"/>
          <c:tx>
            <c:strRef>
              <c:f>'Hospital Group New'!$Q$3</c:f>
              <c:strCache>
                <c:ptCount val="1"/>
                <c:pt idx="0">
                  <c:v>2014-2015</c:v>
                </c:pt>
              </c:strCache>
            </c:strRef>
          </c:tx>
          <c:spPr>
            <a:solidFill>
              <a:srgbClr val="3E5B84"/>
            </a:solidFill>
            <a:ln>
              <a:noFill/>
            </a:ln>
          </c:spPr>
          <c:invertIfNegative val="0"/>
          <c:dLbls>
            <c:spPr>
              <a:noFill/>
              <a:ln>
                <a:noFill/>
              </a:ln>
              <a:effectLst/>
            </c:spPr>
            <c:txPr>
              <a:bodyPr rot="-5400000" vert="horz"/>
              <a:lstStyle/>
              <a:p>
                <a:pPr>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'Hospital Group New'!$M$4:$M$12</c:f>
              <c:strCache>
                <c:ptCount val="9"/>
                <c:pt idx="0">
                  <c:v>Children's Hospital Group</c:v>
                </c:pt>
                <c:pt idx="1">
                  <c:v>Dublin Midlands (TCD)</c:v>
                </c:pt>
                <c:pt idx="2">
                  <c:v>Dublin North East (RCSI)</c:v>
                </c:pt>
                <c:pt idx="3">
                  <c:v>Ireland East (UCD)</c:v>
                </c:pt>
                <c:pt idx="4">
                  <c:v>Midwest (UL)</c:v>
                </c:pt>
                <c:pt idx="5">
                  <c:v>South/South West (UCC)</c:v>
                </c:pt>
                <c:pt idx="6">
                  <c:v>West/North West (Saolta UHG; NUIG)</c:v>
                </c:pt>
                <c:pt idx="7">
                  <c:v>Other</c:v>
                </c:pt>
                <c:pt idx="8">
                  <c:v>Private</c:v>
                </c:pt>
              </c:strCache>
            </c:strRef>
          </c:cat>
          <c:val>
            <c:numRef>
              <c:f>'Hospital Group New'!$Q$4:$Q$12</c:f>
              <c:numCache>
                <c:formatCode>0.0</c:formatCode>
                <c:ptCount val="9"/>
                <c:pt idx="0">
                  <c:v>27.944862155388471</c:v>
                </c:pt>
                <c:pt idx="1">
                  <c:v>31.017797573025224</c:v>
                </c:pt>
                <c:pt idx="2">
                  <c:v>28.610603290676416</c:v>
                </c:pt>
                <c:pt idx="3">
                  <c:v>24.752650468507028</c:v>
                </c:pt>
                <c:pt idx="4">
                  <c:v>17.868338557993731</c:v>
                </c:pt>
                <c:pt idx="5">
                  <c:v>13.24499221972485</c:v>
                </c:pt>
                <c:pt idx="6">
                  <c:v>17.249724972497248</c:v>
                </c:pt>
                <c:pt idx="7">
                  <c:v>47.533632286995513</c:v>
                </c:pt>
                <c:pt idx="8">
                  <c:v>27.741935483870968</c:v>
                </c:pt>
              </c:numCache>
            </c:numRef>
          </c:val>
          <c:extLst>
            <c:ext xmlns:c16="http://schemas.microsoft.com/office/drawing/2014/chart" uri="{C3380CC4-5D6E-409C-BE32-E72D297353CC}">
              <c16:uniqueId val="{00000007-478E-42A7-8B4D-D5C6D0DCED76}"/>
            </c:ext>
          </c:extLst>
        </c:ser>
        <c:ser>
          <c:idx val="4"/>
          <c:order val="4"/>
          <c:tx>
            <c:strRef>
              <c:f>'Hospital Group New'!$R$3</c:f>
              <c:strCache>
                <c:ptCount val="1"/>
                <c:pt idx="0">
                  <c:v>2015-2016</c:v>
                </c:pt>
              </c:strCache>
            </c:strRef>
          </c:tx>
          <c:spPr>
            <a:solidFill>
              <a:srgbClr val="71A59C"/>
            </a:solidFill>
            <a:ln>
              <a:noFill/>
            </a:ln>
          </c:spPr>
          <c:invertIfNegative val="0"/>
          <c:dLbls>
            <c:spPr>
              <a:noFill/>
              <a:ln>
                <a:noFill/>
              </a:ln>
              <a:effectLst/>
            </c:spPr>
            <c:txPr>
              <a:bodyPr rot="-5400000" vert="horz"/>
              <a:lstStyle/>
              <a:p>
                <a:pPr>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'Hospital Group New'!$M$4:$M$12</c:f>
              <c:strCache>
                <c:ptCount val="9"/>
                <c:pt idx="0">
                  <c:v>Children's Hospital Group</c:v>
                </c:pt>
                <c:pt idx="1">
                  <c:v>Dublin Midlands (TCD)</c:v>
                </c:pt>
                <c:pt idx="2">
                  <c:v>Dublin North East (RCSI)</c:v>
                </c:pt>
                <c:pt idx="3">
                  <c:v>Ireland East (UCD)</c:v>
                </c:pt>
                <c:pt idx="4">
                  <c:v>Midwest (UL)</c:v>
                </c:pt>
                <c:pt idx="5">
                  <c:v>South/South West (UCC)</c:v>
                </c:pt>
                <c:pt idx="6">
                  <c:v>West/North West (Saolta UHG; NUIG)</c:v>
                </c:pt>
                <c:pt idx="7">
                  <c:v>Other</c:v>
                </c:pt>
                <c:pt idx="8">
                  <c:v>Private</c:v>
                </c:pt>
              </c:strCache>
            </c:strRef>
          </c:cat>
          <c:val>
            <c:numRef>
              <c:f>'Hospital Group New'!$R$4:$R$12</c:f>
              <c:numCache>
                <c:formatCode>0.0</c:formatCode>
                <c:ptCount val="9"/>
                <c:pt idx="0">
                  <c:v>35.812672176308538</c:v>
                </c:pt>
                <c:pt idx="1">
                  <c:v>34.03360098524746</c:v>
                </c:pt>
                <c:pt idx="2">
                  <c:v>31.151890338271059</c:v>
                </c:pt>
                <c:pt idx="3">
                  <c:v>26.348435528506148</c:v>
                </c:pt>
                <c:pt idx="4">
                  <c:v>17.466362020817467</c:v>
                </c:pt>
                <c:pt idx="5">
                  <c:v>14.707815527414263</c:v>
                </c:pt>
                <c:pt idx="6">
                  <c:v>15.451157838701091</c:v>
                </c:pt>
                <c:pt idx="7">
                  <c:v>46.756152125279641</c:v>
                </c:pt>
                <c:pt idx="8">
                  <c:v>20.981881940385737</c:v>
                </c:pt>
              </c:numCache>
            </c:numRef>
          </c:val>
          <c:extLst>
            <c:ext xmlns:c16="http://schemas.microsoft.com/office/drawing/2014/chart" uri="{C3380CC4-5D6E-409C-BE32-E72D297353CC}">
              <c16:uniqueId val="{00000008-478E-42A7-8B4D-D5C6D0DCED76}"/>
            </c:ext>
          </c:extLst>
        </c:ser>
        <c:ser>
          <c:idx val="5"/>
          <c:order val="5"/>
          <c:tx>
            <c:strRef>
              <c:f>'Hospital Group New'!$S$3</c:f>
              <c:strCache>
                <c:ptCount val="1"/>
                <c:pt idx="0">
                  <c:v>2016-2017</c:v>
                </c:pt>
              </c:strCache>
            </c:strRef>
          </c:tx>
          <c:spPr>
            <a:solidFill>
              <a:srgbClr val="006858"/>
            </a:solidFill>
            <a:ln>
              <a:noFill/>
            </a:ln>
          </c:spPr>
          <c:invertIfNegative val="0"/>
          <c:dLbls>
            <c:spPr>
              <a:noFill/>
              <a:ln>
                <a:noFill/>
              </a:ln>
              <a:effectLst/>
            </c:spPr>
            <c:txPr>
              <a:bodyPr rot="-5400000" vert="horz"/>
              <a:lstStyle/>
              <a:p>
                <a:pPr>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'Hospital Group New'!$M$4:$M$12</c:f>
              <c:strCache>
                <c:ptCount val="9"/>
                <c:pt idx="0">
                  <c:v>Children's Hospital Group</c:v>
                </c:pt>
                <c:pt idx="1">
                  <c:v>Dublin Midlands (TCD)</c:v>
                </c:pt>
                <c:pt idx="2">
                  <c:v>Dublin North East (RCSI)</c:v>
                </c:pt>
                <c:pt idx="3">
                  <c:v>Ireland East (UCD)</c:v>
                </c:pt>
                <c:pt idx="4">
                  <c:v>Midwest (UL)</c:v>
                </c:pt>
                <c:pt idx="5">
                  <c:v>South/South West (UCC)</c:v>
                </c:pt>
                <c:pt idx="6">
                  <c:v>West/North West (Saolta UHG; NUIG)</c:v>
                </c:pt>
                <c:pt idx="7">
                  <c:v>Other</c:v>
                </c:pt>
                <c:pt idx="8">
                  <c:v>Private</c:v>
                </c:pt>
              </c:strCache>
            </c:strRef>
          </c:cat>
          <c:val>
            <c:numRef>
              <c:f>'Hospital Group New'!$S$4:$S$12</c:f>
              <c:numCache>
                <c:formatCode>0.0</c:formatCode>
                <c:ptCount val="9"/>
                <c:pt idx="0">
                  <c:v>55.132971118101224</c:v>
                </c:pt>
                <c:pt idx="1">
                  <c:v>40.695400833120807</c:v>
                </c:pt>
                <c:pt idx="2">
                  <c:v>43.227045782593457</c:v>
                </c:pt>
                <c:pt idx="3">
                  <c:v>36.733590733590731</c:v>
                </c:pt>
                <c:pt idx="4">
                  <c:v>25.157997083130773</c:v>
                </c:pt>
                <c:pt idx="5">
                  <c:v>23.23045647754574</c:v>
                </c:pt>
                <c:pt idx="6">
                  <c:v>20.660367342605372</c:v>
                </c:pt>
                <c:pt idx="7">
                  <c:v>45.238095238095241</c:v>
                </c:pt>
                <c:pt idx="8">
                  <c:v>29.842416283650692</c:v>
                </c:pt>
              </c:numCache>
            </c:numRef>
          </c:val>
          <c:extLst>
            <c:ext xmlns:c16="http://schemas.microsoft.com/office/drawing/2014/chart" uri="{C3380CC4-5D6E-409C-BE32-E72D297353CC}">
              <c16:uniqueId val="{00000009-478E-42A7-8B4D-D5C6D0DCED76}"/>
            </c:ext>
          </c:extLst>
        </c:ser>
        <c:ser>
          <c:idx val="6"/>
          <c:order val="6"/>
          <c:tx>
            <c:strRef>
              <c:f>'Hospital Group New'!$T$3</c:f>
              <c:strCache>
                <c:ptCount val="1"/>
                <c:pt idx="0">
                  <c:v>2017-2018</c:v>
                </c:pt>
              </c:strCache>
            </c:strRef>
          </c:tx>
          <c:spPr>
            <a:solidFill>
              <a:srgbClr val="65B328"/>
            </a:solidFill>
            <a:ln>
              <a:noFill/>
            </a:ln>
          </c:spPr>
          <c:invertIfNegative val="0"/>
          <c:dLbls>
            <c:spPr>
              <a:noFill/>
              <a:ln>
                <a:noFill/>
              </a:ln>
              <a:effectLst/>
            </c:spPr>
            <c:txPr>
              <a:bodyPr rot="-5400000" vert="horz"/>
              <a:lstStyle/>
              <a:p>
                <a:pPr>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'Hospital Group New'!$M$4:$M$12</c:f>
              <c:strCache>
                <c:ptCount val="9"/>
                <c:pt idx="0">
                  <c:v>Children's Hospital Group</c:v>
                </c:pt>
                <c:pt idx="1">
                  <c:v>Dublin Midlands (TCD)</c:v>
                </c:pt>
                <c:pt idx="2">
                  <c:v>Dublin North East (RCSI)</c:v>
                </c:pt>
                <c:pt idx="3">
                  <c:v>Ireland East (UCD)</c:v>
                </c:pt>
                <c:pt idx="4">
                  <c:v>Midwest (UL)</c:v>
                </c:pt>
                <c:pt idx="5">
                  <c:v>South/South West (UCC)</c:v>
                </c:pt>
                <c:pt idx="6">
                  <c:v>West/North West (Saolta UHG; NUIG)</c:v>
                </c:pt>
                <c:pt idx="7">
                  <c:v>Other</c:v>
                </c:pt>
                <c:pt idx="8">
                  <c:v>Private</c:v>
                </c:pt>
              </c:strCache>
            </c:strRef>
          </c:cat>
          <c:val>
            <c:numRef>
              <c:f>'Hospital Group New'!$T$4:$T$12</c:f>
              <c:numCache>
                <c:formatCode>0.0</c:formatCode>
                <c:ptCount val="9"/>
                <c:pt idx="0">
                  <c:v>60.345307713728772</c:v>
                </c:pt>
                <c:pt idx="1">
                  <c:v>43.638447682986737</c:v>
                </c:pt>
                <c:pt idx="2">
                  <c:v>58.761924512650353</c:v>
                </c:pt>
                <c:pt idx="3">
                  <c:v>45.922373823936837</c:v>
                </c:pt>
                <c:pt idx="4">
                  <c:v>41.525844930417492</c:v>
                </c:pt>
                <c:pt idx="5">
                  <c:v>36.090289608177173</c:v>
                </c:pt>
                <c:pt idx="6">
                  <c:v>37.069398413176657</c:v>
                </c:pt>
                <c:pt idx="7">
                  <c:v>53.719008264462808</c:v>
                </c:pt>
                <c:pt idx="8">
                  <c:v>37.352351236906614</c:v>
                </c:pt>
              </c:numCache>
            </c:numRef>
          </c:val>
          <c:extLst>
            <c:ext xmlns:c16="http://schemas.microsoft.com/office/drawing/2014/chart" uri="{C3380CC4-5D6E-409C-BE32-E72D297353CC}">
              <c16:uniqueId val="{0000000A-478E-42A7-8B4D-D5C6D0DCED76}"/>
            </c:ext>
          </c:extLst>
        </c:ser>
        <c:ser>
          <c:idx val="7"/>
          <c:order val="7"/>
          <c:tx>
            <c:strRef>
              <c:f>'Hospital Group New'!$U$3</c:f>
              <c:strCache>
                <c:ptCount val="1"/>
                <c:pt idx="0">
                  <c:v>2018-2019</c:v>
                </c:pt>
              </c:strCache>
            </c:strRef>
          </c:tx>
          <c:spPr>
            <a:solidFill>
              <a:srgbClr val="7CBDC4"/>
            </a:solidFill>
          </c:spPr>
          <c:invertIfNegative val="0"/>
          <c:dLbls>
            <c:spPr>
              <a:noFill/>
              <a:ln>
                <a:noFill/>
              </a:ln>
              <a:effectLst/>
            </c:spPr>
            <c:txPr>
              <a:bodyPr rot="-5400000" vert="horz"/>
              <a:lstStyle/>
              <a:p>
                <a:pPr>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'Hospital Group New'!$M$4:$M$12</c:f>
              <c:strCache>
                <c:ptCount val="9"/>
                <c:pt idx="0">
                  <c:v>Children's Hospital Group</c:v>
                </c:pt>
                <c:pt idx="1">
                  <c:v>Dublin Midlands (TCD)</c:v>
                </c:pt>
                <c:pt idx="2">
                  <c:v>Dublin North East (RCSI)</c:v>
                </c:pt>
                <c:pt idx="3">
                  <c:v>Ireland East (UCD)</c:v>
                </c:pt>
                <c:pt idx="4">
                  <c:v>Midwest (UL)</c:v>
                </c:pt>
                <c:pt idx="5">
                  <c:v>South/South West (UCC)</c:v>
                </c:pt>
                <c:pt idx="6">
                  <c:v>West/North West (Saolta UHG; NUIG)</c:v>
                </c:pt>
                <c:pt idx="7">
                  <c:v>Other</c:v>
                </c:pt>
                <c:pt idx="8">
                  <c:v>Private</c:v>
                </c:pt>
              </c:strCache>
            </c:strRef>
          </c:cat>
          <c:val>
            <c:numRef>
              <c:f>'Hospital Group New'!$U$4:$U$12</c:f>
              <c:numCache>
                <c:formatCode>0.0</c:formatCode>
                <c:ptCount val="9"/>
                <c:pt idx="0">
                  <c:v>66.824644549763036</c:v>
                </c:pt>
                <c:pt idx="1">
                  <c:v>57.690122554987425</c:v>
                </c:pt>
                <c:pt idx="2">
                  <c:v>68.165467625899282</c:v>
                </c:pt>
                <c:pt idx="3">
                  <c:v>55.365509035472591</c:v>
                </c:pt>
                <c:pt idx="4">
                  <c:v>41.567482596002698</c:v>
                </c:pt>
                <c:pt idx="5">
                  <c:v>45.600396956665563</c:v>
                </c:pt>
                <c:pt idx="6">
                  <c:v>39.159270457427091</c:v>
                </c:pt>
                <c:pt idx="7">
                  <c:v>60.206185567010309</c:v>
                </c:pt>
                <c:pt idx="8">
                  <c:v>41.706979958534902</c:v>
                </c:pt>
              </c:numCache>
            </c:numRef>
          </c:val>
          <c:extLst>
            <c:ext xmlns:c16="http://schemas.microsoft.com/office/drawing/2014/chart" uri="{C3380CC4-5D6E-409C-BE32-E72D297353CC}">
              <c16:uniqueId val="{0000000B-478E-42A7-8B4D-D5C6D0DCED76}"/>
            </c:ext>
          </c:extLst>
        </c:ser>
        <c:ser>
          <c:idx val="0"/>
          <c:order val="8"/>
          <c:tx>
            <c:strRef>
              <c:f>'Hospital Group New'!$V$3</c:f>
              <c:strCache>
                <c:ptCount val="1"/>
                <c:pt idx="0">
                  <c:v>2019-2020</c:v>
                </c:pt>
              </c:strCache>
            </c:strRef>
          </c:tx>
          <c:spPr>
            <a:solidFill>
              <a:srgbClr val="C0D236"/>
            </a:solidFill>
          </c:spPr>
          <c:invertIfNegative val="0"/>
          <c:dLbls>
            <c:spPr>
              <a:noFill/>
              <a:ln>
                <a:noFill/>
              </a:ln>
              <a:effectLst/>
            </c:spPr>
            <c:txPr>
              <a:bodyPr rot="-5400000" vert="horz" wrap="square" lIns="38100" tIns="19050" rIns="38100" bIns="19050" anchor="ctr">
                <a:spAutoFit/>
              </a:bodyPr>
              <a:lstStyle/>
              <a:p>
                <a:pPr>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'Hospital Group New'!$M$4:$M$12</c:f>
              <c:strCache>
                <c:ptCount val="9"/>
                <c:pt idx="0">
                  <c:v>Children's Hospital Group</c:v>
                </c:pt>
                <c:pt idx="1">
                  <c:v>Dublin Midlands (TCD)</c:v>
                </c:pt>
                <c:pt idx="2">
                  <c:v>Dublin North East (RCSI)</c:v>
                </c:pt>
                <c:pt idx="3">
                  <c:v>Ireland East (UCD)</c:v>
                </c:pt>
                <c:pt idx="4">
                  <c:v>Midwest (UL)</c:v>
                </c:pt>
                <c:pt idx="5">
                  <c:v>South/South West (UCC)</c:v>
                </c:pt>
                <c:pt idx="6">
                  <c:v>West/North West (Saolta UHG; NUIG)</c:v>
                </c:pt>
                <c:pt idx="7">
                  <c:v>Other</c:v>
                </c:pt>
                <c:pt idx="8">
                  <c:v>Private</c:v>
                </c:pt>
              </c:strCache>
            </c:strRef>
          </c:cat>
          <c:val>
            <c:numRef>
              <c:f>'Hospital Group New'!$V$4:$V$12</c:f>
              <c:numCache>
                <c:formatCode>0.0</c:formatCode>
                <c:ptCount val="9"/>
                <c:pt idx="0">
                  <c:v>72.630398205272016</c:v>
                </c:pt>
                <c:pt idx="1">
                  <c:v>62.525033377837111</c:v>
                </c:pt>
                <c:pt idx="2">
                  <c:v>74.607909169633402</c:v>
                </c:pt>
                <c:pt idx="3">
                  <c:v>61.529394430528953</c:v>
                </c:pt>
                <c:pt idx="4">
                  <c:v>38.71425674305415</c:v>
                </c:pt>
                <c:pt idx="5">
                  <c:v>54.465178273908698</c:v>
                </c:pt>
                <c:pt idx="6">
                  <c:v>45.449347183836842</c:v>
                </c:pt>
                <c:pt idx="7">
                  <c:v>62.327416173570015</c:v>
                </c:pt>
                <c:pt idx="8">
                  <c:v>50.798122065727704</c:v>
                </c:pt>
              </c:numCache>
            </c:numRef>
          </c:val>
          <c:extLst>
            <c:ext xmlns:c16="http://schemas.microsoft.com/office/drawing/2014/chart" uri="{C3380CC4-5D6E-409C-BE32-E72D297353CC}">
              <c16:uniqueId val="{0000000C-478E-42A7-8B4D-D5C6D0DCED76}"/>
            </c:ext>
          </c:extLst>
        </c:ser>
        <c:ser>
          <c:idx val="9"/>
          <c:order val="9"/>
          <c:tx>
            <c:strRef>
              <c:f>'Hospital Group New'!$W$3</c:f>
              <c:strCache>
                <c:ptCount val="1"/>
                <c:pt idx="0">
                  <c:v>2020-2021</c:v>
                </c:pt>
              </c:strCache>
            </c:strRef>
          </c:tx>
          <c:spPr>
            <a:solidFill>
              <a:schemeClr val="bg1">
                <a:lumMod val="50000"/>
              </a:schemeClr>
            </a:solidFill>
          </c:spPr>
          <c:invertIfNegative val="0"/>
          <c:dLbls>
            <c:spPr>
              <a:noFill/>
              <a:ln>
                <a:noFill/>
              </a:ln>
              <a:effectLst/>
            </c:spPr>
            <c:txPr>
              <a:bodyPr rot="-5400000" vert="horz" wrap="square" lIns="38100" tIns="19050" rIns="38100" bIns="19050" anchor="ctr">
                <a:spAutoFit/>
              </a:bodyPr>
              <a:lstStyle/>
              <a:p>
                <a:pPr>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'Hospital Group New'!$M$4:$M$12</c:f>
              <c:strCache>
                <c:ptCount val="9"/>
                <c:pt idx="0">
                  <c:v>Children's Hospital Group</c:v>
                </c:pt>
                <c:pt idx="1">
                  <c:v>Dublin Midlands (TCD)</c:v>
                </c:pt>
                <c:pt idx="2">
                  <c:v>Dublin North East (RCSI)</c:v>
                </c:pt>
                <c:pt idx="3">
                  <c:v>Ireland East (UCD)</c:v>
                </c:pt>
                <c:pt idx="4">
                  <c:v>Midwest (UL)</c:v>
                </c:pt>
                <c:pt idx="5">
                  <c:v>South/South West (UCC)</c:v>
                </c:pt>
                <c:pt idx="6">
                  <c:v>West/North West (Saolta UHG; NUIG)</c:v>
                </c:pt>
                <c:pt idx="7">
                  <c:v>Other</c:v>
                </c:pt>
                <c:pt idx="8">
                  <c:v>Private</c:v>
                </c:pt>
              </c:strCache>
            </c:strRef>
          </c:cat>
          <c:val>
            <c:numRef>
              <c:f>'Hospital Group New'!$W$4:$W$12</c:f>
              <c:numCache>
                <c:formatCode>0.0</c:formatCode>
                <c:ptCount val="9"/>
                <c:pt idx="0">
                  <c:v>77.585315408479843</c:v>
                </c:pt>
                <c:pt idx="1">
                  <c:v>72.336889977260796</c:v>
                </c:pt>
                <c:pt idx="2">
                  <c:v>82.989310726133439</c:v>
                </c:pt>
                <c:pt idx="3">
                  <c:v>77.482181920824218</c:v>
                </c:pt>
                <c:pt idx="4">
                  <c:v>60.084711577248896</c:v>
                </c:pt>
                <c:pt idx="5">
                  <c:v>70.259902927822139</c:v>
                </c:pt>
                <c:pt idx="6">
                  <c:v>55.143551435514361</c:v>
                </c:pt>
                <c:pt idx="7">
                  <c:v>77.077625570776249</c:v>
                </c:pt>
                <c:pt idx="8">
                  <c:v>60.267505900865459</c:v>
                </c:pt>
              </c:numCache>
            </c:numRef>
          </c:val>
          <c:extLst>
            <c:ext xmlns:c16="http://schemas.microsoft.com/office/drawing/2014/chart" uri="{C3380CC4-5D6E-409C-BE32-E72D297353CC}">
              <c16:uniqueId val="{0000000D-478E-42A7-8B4D-D5C6D0DCED76}"/>
            </c:ext>
          </c:extLst>
        </c:ser>
        <c:dLbls>
          <c:showLegendKey val="0"/>
          <c:showVal val="1"/>
          <c:showCatName val="0"/>
          <c:showSerName val="0"/>
          <c:showPercent val="0"/>
          <c:showBubbleSize val="0"/>
        </c:dLbls>
        <c:gapWidth val="150"/>
        <c:axId val="490957056"/>
        <c:axId val="490975616"/>
      </c:barChart>
      <c:catAx>
        <c:axId val="490957056"/>
        <c:scaling>
          <c:orientation val="minMax"/>
        </c:scaling>
        <c:delete val="0"/>
        <c:axPos val="b"/>
        <c:title>
          <c:tx>
            <c:rich>
              <a:bodyPr/>
              <a:lstStyle/>
              <a:p>
                <a:pPr>
                  <a:defRPr sz="1200"/>
                </a:pPr>
                <a:r>
                  <a:rPr lang="en-US" sz="1200" dirty="0"/>
                  <a:t>Hospital</a:t>
                </a:r>
                <a:r>
                  <a:rPr lang="en-US" sz="1200" baseline="0" dirty="0"/>
                  <a:t> Group</a:t>
                </a:r>
                <a:endParaRPr lang="en-US" sz="1200" dirty="0"/>
              </a:p>
            </c:rich>
          </c:tx>
          <c:layout>
            <c:manualLayout>
              <c:xMode val="edge"/>
              <c:yMode val="edge"/>
              <c:x val="0.47141458620989912"/>
              <c:y val="0.82406137249372757"/>
            </c:manualLayout>
          </c:layout>
          <c:overlay val="0"/>
        </c:title>
        <c:numFmt formatCode="General" sourceLinked="1"/>
        <c:majorTickMark val="out"/>
        <c:minorTickMark val="none"/>
        <c:tickLblPos val="nextTo"/>
        <c:txPr>
          <a:bodyPr/>
          <a:lstStyle/>
          <a:p>
            <a:pPr>
              <a:defRPr sz="1200"/>
            </a:pPr>
            <a:endParaRPr lang="en-US"/>
          </a:p>
        </c:txPr>
        <c:crossAx val="490975616"/>
        <c:crosses val="autoZero"/>
        <c:auto val="1"/>
        <c:lblAlgn val="ctr"/>
        <c:lblOffset val="100"/>
        <c:noMultiLvlLbl val="0"/>
      </c:catAx>
      <c:valAx>
        <c:axId val="490975616"/>
        <c:scaling>
          <c:orientation val="minMax"/>
        </c:scaling>
        <c:delete val="0"/>
        <c:axPos val="l"/>
        <c:title>
          <c:tx>
            <c:rich>
              <a:bodyPr rot="-5400000" vert="horz"/>
              <a:lstStyle/>
              <a:p>
                <a:pPr>
                  <a:defRPr sz="1200"/>
                </a:pPr>
                <a:r>
                  <a:rPr lang="en-US" sz="1200" dirty="0"/>
                  <a:t>Overall % Staff Uptake</a:t>
                </a:r>
              </a:p>
            </c:rich>
          </c:tx>
          <c:overlay val="0"/>
        </c:title>
        <c:numFmt formatCode="0" sourceLinked="0"/>
        <c:majorTickMark val="out"/>
        <c:minorTickMark val="none"/>
        <c:tickLblPos val="nextTo"/>
        <c:crossAx val="490957056"/>
        <c:crosses val="autoZero"/>
        <c:crossBetween val="between"/>
        <c:majorUnit val="10"/>
      </c:valAx>
    </c:plotArea>
    <c:legend>
      <c:legendPos val="b"/>
      <c:layout>
        <c:manualLayout>
          <c:xMode val="edge"/>
          <c:yMode val="edge"/>
          <c:x val="2.8163215709147482E-2"/>
          <c:y val="0.87230562865847561"/>
          <c:w val="0.95138949645183246"/>
          <c:h val="0.11085817537615751"/>
        </c:manualLayout>
      </c:layout>
      <c:overlay val="0"/>
      <c:txPr>
        <a:bodyPr/>
        <a:lstStyle/>
        <a:p>
          <a:pPr>
            <a:defRPr sz="1200"/>
          </a:pPr>
          <a:endParaRPr lang="en-US"/>
        </a:p>
      </c:txPr>
    </c:legend>
    <c:plotVisOnly val="1"/>
    <c:dispBlanksAs val="gap"/>
    <c:showDLblsOverMax val="0"/>
  </c:chart>
  <c:spPr>
    <a:ln>
      <a:noFill/>
    </a:ln>
  </c:sp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a:t>Midwest (UL)</a:t>
            </a:r>
          </a:p>
        </c:rich>
      </c:tx>
      <c:layout>
        <c:manualLayout>
          <c:xMode val="edge"/>
          <c:yMode val="edge"/>
          <c:x val="8.7176470266919048E-2"/>
          <c:y val="1.098901098901099E-2"/>
        </c:manualLayout>
      </c:layout>
      <c:overlay val="0"/>
    </c:title>
    <c:autoTitleDeleted val="0"/>
    <c:plotArea>
      <c:layout>
        <c:manualLayout>
          <c:layoutTarget val="inner"/>
          <c:xMode val="edge"/>
          <c:yMode val="edge"/>
          <c:x val="8.1127543760463869E-2"/>
          <c:y val="5.5063597819503332E-2"/>
          <c:w val="0.88135423238588417"/>
          <c:h val="0.47563121917452628"/>
        </c:manualLayout>
      </c:layout>
      <c:barChart>
        <c:barDir val="col"/>
        <c:grouping val="clustered"/>
        <c:varyColors val="0"/>
        <c:ser>
          <c:idx val="0"/>
          <c:order val="0"/>
          <c:tx>
            <c:strRef>
              <c:f>'Midwest (UL)'!$A$2</c:f>
              <c:strCache>
                <c:ptCount val="1"/>
                <c:pt idx="0">
                  <c:v>Midwest (UL)</c:v>
                </c:pt>
              </c:strCache>
            </c:strRef>
          </c:tx>
          <c:spPr>
            <a:solidFill>
              <a:srgbClr val="BA1F46"/>
            </a:solidFill>
          </c:spPr>
          <c:invertIfNegative val="0"/>
          <c:dLbls>
            <c:spPr>
              <a:noFill/>
              <a:ln>
                <a:noFill/>
              </a:ln>
              <a:effectLst/>
            </c:spPr>
            <c:txPr>
              <a:bodyPr rot="-5400000" vert="horz"/>
              <a:lstStyle/>
              <a:p>
                <a:pPr>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multiLvlStrRef>
              <c:f>'Midwest (UL)'!$A$3:$B$79</c:f>
              <c:multiLvlStrCache>
                <c:ptCount val="77"/>
                <c:lvl>
                  <c:pt idx="0">
                    <c:v>2011-2012</c:v>
                  </c:pt>
                  <c:pt idx="1">
                    <c:v>2012-2013</c:v>
                  </c:pt>
                  <c:pt idx="2">
                    <c:v>2013-2014</c:v>
                  </c:pt>
                  <c:pt idx="3">
                    <c:v>2014-2015</c:v>
                  </c:pt>
                  <c:pt idx="4">
                    <c:v>2015-2016</c:v>
                  </c:pt>
                  <c:pt idx="5">
                    <c:v>2016-2017</c:v>
                  </c:pt>
                  <c:pt idx="6">
                    <c:v>2017-2018</c:v>
                  </c:pt>
                  <c:pt idx="7">
                    <c:v>2018-2019</c:v>
                  </c:pt>
                  <c:pt idx="8">
                    <c:v>2019-2020</c:v>
                  </c:pt>
                  <c:pt idx="9">
                    <c:v>2020-2021</c:v>
                  </c:pt>
                  <c:pt idx="10">
                    <c:v>2021-2022</c:v>
                  </c:pt>
                  <c:pt idx="11">
                    <c:v>2011-2012</c:v>
                  </c:pt>
                  <c:pt idx="12">
                    <c:v>2012-2013</c:v>
                  </c:pt>
                  <c:pt idx="13">
                    <c:v>2013-2014</c:v>
                  </c:pt>
                  <c:pt idx="14">
                    <c:v>2014-2015</c:v>
                  </c:pt>
                  <c:pt idx="15">
                    <c:v>2015-2016</c:v>
                  </c:pt>
                  <c:pt idx="16">
                    <c:v>2016-2017</c:v>
                  </c:pt>
                  <c:pt idx="17">
                    <c:v>2017-2018</c:v>
                  </c:pt>
                  <c:pt idx="18">
                    <c:v>2018-2019</c:v>
                  </c:pt>
                  <c:pt idx="19">
                    <c:v>2019-2020</c:v>
                  </c:pt>
                  <c:pt idx="20">
                    <c:v>2020-2021</c:v>
                  </c:pt>
                  <c:pt idx="21">
                    <c:v>2021-2022</c:v>
                  </c:pt>
                  <c:pt idx="22">
                    <c:v>2011-2012</c:v>
                  </c:pt>
                  <c:pt idx="23">
                    <c:v>2012-2013</c:v>
                  </c:pt>
                  <c:pt idx="24">
                    <c:v>2013-2014</c:v>
                  </c:pt>
                  <c:pt idx="25">
                    <c:v>2014-2015</c:v>
                  </c:pt>
                  <c:pt idx="26">
                    <c:v>2015-2016</c:v>
                  </c:pt>
                  <c:pt idx="27">
                    <c:v>2016-2017</c:v>
                  </c:pt>
                  <c:pt idx="28">
                    <c:v>2017-2018</c:v>
                  </c:pt>
                  <c:pt idx="29">
                    <c:v>2018-2019</c:v>
                  </c:pt>
                  <c:pt idx="30">
                    <c:v>2019-2020</c:v>
                  </c:pt>
                  <c:pt idx="31">
                    <c:v>2020-2021</c:v>
                  </c:pt>
                  <c:pt idx="32">
                    <c:v>2021-2022</c:v>
                  </c:pt>
                  <c:pt idx="33">
                    <c:v>2011-2012</c:v>
                  </c:pt>
                  <c:pt idx="34">
                    <c:v>2012-2013</c:v>
                  </c:pt>
                  <c:pt idx="35">
                    <c:v>2013-2014</c:v>
                  </c:pt>
                  <c:pt idx="36">
                    <c:v>2014-2015</c:v>
                  </c:pt>
                  <c:pt idx="37">
                    <c:v>2015-2016</c:v>
                  </c:pt>
                  <c:pt idx="38">
                    <c:v>2016-2017</c:v>
                  </c:pt>
                  <c:pt idx="39">
                    <c:v>2017-2018</c:v>
                  </c:pt>
                  <c:pt idx="40">
                    <c:v>2018-2019</c:v>
                  </c:pt>
                  <c:pt idx="41">
                    <c:v>2019-2020</c:v>
                  </c:pt>
                  <c:pt idx="42">
                    <c:v>2020-2021</c:v>
                  </c:pt>
                  <c:pt idx="43">
                    <c:v>2021-2022</c:v>
                  </c:pt>
                  <c:pt idx="44">
                    <c:v>2011-2012</c:v>
                  </c:pt>
                  <c:pt idx="45">
                    <c:v>2012-2013</c:v>
                  </c:pt>
                  <c:pt idx="46">
                    <c:v>2013-2014</c:v>
                  </c:pt>
                  <c:pt idx="47">
                    <c:v>2014-2015</c:v>
                  </c:pt>
                  <c:pt idx="48">
                    <c:v>2015-2016</c:v>
                  </c:pt>
                  <c:pt idx="49">
                    <c:v>2016-2017</c:v>
                  </c:pt>
                  <c:pt idx="50">
                    <c:v>2017-2018</c:v>
                  </c:pt>
                  <c:pt idx="51">
                    <c:v>2018-2019</c:v>
                  </c:pt>
                  <c:pt idx="52">
                    <c:v>2019-2020</c:v>
                  </c:pt>
                  <c:pt idx="53">
                    <c:v>2020-2021</c:v>
                  </c:pt>
                  <c:pt idx="54">
                    <c:v>2021-2022</c:v>
                  </c:pt>
                  <c:pt idx="55">
                    <c:v>2011-2012</c:v>
                  </c:pt>
                  <c:pt idx="56">
                    <c:v>2012-2013</c:v>
                  </c:pt>
                  <c:pt idx="57">
                    <c:v>2013-2014</c:v>
                  </c:pt>
                  <c:pt idx="58">
                    <c:v>2014-2015</c:v>
                  </c:pt>
                  <c:pt idx="59">
                    <c:v>2015-2016</c:v>
                  </c:pt>
                  <c:pt idx="60">
                    <c:v>2016-2017</c:v>
                  </c:pt>
                  <c:pt idx="61">
                    <c:v>2017-2018</c:v>
                  </c:pt>
                  <c:pt idx="62">
                    <c:v>2018-2019</c:v>
                  </c:pt>
                  <c:pt idx="63">
                    <c:v>2019-2020</c:v>
                  </c:pt>
                  <c:pt idx="64">
                    <c:v>2020-2021</c:v>
                  </c:pt>
                  <c:pt idx="65">
                    <c:v>2021-2022</c:v>
                  </c:pt>
                  <c:pt idx="66">
                    <c:v>2011-2012</c:v>
                  </c:pt>
                  <c:pt idx="67">
                    <c:v>2012-2013</c:v>
                  </c:pt>
                  <c:pt idx="68">
                    <c:v>2013-2014</c:v>
                  </c:pt>
                  <c:pt idx="69">
                    <c:v>2014-2015</c:v>
                  </c:pt>
                  <c:pt idx="70">
                    <c:v>2015-2016</c:v>
                  </c:pt>
                  <c:pt idx="71">
                    <c:v>2016-2017</c:v>
                  </c:pt>
                  <c:pt idx="72">
                    <c:v>2017-2018</c:v>
                  </c:pt>
                  <c:pt idx="73">
                    <c:v>2018-2019</c:v>
                  </c:pt>
                  <c:pt idx="74">
                    <c:v>2019-2020</c:v>
                  </c:pt>
                  <c:pt idx="75">
                    <c:v>2020-2021</c:v>
                  </c:pt>
                  <c:pt idx="76">
                    <c:v>2021-2022</c:v>
                  </c:pt>
                </c:lvl>
                <c:lvl>
                  <c:pt idx="0">
                    <c:v>General Support Staff</c:v>
                  </c:pt>
                  <c:pt idx="11">
                    <c:v>Health &amp; Social Care Professionals</c:v>
                  </c:pt>
                  <c:pt idx="22">
                    <c:v>Management &amp; Admin</c:v>
                  </c:pt>
                  <c:pt idx="33">
                    <c:v>Medical &amp; Dental</c:v>
                  </c:pt>
                  <c:pt idx="44">
                    <c:v>Nursing</c:v>
                  </c:pt>
                  <c:pt idx="55">
                    <c:v>Other Patient &amp; Client Care</c:v>
                  </c:pt>
                  <c:pt idx="66">
                    <c:v>All Staff</c:v>
                  </c:pt>
                </c:lvl>
              </c:multiLvlStrCache>
            </c:multiLvlStrRef>
          </c:cat>
          <c:val>
            <c:numRef>
              <c:f>'Midwest (UL)'!$C$3:$C$79</c:f>
              <c:numCache>
                <c:formatCode>General</c:formatCode>
                <c:ptCount val="77"/>
                <c:pt idx="2" formatCode="0.0">
                  <c:v>31.597222222222221</c:v>
                </c:pt>
                <c:pt idx="3" formatCode="0.0">
                  <c:v>15.217391304347828</c:v>
                </c:pt>
                <c:pt idx="4" formatCode="0.0">
                  <c:v>29.963898916967509</c:v>
                </c:pt>
                <c:pt idx="5" formatCode="0.0">
                  <c:v>39.272727272727273</c:v>
                </c:pt>
                <c:pt idx="6" formatCode="0.0">
                  <c:v>44.171779141104295</c:v>
                </c:pt>
                <c:pt idx="7" formatCode="0.0">
                  <c:v>37.900874635568513</c:v>
                </c:pt>
                <c:pt idx="8" formatCode="0.0">
                  <c:v>31.404958677685951</c:v>
                </c:pt>
                <c:pt idx="9" formatCode="0.0">
                  <c:v>48.083067092651753</c:v>
                </c:pt>
                <c:pt idx="10" formatCode="0.0">
                  <c:v>48.484848484848484</c:v>
                </c:pt>
                <c:pt idx="13" formatCode="0.0">
                  <c:v>17.438692098092641</c:v>
                </c:pt>
                <c:pt idx="14" formatCode="0.0">
                  <c:v>12.5</c:v>
                </c:pt>
                <c:pt idx="15" formatCode="0.0">
                  <c:v>23.155216284987276</c:v>
                </c:pt>
                <c:pt idx="16" formatCode="0.0">
                  <c:v>34.140435835351091</c:v>
                </c:pt>
                <c:pt idx="17" formatCode="0.0">
                  <c:v>44.063324538258577</c:v>
                </c:pt>
                <c:pt idx="18" formatCode="0.0">
                  <c:v>49.545454545454547</c:v>
                </c:pt>
                <c:pt idx="19" formatCode="0.0">
                  <c:v>46.861924686192467</c:v>
                </c:pt>
                <c:pt idx="20" formatCode="0.0">
                  <c:v>76.793248945147667</c:v>
                </c:pt>
                <c:pt idx="21" formatCode="0.0">
                  <c:v>86.04651162790698</c:v>
                </c:pt>
                <c:pt idx="24" formatCode="0.0">
                  <c:v>14.785992217898833</c:v>
                </c:pt>
                <c:pt idx="25" formatCode="0.0">
                  <c:v>22.857142857142858</c:v>
                </c:pt>
                <c:pt idx="26" formatCode="0.0">
                  <c:v>19.2</c:v>
                </c:pt>
                <c:pt idx="27" formatCode="0.0">
                  <c:v>23.227752639517345</c:v>
                </c:pt>
                <c:pt idx="28" formatCode="0.0">
                  <c:v>38.791732909379967</c:v>
                </c:pt>
                <c:pt idx="29" formatCode="0.0">
                  <c:v>40.029985007496251</c:v>
                </c:pt>
                <c:pt idx="30" formatCode="0.0">
                  <c:v>35.269709543568467</c:v>
                </c:pt>
                <c:pt idx="31" formatCode="0.0">
                  <c:v>66.111111111111114</c:v>
                </c:pt>
                <c:pt idx="32" formatCode="0.0">
                  <c:v>41.758241758241759</c:v>
                </c:pt>
                <c:pt idx="35" formatCode="0.0">
                  <c:v>19.512195121951219</c:v>
                </c:pt>
                <c:pt idx="36" formatCode="0.0">
                  <c:v>25</c:v>
                </c:pt>
                <c:pt idx="37" formatCode="0.0">
                  <c:v>21.555555555555557</c:v>
                </c:pt>
                <c:pt idx="38" formatCode="0.0">
                  <c:v>52.421052631578945</c:v>
                </c:pt>
                <c:pt idx="39" formatCode="0.0">
                  <c:v>74.10526315789474</c:v>
                </c:pt>
                <c:pt idx="40" formatCode="0.0">
                  <c:v>64.491362763915546</c:v>
                </c:pt>
                <c:pt idx="41" formatCode="0.0">
                  <c:v>55.782312925170061</c:v>
                </c:pt>
                <c:pt idx="42" formatCode="0.0">
                  <c:v>64.568081991215237</c:v>
                </c:pt>
                <c:pt idx="43" formatCode="0.0">
                  <c:v>55.555555555555557</c:v>
                </c:pt>
                <c:pt idx="46" formatCode="0.0">
                  <c:v>10.13553329404832</c:v>
                </c:pt>
                <c:pt idx="47" formatCode="0.0">
                  <c:v>17.647058823529413</c:v>
                </c:pt>
                <c:pt idx="48" formatCode="0.0">
                  <c:v>13.633703920421301</c:v>
                </c:pt>
                <c:pt idx="49" formatCode="0.0">
                  <c:v>17.433276547416241</c:v>
                </c:pt>
                <c:pt idx="50" formatCode="0.0">
                  <c:v>37.319711538461533</c:v>
                </c:pt>
                <c:pt idx="51" formatCode="0.0">
                  <c:v>38.428417653390746</c:v>
                </c:pt>
                <c:pt idx="52" formatCode="0.0">
                  <c:v>36.519258202567762</c:v>
                </c:pt>
                <c:pt idx="53" formatCode="0.0">
                  <c:v>60.246913580246918</c:v>
                </c:pt>
                <c:pt idx="54" formatCode="0.0">
                  <c:v>42.490842490842489</c:v>
                </c:pt>
                <c:pt idx="57" formatCode="0.0">
                  <c:v>3.870967741935484</c:v>
                </c:pt>
                <c:pt idx="58" formatCode="0.0">
                  <c:v>8.695652173913043</c:v>
                </c:pt>
                <c:pt idx="59" formatCode="0.0">
                  <c:v>13.195876288659795</c:v>
                </c:pt>
                <c:pt idx="60" formatCode="0.0">
                  <c:v>14.421252371916509</c:v>
                </c:pt>
                <c:pt idx="61" formatCode="0.0">
                  <c:v>25.952813067150636</c:v>
                </c:pt>
                <c:pt idx="62" formatCode="0.0">
                  <c:v>29.807692307692307</c:v>
                </c:pt>
                <c:pt idx="63" formatCode="0.0">
                  <c:v>32.544378698224854</c:v>
                </c:pt>
                <c:pt idx="64" formatCode="0.0">
                  <c:v>41.162790697674417</c:v>
                </c:pt>
                <c:pt idx="65" formatCode="0.0">
                  <c:v>46.153846153846153</c:v>
                </c:pt>
                <c:pt idx="68" formatCode="0.0">
                  <c:v>13.39214113873296</c:v>
                </c:pt>
                <c:pt idx="69" formatCode="0.0">
                  <c:v>17.868338557993731</c:v>
                </c:pt>
                <c:pt idx="70" formatCode="0.0">
                  <c:v>17.466362020817467</c:v>
                </c:pt>
                <c:pt idx="71" formatCode="0.0">
                  <c:v>25.157997083130773</c:v>
                </c:pt>
                <c:pt idx="72" formatCode="0.0">
                  <c:v>41.525844930417492</c:v>
                </c:pt>
                <c:pt idx="73" formatCode="0.0">
                  <c:v>41.567482596002698</c:v>
                </c:pt>
                <c:pt idx="74" formatCode="0.0">
                  <c:v>38.71425674305415</c:v>
                </c:pt>
                <c:pt idx="75" formatCode="0.0">
                  <c:v>60.084711577248896</c:v>
                </c:pt>
                <c:pt idx="76" formatCode="0.0">
                  <c:v>47.560975609756099</c:v>
                </c:pt>
              </c:numCache>
            </c:numRef>
          </c:val>
          <c:extLst>
            <c:ext xmlns:c16="http://schemas.microsoft.com/office/drawing/2014/chart" uri="{C3380CC4-5D6E-409C-BE32-E72D297353CC}">
              <c16:uniqueId val="{00000000-9175-40F5-BDAC-618666C6D2BB}"/>
            </c:ext>
          </c:extLst>
        </c:ser>
        <c:dLbls>
          <c:showLegendKey val="0"/>
          <c:showVal val="0"/>
          <c:showCatName val="0"/>
          <c:showSerName val="0"/>
          <c:showPercent val="0"/>
          <c:showBubbleSize val="0"/>
        </c:dLbls>
        <c:gapWidth val="150"/>
        <c:axId val="424381056"/>
        <c:axId val="424391424"/>
      </c:barChart>
      <c:catAx>
        <c:axId val="424381056"/>
        <c:scaling>
          <c:orientation val="minMax"/>
        </c:scaling>
        <c:delete val="0"/>
        <c:axPos val="b"/>
        <c:title>
          <c:tx>
            <c:rich>
              <a:bodyPr/>
              <a:lstStyle/>
              <a:p>
                <a:pPr>
                  <a:defRPr/>
                </a:pPr>
                <a:r>
                  <a:rPr lang="en-US" dirty="0"/>
                  <a:t>Season</a:t>
                </a:r>
              </a:p>
            </c:rich>
          </c:tx>
          <c:overlay val="0"/>
        </c:title>
        <c:numFmt formatCode="General" sourceLinked="0"/>
        <c:majorTickMark val="out"/>
        <c:minorTickMark val="none"/>
        <c:tickLblPos val="nextTo"/>
        <c:crossAx val="424391424"/>
        <c:crosses val="autoZero"/>
        <c:auto val="1"/>
        <c:lblAlgn val="ctr"/>
        <c:lblOffset val="100"/>
        <c:tickLblSkip val="1"/>
        <c:noMultiLvlLbl val="0"/>
      </c:catAx>
      <c:valAx>
        <c:axId val="424391424"/>
        <c:scaling>
          <c:orientation val="minMax"/>
        </c:scaling>
        <c:delete val="0"/>
        <c:axPos val="l"/>
        <c:title>
          <c:tx>
            <c:rich>
              <a:bodyPr rot="-5400000" vert="horz"/>
              <a:lstStyle/>
              <a:p>
                <a:pPr>
                  <a:defRPr/>
                </a:pPr>
                <a:r>
                  <a:rPr lang="en-US" dirty="0"/>
                  <a:t>Overall % Uptake</a:t>
                </a:r>
              </a:p>
            </c:rich>
          </c:tx>
          <c:layout>
            <c:manualLayout>
              <c:xMode val="edge"/>
              <c:yMode val="edge"/>
              <c:x val="4.8025214329998553E-3"/>
              <c:y val="0.11000865276455828"/>
            </c:manualLayout>
          </c:layout>
          <c:overlay val="0"/>
        </c:title>
        <c:numFmt formatCode="General" sourceLinked="1"/>
        <c:majorTickMark val="out"/>
        <c:minorTickMark val="none"/>
        <c:tickLblPos val="nextTo"/>
        <c:crossAx val="424381056"/>
        <c:crosses val="autoZero"/>
        <c:crossBetween val="between"/>
      </c:valAx>
    </c:plotArea>
    <c:plotVisOnly val="1"/>
    <c:dispBlanksAs val="gap"/>
    <c:showDLblsOverMax val="0"/>
  </c:chart>
  <c:txPr>
    <a:bodyPr/>
    <a:lstStyle/>
    <a:p>
      <a:pPr>
        <a:defRPr sz="1200"/>
      </a:pPr>
      <a:endParaRPr lang="en-US"/>
    </a:p>
  </c:txPr>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a:t>South South West (UCC)</a:t>
            </a:r>
          </a:p>
        </c:rich>
      </c:tx>
      <c:layout>
        <c:manualLayout>
          <c:xMode val="edge"/>
          <c:yMode val="edge"/>
          <c:x val="8.7176470266919048E-2"/>
          <c:y val="1.098901098901099E-2"/>
        </c:manualLayout>
      </c:layout>
      <c:overlay val="0"/>
    </c:title>
    <c:autoTitleDeleted val="0"/>
    <c:plotArea>
      <c:layout>
        <c:manualLayout>
          <c:layoutTarget val="inner"/>
          <c:xMode val="edge"/>
          <c:yMode val="edge"/>
          <c:x val="8.1127543760463869E-2"/>
          <c:y val="5.5063597819503332E-2"/>
          <c:w val="0.88135423238588417"/>
          <c:h val="0.47563121917452628"/>
        </c:manualLayout>
      </c:layout>
      <c:barChart>
        <c:barDir val="col"/>
        <c:grouping val="clustered"/>
        <c:varyColors val="0"/>
        <c:ser>
          <c:idx val="0"/>
          <c:order val="0"/>
          <c:tx>
            <c:strRef>
              <c:f>'South South West (UCC)'!$A$2</c:f>
              <c:strCache>
                <c:ptCount val="1"/>
                <c:pt idx="0">
                  <c:v>South South West (UCC)</c:v>
                </c:pt>
              </c:strCache>
            </c:strRef>
          </c:tx>
          <c:spPr>
            <a:solidFill>
              <a:srgbClr val="BA1F46"/>
            </a:solidFill>
          </c:spPr>
          <c:invertIfNegative val="0"/>
          <c:dLbls>
            <c:spPr>
              <a:noFill/>
              <a:ln>
                <a:noFill/>
              </a:ln>
              <a:effectLst/>
            </c:spPr>
            <c:txPr>
              <a:bodyPr rot="-5400000" vert="horz"/>
              <a:lstStyle/>
              <a:p>
                <a:pPr>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multiLvlStrRef>
              <c:f>'South South West (UCC)'!$A$3:$B$79</c:f>
              <c:multiLvlStrCache>
                <c:ptCount val="77"/>
                <c:lvl>
                  <c:pt idx="0">
                    <c:v>2011-2012</c:v>
                  </c:pt>
                  <c:pt idx="1">
                    <c:v>2012-2013</c:v>
                  </c:pt>
                  <c:pt idx="2">
                    <c:v>2013-2014</c:v>
                  </c:pt>
                  <c:pt idx="3">
                    <c:v>2014-2015</c:v>
                  </c:pt>
                  <c:pt idx="4">
                    <c:v>2015-2016</c:v>
                  </c:pt>
                  <c:pt idx="5">
                    <c:v>2016-2017</c:v>
                  </c:pt>
                  <c:pt idx="6">
                    <c:v>2017-2018</c:v>
                  </c:pt>
                  <c:pt idx="7">
                    <c:v>2018-2019</c:v>
                  </c:pt>
                  <c:pt idx="8">
                    <c:v>2019-2020</c:v>
                  </c:pt>
                  <c:pt idx="9">
                    <c:v>2020-2021</c:v>
                  </c:pt>
                  <c:pt idx="10">
                    <c:v>2021-2022</c:v>
                  </c:pt>
                  <c:pt idx="11">
                    <c:v>2011-2012</c:v>
                  </c:pt>
                  <c:pt idx="12">
                    <c:v>2012-2013</c:v>
                  </c:pt>
                  <c:pt idx="13">
                    <c:v>2013-2014</c:v>
                  </c:pt>
                  <c:pt idx="14">
                    <c:v>2014-2015</c:v>
                  </c:pt>
                  <c:pt idx="15">
                    <c:v>2015-2016</c:v>
                  </c:pt>
                  <c:pt idx="16">
                    <c:v>2016-2017</c:v>
                  </c:pt>
                  <c:pt idx="17">
                    <c:v>2017-2018</c:v>
                  </c:pt>
                  <c:pt idx="18">
                    <c:v>2018-2019</c:v>
                  </c:pt>
                  <c:pt idx="19">
                    <c:v>2019-2020</c:v>
                  </c:pt>
                  <c:pt idx="20">
                    <c:v>2020-2021</c:v>
                  </c:pt>
                  <c:pt idx="21">
                    <c:v>2021-2022</c:v>
                  </c:pt>
                  <c:pt idx="22">
                    <c:v>2011-2012</c:v>
                  </c:pt>
                  <c:pt idx="23">
                    <c:v>2012-2013</c:v>
                  </c:pt>
                  <c:pt idx="24">
                    <c:v>2013-2014</c:v>
                  </c:pt>
                  <c:pt idx="25">
                    <c:v>2014-2015</c:v>
                  </c:pt>
                  <c:pt idx="26">
                    <c:v>2015-2016</c:v>
                  </c:pt>
                  <c:pt idx="27">
                    <c:v>2016-2017</c:v>
                  </c:pt>
                  <c:pt idx="28">
                    <c:v>2017-2018</c:v>
                  </c:pt>
                  <c:pt idx="29">
                    <c:v>2018-2019</c:v>
                  </c:pt>
                  <c:pt idx="30">
                    <c:v>2019-2020</c:v>
                  </c:pt>
                  <c:pt idx="31">
                    <c:v>2020-2021</c:v>
                  </c:pt>
                  <c:pt idx="32">
                    <c:v>2021-2022</c:v>
                  </c:pt>
                  <c:pt idx="33">
                    <c:v>2011-2012</c:v>
                  </c:pt>
                  <c:pt idx="34">
                    <c:v>2012-2013</c:v>
                  </c:pt>
                  <c:pt idx="35">
                    <c:v>2013-2014</c:v>
                  </c:pt>
                  <c:pt idx="36">
                    <c:v>2014-2015</c:v>
                  </c:pt>
                  <c:pt idx="37">
                    <c:v>2015-2016</c:v>
                  </c:pt>
                  <c:pt idx="38">
                    <c:v>2016-2017</c:v>
                  </c:pt>
                  <c:pt idx="39">
                    <c:v>2017-2018</c:v>
                  </c:pt>
                  <c:pt idx="40">
                    <c:v>2018-2019</c:v>
                  </c:pt>
                  <c:pt idx="41">
                    <c:v>2019-2020</c:v>
                  </c:pt>
                  <c:pt idx="42">
                    <c:v>2020-2021</c:v>
                  </c:pt>
                  <c:pt idx="43">
                    <c:v>2021-2022</c:v>
                  </c:pt>
                  <c:pt idx="44">
                    <c:v>2011-2012</c:v>
                  </c:pt>
                  <c:pt idx="45">
                    <c:v>2012-2013</c:v>
                  </c:pt>
                  <c:pt idx="46">
                    <c:v>2013-2014</c:v>
                  </c:pt>
                  <c:pt idx="47">
                    <c:v>2014-2015</c:v>
                  </c:pt>
                  <c:pt idx="48">
                    <c:v>2015-2016</c:v>
                  </c:pt>
                  <c:pt idx="49">
                    <c:v>2016-2017</c:v>
                  </c:pt>
                  <c:pt idx="50">
                    <c:v>2017-2018</c:v>
                  </c:pt>
                  <c:pt idx="51">
                    <c:v>2018-2019</c:v>
                  </c:pt>
                  <c:pt idx="52">
                    <c:v>2019-2020</c:v>
                  </c:pt>
                  <c:pt idx="53">
                    <c:v>2020-2021</c:v>
                  </c:pt>
                  <c:pt idx="54">
                    <c:v>2021-2022</c:v>
                  </c:pt>
                  <c:pt idx="55">
                    <c:v>2011-2012</c:v>
                  </c:pt>
                  <c:pt idx="56">
                    <c:v>2012-2013</c:v>
                  </c:pt>
                  <c:pt idx="57">
                    <c:v>2013-2014</c:v>
                  </c:pt>
                  <c:pt idx="58">
                    <c:v>2014-2015</c:v>
                  </c:pt>
                  <c:pt idx="59">
                    <c:v>2015-2016</c:v>
                  </c:pt>
                  <c:pt idx="60">
                    <c:v>2016-2017</c:v>
                  </c:pt>
                  <c:pt idx="61">
                    <c:v>2017-2018</c:v>
                  </c:pt>
                  <c:pt idx="62">
                    <c:v>2018-2019</c:v>
                  </c:pt>
                  <c:pt idx="63">
                    <c:v>2019-2020</c:v>
                  </c:pt>
                  <c:pt idx="64">
                    <c:v>2020-2021</c:v>
                  </c:pt>
                  <c:pt idx="65">
                    <c:v>2021-2022</c:v>
                  </c:pt>
                  <c:pt idx="66">
                    <c:v>2011-2012</c:v>
                  </c:pt>
                  <c:pt idx="67">
                    <c:v>2012-2013</c:v>
                  </c:pt>
                  <c:pt idx="68">
                    <c:v>2013-2014</c:v>
                  </c:pt>
                  <c:pt idx="69">
                    <c:v>2014-2015</c:v>
                  </c:pt>
                  <c:pt idx="70">
                    <c:v>2015-2016</c:v>
                  </c:pt>
                  <c:pt idx="71">
                    <c:v>2016-2017</c:v>
                  </c:pt>
                  <c:pt idx="72">
                    <c:v>2017-2018</c:v>
                  </c:pt>
                  <c:pt idx="73">
                    <c:v>2018-2019</c:v>
                  </c:pt>
                  <c:pt idx="74">
                    <c:v>2019-2020</c:v>
                  </c:pt>
                  <c:pt idx="75">
                    <c:v>2020-2021</c:v>
                  </c:pt>
                  <c:pt idx="76">
                    <c:v>2021-2022</c:v>
                  </c:pt>
                </c:lvl>
                <c:lvl>
                  <c:pt idx="0">
                    <c:v>General Support Staff</c:v>
                  </c:pt>
                  <c:pt idx="11">
                    <c:v>Health &amp; Social Care Professionals</c:v>
                  </c:pt>
                  <c:pt idx="22">
                    <c:v>Management &amp; Admin</c:v>
                  </c:pt>
                  <c:pt idx="33">
                    <c:v>Medical &amp; Dental</c:v>
                  </c:pt>
                  <c:pt idx="44">
                    <c:v>Nursing</c:v>
                  </c:pt>
                  <c:pt idx="55">
                    <c:v>Other Patient &amp; Client Care</c:v>
                  </c:pt>
                  <c:pt idx="66">
                    <c:v>All Staff</c:v>
                  </c:pt>
                </c:lvl>
              </c:multiLvlStrCache>
            </c:multiLvlStrRef>
          </c:cat>
          <c:val>
            <c:numRef>
              <c:f>'South South West (UCC)'!$C$3:$C$79</c:f>
              <c:numCache>
                <c:formatCode>0.0</c:formatCode>
                <c:ptCount val="77"/>
                <c:pt idx="0">
                  <c:v>14.342745950686531</c:v>
                </c:pt>
                <c:pt idx="1">
                  <c:v>12.998609027351746</c:v>
                </c:pt>
                <c:pt idx="2">
                  <c:v>17.121046892039256</c:v>
                </c:pt>
                <c:pt idx="3">
                  <c:v>17.059055515302706</c:v>
                </c:pt>
                <c:pt idx="4">
                  <c:v>13.925141436974684</c:v>
                </c:pt>
                <c:pt idx="5">
                  <c:v>19.119769119769121</c:v>
                </c:pt>
                <c:pt idx="6">
                  <c:v>28.656914893617021</c:v>
                </c:pt>
                <c:pt idx="7">
                  <c:v>32.860998650472332</c:v>
                </c:pt>
                <c:pt idx="8">
                  <c:v>42.828146143437081</c:v>
                </c:pt>
                <c:pt idx="9">
                  <c:v>62.343358395989981</c:v>
                </c:pt>
                <c:pt idx="10">
                  <c:v>46.859903381642518</c:v>
                </c:pt>
                <c:pt idx="11">
                  <c:v>11.152256902246178</c:v>
                </c:pt>
                <c:pt idx="12">
                  <c:v>15.758382701172186</c:v>
                </c:pt>
                <c:pt idx="13">
                  <c:v>29.472140762463344</c:v>
                </c:pt>
                <c:pt idx="14">
                  <c:v>31.08364899387136</c:v>
                </c:pt>
                <c:pt idx="15">
                  <c:v>21.245497312364719</c:v>
                </c:pt>
                <c:pt idx="16">
                  <c:v>36.432350718065003</c:v>
                </c:pt>
                <c:pt idx="17">
                  <c:v>48.777263714474557</c:v>
                </c:pt>
                <c:pt idx="18">
                  <c:v>52.533333333333331</c:v>
                </c:pt>
                <c:pt idx="19">
                  <c:v>68.792401628222521</c:v>
                </c:pt>
                <c:pt idx="20">
                  <c:v>84.249084249084248</c:v>
                </c:pt>
                <c:pt idx="21">
                  <c:v>77.623990772779706</c:v>
                </c:pt>
                <c:pt idx="22">
                  <c:v>13.333333333333334</c:v>
                </c:pt>
                <c:pt idx="23">
                  <c:v>11.404981808004477</c:v>
                </c:pt>
                <c:pt idx="24">
                  <c:v>17.422434367541769</c:v>
                </c:pt>
                <c:pt idx="25">
                  <c:v>9.5207536649641522</c:v>
                </c:pt>
                <c:pt idx="26">
                  <c:v>14.573632389009347</c:v>
                </c:pt>
                <c:pt idx="27">
                  <c:v>23.483365949119374</c:v>
                </c:pt>
                <c:pt idx="28">
                  <c:v>32.959905660377359</c:v>
                </c:pt>
                <c:pt idx="29">
                  <c:v>39.025787965616047</c:v>
                </c:pt>
                <c:pt idx="30">
                  <c:v>46.197502837684453</c:v>
                </c:pt>
                <c:pt idx="31">
                  <c:v>69.31506849315069</c:v>
                </c:pt>
                <c:pt idx="32">
                  <c:v>59.418729817007531</c:v>
                </c:pt>
                <c:pt idx="33">
                  <c:v>14.922160843676016</c:v>
                </c:pt>
                <c:pt idx="34">
                  <c:v>17.916666666666668</c:v>
                </c:pt>
                <c:pt idx="35">
                  <c:v>30.594900849858359</c:v>
                </c:pt>
                <c:pt idx="36">
                  <c:v>21.049795395988749</c:v>
                </c:pt>
                <c:pt idx="37">
                  <c:v>28.513174649053596</c:v>
                </c:pt>
                <c:pt idx="38">
                  <c:v>40.079628400796288</c:v>
                </c:pt>
                <c:pt idx="39">
                  <c:v>56.79012345679012</c:v>
                </c:pt>
                <c:pt idx="40">
                  <c:v>64.077066500932261</c:v>
                </c:pt>
                <c:pt idx="41">
                  <c:v>73.110831234256921</c:v>
                </c:pt>
                <c:pt idx="42">
                  <c:v>82.389937106918239</c:v>
                </c:pt>
                <c:pt idx="43">
                  <c:v>78.603603603603602</c:v>
                </c:pt>
                <c:pt idx="44">
                  <c:v>5.0110558610080282</c:v>
                </c:pt>
                <c:pt idx="45">
                  <c:v>7.0080154176339189</c:v>
                </c:pt>
                <c:pt idx="46">
                  <c:v>11.408016443987668</c:v>
                </c:pt>
                <c:pt idx="47">
                  <c:v>8.973471741637832</c:v>
                </c:pt>
                <c:pt idx="48">
                  <c:v>9.4526644697974245</c:v>
                </c:pt>
                <c:pt idx="49">
                  <c:v>15.65369479667687</c:v>
                </c:pt>
                <c:pt idx="50">
                  <c:v>29.404542664211174</c:v>
                </c:pt>
                <c:pt idx="51">
                  <c:v>43.486777668952008</c:v>
                </c:pt>
                <c:pt idx="52">
                  <c:v>50.716560509554142</c:v>
                </c:pt>
                <c:pt idx="53">
                  <c:v>66.24179219775975</c:v>
                </c:pt>
                <c:pt idx="54">
                  <c:v>59.567567567567572</c:v>
                </c:pt>
                <c:pt idx="55">
                  <c:v>7.0546737213403894</c:v>
                </c:pt>
                <c:pt idx="56">
                  <c:v>8.0024283230773481</c:v>
                </c:pt>
                <c:pt idx="57">
                  <c:v>11.272727272727273</c:v>
                </c:pt>
                <c:pt idx="58">
                  <c:v>8.330270733798848</c:v>
                </c:pt>
                <c:pt idx="59">
                  <c:v>13.678478333806488</c:v>
                </c:pt>
                <c:pt idx="60">
                  <c:v>17.434869739478959</c:v>
                </c:pt>
                <c:pt idx="61">
                  <c:v>32.945091514143094</c:v>
                </c:pt>
                <c:pt idx="62">
                  <c:v>47.158218125960062</c:v>
                </c:pt>
                <c:pt idx="63">
                  <c:v>54.277286135693217</c:v>
                </c:pt>
                <c:pt idx="64">
                  <c:v>58.883248730964468</c:v>
                </c:pt>
                <c:pt idx="65">
                  <c:v>52.693823915900126</c:v>
                </c:pt>
                <c:pt idx="66">
                  <c:v>9.5518012734712894</c:v>
                </c:pt>
                <c:pt idx="67">
                  <c:v>10.773041029842453</c:v>
                </c:pt>
                <c:pt idx="68">
                  <c:v>17.105886065961812</c:v>
                </c:pt>
                <c:pt idx="69">
                  <c:v>13.244992219724852</c:v>
                </c:pt>
                <c:pt idx="70">
                  <c:v>14.707815527414262</c:v>
                </c:pt>
                <c:pt idx="71">
                  <c:v>23.23045647754574</c:v>
                </c:pt>
                <c:pt idx="72">
                  <c:v>36.090289608177173</c:v>
                </c:pt>
                <c:pt idx="73">
                  <c:v>45.600396956665563</c:v>
                </c:pt>
                <c:pt idx="74">
                  <c:v>54.465178273908698</c:v>
                </c:pt>
                <c:pt idx="75">
                  <c:v>70.259902927822139</c:v>
                </c:pt>
                <c:pt idx="76">
                  <c:v>62.459692538432698</c:v>
                </c:pt>
              </c:numCache>
            </c:numRef>
          </c:val>
          <c:extLst>
            <c:ext xmlns:c16="http://schemas.microsoft.com/office/drawing/2014/chart" uri="{C3380CC4-5D6E-409C-BE32-E72D297353CC}">
              <c16:uniqueId val="{00000000-B98C-4B47-B1D0-D201E96C862E}"/>
            </c:ext>
          </c:extLst>
        </c:ser>
        <c:dLbls>
          <c:showLegendKey val="0"/>
          <c:showVal val="0"/>
          <c:showCatName val="0"/>
          <c:showSerName val="0"/>
          <c:showPercent val="0"/>
          <c:showBubbleSize val="0"/>
        </c:dLbls>
        <c:gapWidth val="150"/>
        <c:axId val="424381056"/>
        <c:axId val="424391424"/>
      </c:barChart>
      <c:catAx>
        <c:axId val="424381056"/>
        <c:scaling>
          <c:orientation val="minMax"/>
        </c:scaling>
        <c:delete val="0"/>
        <c:axPos val="b"/>
        <c:title>
          <c:tx>
            <c:rich>
              <a:bodyPr/>
              <a:lstStyle/>
              <a:p>
                <a:pPr>
                  <a:defRPr/>
                </a:pPr>
                <a:r>
                  <a:rPr lang="en-US" dirty="0"/>
                  <a:t>Season</a:t>
                </a:r>
              </a:p>
            </c:rich>
          </c:tx>
          <c:overlay val="0"/>
        </c:title>
        <c:numFmt formatCode="General" sourceLinked="0"/>
        <c:majorTickMark val="out"/>
        <c:minorTickMark val="none"/>
        <c:tickLblPos val="nextTo"/>
        <c:crossAx val="424391424"/>
        <c:crosses val="autoZero"/>
        <c:auto val="1"/>
        <c:lblAlgn val="ctr"/>
        <c:lblOffset val="100"/>
        <c:tickLblSkip val="1"/>
        <c:noMultiLvlLbl val="0"/>
      </c:catAx>
      <c:valAx>
        <c:axId val="424391424"/>
        <c:scaling>
          <c:orientation val="minMax"/>
        </c:scaling>
        <c:delete val="0"/>
        <c:axPos val="l"/>
        <c:title>
          <c:tx>
            <c:rich>
              <a:bodyPr rot="-5400000" vert="horz"/>
              <a:lstStyle/>
              <a:p>
                <a:pPr>
                  <a:defRPr/>
                </a:pPr>
                <a:r>
                  <a:rPr lang="en-US" dirty="0"/>
                  <a:t>Overall % Uptake</a:t>
                </a:r>
              </a:p>
            </c:rich>
          </c:tx>
          <c:layout>
            <c:manualLayout>
              <c:xMode val="edge"/>
              <c:yMode val="edge"/>
              <c:x val="4.8025214329998553E-3"/>
              <c:y val="0.11000865276455828"/>
            </c:manualLayout>
          </c:layout>
          <c:overlay val="0"/>
        </c:title>
        <c:numFmt formatCode="0.0" sourceLinked="1"/>
        <c:majorTickMark val="out"/>
        <c:minorTickMark val="none"/>
        <c:tickLblPos val="nextTo"/>
        <c:crossAx val="424381056"/>
        <c:crosses val="autoZero"/>
        <c:crossBetween val="between"/>
      </c:valAx>
    </c:plotArea>
    <c:plotVisOnly val="1"/>
    <c:dispBlanksAs val="gap"/>
    <c:showDLblsOverMax val="0"/>
  </c:chart>
  <c:txPr>
    <a:bodyPr/>
    <a:lstStyle/>
    <a:p>
      <a:pPr>
        <a:defRPr sz="1200"/>
      </a:pPr>
      <a:endParaRPr lang="en-US"/>
    </a:p>
  </c:txPr>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a:t>South South West (UCC)</a:t>
            </a:r>
          </a:p>
        </c:rich>
      </c:tx>
      <c:layout>
        <c:manualLayout>
          <c:xMode val="edge"/>
          <c:yMode val="edge"/>
          <c:x val="8.7176470266919048E-2"/>
          <c:y val="1.098901098901099E-2"/>
        </c:manualLayout>
      </c:layout>
      <c:overlay val="0"/>
    </c:title>
    <c:autoTitleDeleted val="0"/>
    <c:plotArea>
      <c:layout>
        <c:manualLayout>
          <c:layoutTarget val="inner"/>
          <c:xMode val="edge"/>
          <c:yMode val="edge"/>
          <c:x val="8.1127543760463869E-2"/>
          <c:y val="5.5063597819503332E-2"/>
          <c:w val="0.88135423238588417"/>
          <c:h val="0.47563121917452628"/>
        </c:manualLayout>
      </c:layout>
      <c:barChart>
        <c:barDir val="col"/>
        <c:grouping val="clustered"/>
        <c:varyColors val="0"/>
        <c:ser>
          <c:idx val="0"/>
          <c:order val="0"/>
          <c:tx>
            <c:strRef>
              <c:f>'West North West (Saolta)'!$A$2</c:f>
              <c:strCache>
                <c:ptCount val="1"/>
                <c:pt idx="0">
                  <c:v>South South West (UCC)</c:v>
                </c:pt>
              </c:strCache>
            </c:strRef>
          </c:tx>
          <c:spPr>
            <a:solidFill>
              <a:srgbClr val="BA1F46"/>
            </a:solidFill>
          </c:spPr>
          <c:invertIfNegative val="0"/>
          <c:dLbls>
            <c:spPr>
              <a:noFill/>
              <a:ln>
                <a:noFill/>
              </a:ln>
              <a:effectLst/>
            </c:spPr>
            <c:txPr>
              <a:bodyPr rot="-5400000" vert="horz"/>
              <a:lstStyle/>
              <a:p>
                <a:pPr>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multiLvlStrRef>
              <c:f>'West North West (Saolta)'!$A$3:$B$79</c:f>
              <c:multiLvlStrCache>
                <c:ptCount val="77"/>
                <c:lvl>
                  <c:pt idx="0">
                    <c:v>2011-2012</c:v>
                  </c:pt>
                  <c:pt idx="1">
                    <c:v>2012-2013</c:v>
                  </c:pt>
                  <c:pt idx="2">
                    <c:v>2013-2014</c:v>
                  </c:pt>
                  <c:pt idx="3">
                    <c:v>2014-2015</c:v>
                  </c:pt>
                  <c:pt idx="4">
                    <c:v>2015-2016</c:v>
                  </c:pt>
                  <c:pt idx="5">
                    <c:v>2016-2017</c:v>
                  </c:pt>
                  <c:pt idx="6">
                    <c:v>2017-2018</c:v>
                  </c:pt>
                  <c:pt idx="7">
                    <c:v>2018-2019</c:v>
                  </c:pt>
                  <c:pt idx="8">
                    <c:v>2019-2020</c:v>
                  </c:pt>
                  <c:pt idx="9">
                    <c:v>2020-2021</c:v>
                  </c:pt>
                  <c:pt idx="10">
                    <c:v>2021-2022</c:v>
                  </c:pt>
                  <c:pt idx="11">
                    <c:v>2011-2012</c:v>
                  </c:pt>
                  <c:pt idx="12">
                    <c:v>2012-2013</c:v>
                  </c:pt>
                  <c:pt idx="13">
                    <c:v>2013-2014</c:v>
                  </c:pt>
                  <c:pt idx="14">
                    <c:v>2014-2015</c:v>
                  </c:pt>
                  <c:pt idx="15">
                    <c:v>2015-2016</c:v>
                  </c:pt>
                  <c:pt idx="16">
                    <c:v>2016-2017</c:v>
                  </c:pt>
                  <c:pt idx="17">
                    <c:v>2017-2018</c:v>
                  </c:pt>
                  <c:pt idx="18">
                    <c:v>2018-2019</c:v>
                  </c:pt>
                  <c:pt idx="19">
                    <c:v>2019-2020</c:v>
                  </c:pt>
                  <c:pt idx="20">
                    <c:v>2020-2021</c:v>
                  </c:pt>
                  <c:pt idx="21">
                    <c:v>2021-2022</c:v>
                  </c:pt>
                  <c:pt idx="22">
                    <c:v>2011-2012</c:v>
                  </c:pt>
                  <c:pt idx="23">
                    <c:v>2012-2013</c:v>
                  </c:pt>
                  <c:pt idx="24">
                    <c:v>2013-2014</c:v>
                  </c:pt>
                  <c:pt idx="25">
                    <c:v>2014-2015</c:v>
                  </c:pt>
                  <c:pt idx="26">
                    <c:v>2015-2016</c:v>
                  </c:pt>
                  <c:pt idx="27">
                    <c:v>2016-2017</c:v>
                  </c:pt>
                  <c:pt idx="28">
                    <c:v>2017-2018</c:v>
                  </c:pt>
                  <c:pt idx="29">
                    <c:v>2018-2019</c:v>
                  </c:pt>
                  <c:pt idx="30">
                    <c:v>2019-2020</c:v>
                  </c:pt>
                  <c:pt idx="31">
                    <c:v>2020-2021</c:v>
                  </c:pt>
                  <c:pt idx="32">
                    <c:v>2021-2022</c:v>
                  </c:pt>
                  <c:pt idx="33">
                    <c:v>2011-2012</c:v>
                  </c:pt>
                  <c:pt idx="34">
                    <c:v>2012-2013</c:v>
                  </c:pt>
                  <c:pt idx="35">
                    <c:v>2013-2014</c:v>
                  </c:pt>
                  <c:pt idx="36">
                    <c:v>2014-2015</c:v>
                  </c:pt>
                  <c:pt idx="37">
                    <c:v>2015-2016</c:v>
                  </c:pt>
                  <c:pt idx="38">
                    <c:v>2016-2017</c:v>
                  </c:pt>
                  <c:pt idx="39">
                    <c:v>2017-2018</c:v>
                  </c:pt>
                  <c:pt idx="40">
                    <c:v>2018-2019</c:v>
                  </c:pt>
                  <c:pt idx="41">
                    <c:v>2019-2020</c:v>
                  </c:pt>
                  <c:pt idx="42">
                    <c:v>2020-2021</c:v>
                  </c:pt>
                  <c:pt idx="43">
                    <c:v>2021-2022</c:v>
                  </c:pt>
                  <c:pt idx="44">
                    <c:v>2011-2012</c:v>
                  </c:pt>
                  <c:pt idx="45">
                    <c:v>2012-2013</c:v>
                  </c:pt>
                  <c:pt idx="46">
                    <c:v>2013-2014</c:v>
                  </c:pt>
                  <c:pt idx="47">
                    <c:v>2014-2015</c:v>
                  </c:pt>
                  <c:pt idx="48">
                    <c:v>2015-2016</c:v>
                  </c:pt>
                  <c:pt idx="49">
                    <c:v>2016-2017</c:v>
                  </c:pt>
                  <c:pt idx="50">
                    <c:v>2017-2018</c:v>
                  </c:pt>
                  <c:pt idx="51">
                    <c:v>2018-2019</c:v>
                  </c:pt>
                  <c:pt idx="52">
                    <c:v>2019-2020</c:v>
                  </c:pt>
                  <c:pt idx="53">
                    <c:v>2020-2021</c:v>
                  </c:pt>
                  <c:pt idx="54">
                    <c:v>2021-2022</c:v>
                  </c:pt>
                  <c:pt idx="55">
                    <c:v>2011-2012</c:v>
                  </c:pt>
                  <c:pt idx="56">
                    <c:v>2012-2013</c:v>
                  </c:pt>
                  <c:pt idx="57">
                    <c:v>2013-2014</c:v>
                  </c:pt>
                  <c:pt idx="58">
                    <c:v>2014-2015</c:v>
                  </c:pt>
                  <c:pt idx="59">
                    <c:v>2015-2016</c:v>
                  </c:pt>
                  <c:pt idx="60">
                    <c:v>2016-2017</c:v>
                  </c:pt>
                  <c:pt idx="61">
                    <c:v>2017-2018</c:v>
                  </c:pt>
                  <c:pt idx="62">
                    <c:v>2018-2019</c:v>
                  </c:pt>
                  <c:pt idx="63">
                    <c:v>2019-2020</c:v>
                  </c:pt>
                  <c:pt idx="64">
                    <c:v>2020-2021</c:v>
                  </c:pt>
                  <c:pt idx="65">
                    <c:v>2021-2022</c:v>
                  </c:pt>
                  <c:pt idx="66">
                    <c:v>2011-2012</c:v>
                  </c:pt>
                  <c:pt idx="67">
                    <c:v>2012-2013</c:v>
                  </c:pt>
                  <c:pt idx="68">
                    <c:v>2013-2014</c:v>
                  </c:pt>
                  <c:pt idx="69">
                    <c:v>2014-2015</c:v>
                  </c:pt>
                  <c:pt idx="70">
                    <c:v>2015-2016</c:v>
                  </c:pt>
                  <c:pt idx="71">
                    <c:v>2016-2017</c:v>
                  </c:pt>
                  <c:pt idx="72">
                    <c:v>2017-2018</c:v>
                  </c:pt>
                  <c:pt idx="73">
                    <c:v>2018-2019</c:v>
                  </c:pt>
                  <c:pt idx="74">
                    <c:v>2019-2020</c:v>
                  </c:pt>
                  <c:pt idx="75">
                    <c:v>2020-2021</c:v>
                  </c:pt>
                  <c:pt idx="76">
                    <c:v>2021-2022</c:v>
                  </c:pt>
                </c:lvl>
                <c:lvl>
                  <c:pt idx="0">
                    <c:v>General Support Staff</c:v>
                  </c:pt>
                  <c:pt idx="11">
                    <c:v>Health &amp; Social Care Professionals</c:v>
                  </c:pt>
                  <c:pt idx="22">
                    <c:v>Management &amp; Admin</c:v>
                  </c:pt>
                  <c:pt idx="33">
                    <c:v>Medical &amp; Dental</c:v>
                  </c:pt>
                  <c:pt idx="44">
                    <c:v>Nursing</c:v>
                  </c:pt>
                  <c:pt idx="55">
                    <c:v>Other Patient &amp; Client Care</c:v>
                  </c:pt>
                  <c:pt idx="66">
                    <c:v>All Staff</c:v>
                  </c:pt>
                </c:lvl>
              </c:multiLvlStrCache>
            </c:multiLvlStrRef>
          </c:cat>
          <c:val>
            <c:numRef>
              <c:f>'West North West (Saolta)'!$C$3:$C$79</c:f>
              <c:numCache>
                <c:formatCode>0.0</c:formatCode>
                <c:ptCount val="77"/>
                <c:pt idx="0">
                  <c:v>14.342745950686531</c:v>
                </c:pt>
                <c:pt idx="1">
                  <c:v>12.998609027351746</c:v>
                </c:pt>
                <c:pt idx="2">
                  <c:v>17.121046892039256</c:v>
                </c:pt>
                <c:pt idx="3">
                  <c:v>17.059055515302706</c:v>
                </c:pt>
                <c:pt idx="4">
                  <c:v>13.925141436974684</c:v>
                </c:pt>
                <c:pt idx="5">
                  <c:v>19.119769119769121</c:v>
                </c:pt>
                <c:pt idx="6">
                  <c:v>28.656914893617021</c:v>
                </c:pt>
                <c:pt idx="7">
                  <c:v>32.860998650472332</c:v>
                </c:pt>
                <c:pt idx="8">
                  <c:v>42.828146143437081</c:v>
                </c:pt>
                <c:pt idx="9">
                  <c:v>62.343358395989981</c:v>
                </c:pt>
                <c:pt idx="10">
                  <c:v>46.859903381642518</c:v>
                </c:pt>
                <c:pt idx="11">
                  <c:v>11.152256902246178</c:v>
                </c:pt>
                <c:pt idx="12">
                  <c:v>15.758382701172186</c:v>
                </c:pt>
                <c:pt idx="13">
                  <c:v>29.472140762463344</c:v>
                </c:pt>
                <c:pt idx="14">
                  <c:v>31.08364899387136</c:v>
                </c:pt>
                <c:pt idx="15">
                  <c:v>21.245497312364719</c:v>
                </c:pt>
                <c:pt idx="16">
                  <c:v>36.432350718065003</c:v>
                </c:pt>
                <c:pt idx="17">
                  <c:v>48.777263714474557</c:v>
                </c:pt>
                <c:pt idx="18">
                  <c:v>52.533333333333331</c:v>
                </c:pt>
                <c:pt idx="19">
                  <c:v>68.792401628222521</c:v>
                </c:pt>
                <c:pt idx="20">
                  <c:v>84.249084249084248</c:v>
                </c:pt>
                <c:pt idx="21">
                  <c:v>77.623990772779706</c:v>
                </c:pt>
                <c:pt idx="22">
                  <c:v>13.333333333333334</c:v>
                </c:pt>
                <c:pt idx="23">
                  <c:v>11.404981808004477</c:v>
                </c:pt>
                <c:pt idx="24">
                  <c:v>17.422434367541769</c:v>
                </c:pt>
                <c:pt idx="25">
                  <c:v>9.5207536649641522</c:v>
                </c:pt>
                <c:pt idx="26">
                  <c:v>14.573632389009347</c:v>
                </c:pt>
                <c:pt idx="27">
                  <c:v>23.483365949119374</c:v>
                </c:pt>
                <c:pt idx="28">
                  <c:v>32.959905660377359</c:v>
                </c:pt>
                <c:pt idx="29">
                  <c:v>39.025787965616047</c:v>
                </c:pt>
                <c:pt idx="30">
                  <c:v>46.197502837684453</c:v>
                </c:pt>
                <c:pt idx="31">
                  <c:v>69.31506849315069</c:v>
                </c:pt>
                <c:pt idx="32">
                  <c:v>59.418729817007531</c:v>
                </c:pt>
                <c:pt idx="33">
                  <c:v>14.922160843676016</c:v>
                </c:pt>
                <c:pt idx="34">
                  <c:v>17.916666666666668</c:v>
                </c:pt>
                <c:pt idx="35">
                  <c:v>30.594900849858359</c:v>
                </c:pt>
                <c:pt idx="36">
                  <c:v>21.049795395988749</c:v>
                </c:pt>
                <c:pt idx="37">
                  <c:v>28.513174649053596</c:v>
                </c:pt>
                <c:pt idx="38">
                  <c:v>40.079628400796288</c:v>
                </c:pt>
                <c:pt idx="39">
                  <c:v>56.79012345679012</c:v>
                </c:pt>
                <c:pt idx="40">
                  <c:v>64.077066500932261</c:v>
                </c:pt>
                <c:pt idx="41">
                  <c:v>73.110831234256921</c:v>
                </c:pt>
                <c:pt idx="42">
                  <c:v>82.389937106918239</c:v>
                </c:pt>
                <c:pt idx="43">
                  <c:v>78.603603603603602</c:v>
                </c:pt>
                <c:pt idx="44">
                  <c:v>5.0110558610080282</c:v>
                </c:pt>
                <c:pt idx="45">
                  <c:v>7.0080154176339189</c:v>
                </c:pt>
                <c:pt idx="46">
                  <c:v>11.408016443987668</c:v>
                </c:pt>
                <c:pt idx="47">
                  <c:v>8.973471741637832</c:v>
                </c:pt>
                <c:pt idx="48">
                  <c:v>9.4526644697974245</c:v>
                </c:pt>
                <c:pt idx="49">
                  <c:v>15.65369479667687</c:v>
                </c:pt>
                <c:pt idx="50">
                  <c:v>29.404542664211174</c:v>
                </c:pt>
                <c:pt idx="51">
                  <c:v>43.486777668952008</c:v>
                </c:pt>
                <c:pt idx="52">
                  <c:v>50.716560509554142</c:v>
                </c:pt>
                <c:pt idx="53">
                  <c:v>66.24179219775975</c:v>
                </c:pt>
                <c:pt idx="54">
                  <c:v>59.567567567567572</c:v>
                </c:pt>
                <c:pt idx="55">
                  <c:v>7.0546737213403894</c:v>
                </c:pt>
                <c:pt idx="56">
                  <c:v>8.0024283230773481</c:v>
                </c:pt>
                <c:pt idx="57">
                  <c:v>11.272727272727273</c:v>
                </c:pt>
                <c:pt idx="58">
                  <c:v>8.330270733798848</c:v>
                </c:pt>
                <c:pt idx="59">
                  <c:v>13.678478333806488</c:v>
                </c:pt>
                <c:pt idx="60">
                  <c:v>17.434869739478959</c:v>
                </c:pt>
                <c:pt idx="61">
                  <c:v>32.945091514143094</c:v>
                </c:pt>
                <c:pt idx="62">
                  <c:v>47.158218125960062</c:v>
                </c:pt>
                <c:pt idx="63">
                  <c:v>54.277286135693217</c:v>
                </c:pt>
                <c:pt idx="64">
                  <c:v>58.883248730964468</c:v>
                </c:pt>
                <c:pt idx="65">
                  <c:v>52.693823915900126</c:v>
                </c:pt>
                <c:pt idx="66">
                  <c:v>9.5518012734712894</c:v>
                </c:pt>
                <c:pt idx="67">
                  <c:v>10.773041029842453</c:v>
                </c:pt>
                <c:pt idx="68">
                  <c:v>17.105886065961812</c:v>
                </c:pt>
                <c:pt idx="69">
                  <c:v>13.244992219724852</c:v>
                </c:pt>
                <c:pt idx="70">
                  <c:v>14.707815527414262</c:v>
                </c:pt>
                <c:pt idx="71">
                  <c:v>23.23045647754574</c:v>
                </c:pt>
                <c:pt idx="72">
                  <c:v>36.090289608177173</c:v>
                </c:pt>
                <c:pt idx="73">
                  <c:v>45.600396956665563</c:v>
                </c:pt>
                <c:pt idx="74">
                  <c:v>54.465178273908698</c:v>
                </c:pt>
                <c:pt idx="75">
                  <c:v>70.259902927822139</c:v>
                </c:pt>
                <c:pt idx="76">
                  <c:v>62.459692538432698</c:v>
                </c:pt>
              </c:numCache>
            </c:numRef>
          </c:val>
          <c:extLst>
            <c:ext xmlns:c16="http://schemas.microsoft.com/office/drawing/2014/chart" uri="{C3380CC4-5D6E-409C-BE32-E72D297353CC}">
              <c16:uniqueId val="{00000000-E800-47E6-A07F-9B8333F497A7}"/>
            </c:ext>
          </c:extLst>
        </c:ser>
        <c:dLbls>
          <c:showLegendKey val="0"/>
          <c:showVal val="0"/>
          <c:showCatName val="0"/>
          <c:showSerName val="0"/>
          <c:showPercent val="0"/>
          <c:showBubbleSize val="0"/>
        </c:dLbls>
        <c:gapWidth val="150"/>
        <c:axId val="424381056"/>
        <c:axId val="424391424"/>
      </c:barChart>
      <c:catAx>
        <c:axId val="424381056"/>
        <c:scaling>
          <c:orientation val="minMax"/>
        </c:scaling>
        <c:delete val="0"/>
        <c:axPos val="b"/>
        <c:title>
          <c:tx>
            <c:rich>
              <a:bodyPr/>
              <a:lstStyle/>
              <a:p>
                <a:pPr>
                  <a:defRPr/>
                </a:pPr>
                <a:r>
                  <a:rPr lang="en-US" dirty="0"/>
                  <a:t>Season</a:t>
                </a:r>
              </a:p>
            </c:rich>
          </c:tx>
          <c:overlay val="0"/>
        </c:title>
        <c:numFmt formatCode="General" sourceLinked="0"/>
        <c:majorTickMark val="out"/>
        <c:minorTickMark val="none"/>
        <c:tickLblPos val="nextTo"/>
        <c:crossAx val="424391424"/>
        <c:crosses val="autoZero"/>
        <c:auto val="1"/>
        <c:lblAlgn val="ctr"/>
        <c:lblOffset val="100"/>
        <c:tickLblSkip val="1"/>
        <c:noMultiLvlLbl val="0"/>
      </c:catAx>
      <c:valAx>
        <c:axId val="424391424"/>
        <c:scaling>
          <c:orientation val="minMax"/>
        </c:scaling>
        <c:delete val="0"/>
        <c:axPos val="l"/>
        <c:title>
          <c:tx>
            <c:rich>
              <a:bodyPr rot="-5400000" vert="horz"/>
              <a:lstStyle/>
              <a:p>
                <a:pPr>
                  <a:defRPr/>
                </a:pPr>
                <a:r>
                  <a:rPr lang="en-US" dirty="0"/>
                  <a:t>Overall % Uptake</a:t>
                </a:r>
              </a:p>
            </c:rich>
          </c:tx>
          <c:layout>
            <c:manualLayout>
              <c:xMode val="edge"/>
              <c:yMode val="edge"/>
              <c:x val="4.8025214329998553E-3"/>
              <c:y val="0.11000865276455828"/>
            </c:manualLayout>
          </c:layout>
          <c:overlay val="0"/>
        </c:title>
        <c:numFmt formatCode="0.0" sourceLinked="1"/>
        <c:majorTickMark val="out"/>
        <c:minorTickMark val="none"/>
        <c:tickLblPos val="nextTo"/>
        <c:crossAx val="424381056"/>
        <c:crosses val="autoZero"/>
        <c:crossBetween val="between"/>
      </c:valAx>
    </c:plotArea>
    <c:plotVisOnly val="1"/>
    <c:dispBlanksAs val="gap"/>
    <c:showDLblsOverMax val="0"/>
  </c:chart>
  <c:txPr>
    <a:bodyPr/>
    <a:lstStyle/>
    <a:p>
      <a:pPr>
        <a:defRPr sz="1200"/>
      </a:pPr>
      <a:endParaRPr lang="en-US"/>
    </a:p>
  </c:txPr>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1"/>
    </mc:Choice>
    <mc:Fallback>
      <c:style val="1"/>
    </mc:Fallback>
  </mc:AlternateContent>
  <c:chart>
    <c:autoTitleDeleted val="0"/>
    <c:plotArea>
      <c:layout/>
      <c:barChart>
        <c:barDir val="col"/>
        <c:grouping val="clustered"/>
        <c:varyColors val="0"/>
        <c:ser>
          <c:idx val="0"/>
          <c:order val="0"/>
          <c:tx>
            <c:strRef>
              <c:f>'LTCFs by CHO&amp;Season Overall-HSE'!$B$267</c:f>
              <c:strCache>
                <c:ptCount val="1"/>
                <c:pt idx="0">
                  <c:v>2011-2012</c:v>
                </c:pt>
              </c:strCache>
            </c:strRef>
          </c:tx>
          <c:spPr>
            <a:solidFill>
              <a:srgbClr val="BA1F46"/>
            </a:solidFill>
            <a:ln>
              <a:noFill/>
            </a:ln>
          </c:spPr>
          <c:invertIfNegative val="0"/>
          <c:dLbls>
            <c:spPr>
              <a:noFill/>
              <a:ln>
                <a:noFill/>
              </a:ln>
              <a:effectLst/>
            </c:spPr>
            <c:txPr>
              <a:bodyPr rot="-5400000" vert="horz"/>
              <a:lstStyle/>
              <a:p>
                <a:pPr>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'LTCFs by CHO&amp;Season Overall-HSE'!$A$268:$A$276</c:f>
              <c:strCache>
                <c:ptCount val="9"/>
                <c:pt idx="0">
                  <c:v>CHO 1: DL; SO/LM; CN/MN</c:v>
                </c:pt>
                <c:pt idx="1">
                  <c:v>CHO 2: G; RN; MO</c:v>
                </c:pt>
                <c:pt idx="2">
                  <c:v>CHO 3: CE; L; TN/EL</c:v>
                </c:pt>
                <c:pt idx="3">
                  <c:v>CHO 4: KY; NC; NSL; WC</c:v>
                </c:pt>
                <c:pt idx="4">
                  <c:v>CHO 5: TS; CW/KK; WD; WX</c:v>
                </c:pt>
                <c:pt idx="5">
                  <c:v>CHO 6: WW; DS; DSE</c:v>
                </c:pt>
                <c:pt idx="6">
                  <c:v>CHO 7: KE; DW; DSC; DSW</c:v>
                </c:pt>
                <c:pt idx="7">
                  <c:v>CHO 8: S/OY; LD/WH; LH/MH</c:v>
                </c:pt>
                <c:pt idx="8">
                  <c:v>CHO 9: DN; DNC; DNW</c:v>
                </c:pt>
              </c:strCache>
            </c:strRef>
          </c:cat>
          <c:val>
            <c:numRef>
              <c:f>'LTCFs by CHO&amp;Season Overall-HSE'!$B$268:$B$276</c:f>
              <c:numCache>
                <c:formatCode>0.0</c:formatCode>
                <c:ptCount val="9"/>
                <c:pt idx="0">
                  <c:v>16.717948717948719</c:v>
                </c:pt>
                <c:pt idx="1">
                  <c:v>11.214953271028037</c:v>
                </c:pt>
                <c:pt idx="2">
                  <c:v>14.012738853503185</c:v>
                </c:pt>
                <c:pt idx="3">
                  <c:v>5.7934508816120909</c:v>
                </c:pt>
                <c:pt idx="4">
                  <c:v>20.974576271186439</c:v>
                </c:pt>
                <c:pt idx="5">
                  <c:v>59.633027522935777</c:v>
                </c:pt>
                <c:pt idx="6">
                  <c:v>23.598820058997049</c:v>
                </c:pt>
                <c:pt idx="7">
                  <c:v>17.495711835334475</c:v>
                </c:pt>
                <c:pt idx="8">
                  <c:v>24.829931972789115</c:v>
                </c:pt>
              </c:numCache>
            </c:numRef>
          </c:val>
          <c:extLst>
            <c:ext xmlns:c16="http://schemas.microsoft.com/office/drawing/2014/chart" uri="{C3380CC4-5D6E-409C-BE32-E72D297353CC}">
              <c16:uniqueId val="{00000000-F55C-450E-9CE7-CF74FA44B249}"/>
            </c:ext>
          </c:extLst>
        </c:ser>
        <c:ser>
          <c:idx val="1"/>
          <c:order val="1"/>
          <c:tx>
            <c:strRef>
              <c:f>'LTCFs by CHO&amp;Season Overall-HSE'!$C$267</c:f>
              <c:strCache>
                <c:ptCount val="1"/>
                <c:pt idx="0">
                  <c:v>2012-2013</c:v>
                </c:pt>
              </c:strCache>
            </c:strRef>
          </c:tx>
          <c:spPr>
            <a:solidFill>
              <a:srgbClr val="EB89A3"/>
            </a:solidFill>
            <a:ln>
              <a:noFill/>
            </a:ln>
          </c:spPr>
          <c:invertIfNegative val="0"/>
          <c:dLbls>
            <c:spPr>
              <a:noFill/>
              <a:ln>
                <a:noFill/>
              </a:ln>
              <a:effectLst/>
            </c:spPr>
            <c:txPr>
              <a:bodyPr rot="-5400000" vert="horz"/>
              <a:lstStyle/>
              <a:p>
                <a:pPr>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'LTCFs by CHO&amp;Season Overall-HSE'!$A$268:$A$276</c:f>
              <c:strCache>
                <c:ptCount val="9"/>
                <c:pt idx="0">
                  <c:v>CHO 1: DL; SO/LM; CN/MN</c:v>
                </c:pt>
                <c:pt idx="1">
                  <c:v>CHO 2: G; RN; MO</c:v>
                </c:pt>
                <c:pt idx="2">
                  <c:v>CHO 3: CE; L; TN/EL</c:v>
                </c:pt>
                <c:pt idx="3">
                  <c:v>CHO 4: KY; NC; NSL; WC</c:v>
                </c:pt>
                <c:pt idx="4">
                  <c:v>CHO 5: TS; CW/KK; WD; WX</c:v>
                </c:pt>
                <c:pt idx="5">
                  <c:v>CHO 6: WW; DS; DSE</c:v>
                </c:pt>
                <c:pt idx="6">
                  <c:v>CHO 7: KE; DW; DSC; DSW</c:v>
                </c:pt>
                <c:pt idx="7">
                  <c:v>CHO 8: S/OY; LD/WH; LH/MH</c:v>
                </c:pt>
                <c:pt idx="8">
                  <c:v>CHO 9: DN; DNC; DNW</c:v>
                </c:pt>
              </c:strCache>
            </c:strRef>
          </c:cat>
          <c:val>
            <c:numRef>
              <c:f>'LTCFs by CHO&amp;Season Overall-HSE'!$C$268:$C$276</c:f>
              <c:numCache>
                <c:formatCode>0.0</c:formatCode>
                <c:ptCount val="9"/>
                <c:pt idx="0">
                  <c:v>10.974067800653673</c:v>
                </c:pt>
                <c:pt idx="1">
                  <c:v>10.294117647058822</c:v>
                </c:pt>
                <c:pt idx="2">
                  <c:v>14.057507987220447</c:v>
                </c:pt>
                <c:pt idx="3">
                  <c:v>12.49263406010607</c:v>
                </c:pt>
                <c:pt idx="4">
                  <c:v>7.3376191531811132</c:v>
                </c:pt>
                <c:pt idx="5">
                  <c:v>22.131147540983605</c:v>
                </c:pt>
                <c:pt idx="6">
                  <c:v>15.053763440860216</c:v>
                </c:pt>
                <c:pt idx="7">
                  <c:v>20.701754385964914</c:v>
                </c:pt>
                <c:pt idx="8">
                  <c:v>23.228803716608596</c:v>
                </c:pt>
              </c:numCache>
            </c:numRef>
          </c:val>
          <c:extLst>
            <c:ext xmlns:c16="http://schemas.microsoft.com/office/drawing/2014/chart" uri="{C3380CC4-5D6E-409C-BE32-E72D297353CC}">
              <c16:uniqueId val="{00000001-F55C-450E-9CE7-CF74FA44B249}"/>
            </c:ext>
          </c:extLst>
        </c:ser>
        <c:ser>
          <c:idx val="2"/>
          <c:order val="2"/>
          <c:tx>
            <c:strRef>
              <c:f>'LTCFs by CHO&amp;Season Overall-HSE'!$D$267</c:f>
              <c:strCache>
                <c:ptCount val="1"/>
                <c:pt idx="0">
                  <c:v>2013-2014</c:v>
                </c:pt>
              </c:strCache>
            </c:strRef>
          </c:tx>
          <c:spPr>
            <a:solidFill>
              <a:srgbClr val="A6428D"/>
            </a:solidFill>
            <a:ln>
              <a:noFill/>
            </a:ln>
          </c:spPr>
          <c:invertIfNegative val="0"/>
          <c:dLbls>
            <c:spPr>
              <a:noFill/>
              <a:ln>
                <a:noFill/>
              </a:ln>
              <a:effectLst/>
            </c:spPr>
            <c:txPr>
              <a:bodyPr rot="-5400000" vert="horz"/>
              <a:lstStyle/>
              <a:p>
                <a:pPr>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'LTCFs by CHO&amp;Season Overall-HSE'!$A$268:$A$276</c:f>
              <c:strCache>
                <c:ptCount val="9"/>
                <c:pt idx="0">
                  <c:v>CHO 1: DL; SO/LM; CN/MN</c:v>
                </c:pt>
                <c:pt idx="1">
                  <c:v>CHO 2: G; RN; MO</c:v>
                </c:pt>
                <c:pt idx="2">
                  <c:v>CHO 3: CE; L; TN/EL</c:v>
                </c:pt>
                <c:pt idx="3">
                  <c:v>CHO 4: KY; NC; NSL; WC</c:v>
                </c:pt>
                <c:pt idx="4">
                  <c:v>CHO 5: TS; CW/KK; WD; WX</c:v>
                </c:pt>
                <c:pt idx="5">
                  <c:v>CHO 6: WW; DS; DSE</c:v>
                </c:pt>
                <c:pt idx="6">
                  <c:v>CHO 7: KE; DW; DSC; DSW</c:v>
                </c:pt>
                <c:pt idx="7">
                  <c:v>CHO 8: S/OY; LD/WH; LH/MH</c:v>
                </c:pt>
                <c:pt idx="8">
                  <c:v>CHO 9: DN; DNC; DNW</c:v>
                </c:pt>
              </c:strCache>
            </c:strRef>
          </c:cat>
          <c:val>
            <c:numRef>
              <c:f>'LTCFs by CHO&amp;Season Overall-HSE'!$D$268:$D$276</c:f>
              <c:numCache>
                <c:formatCode>0.0</c:formatCode>
                <c:ptCount val="9"/>
                <c:pt idx="0">
                  <c:v>23.766816143497756</c:v>
                </c:pt>
                <c:pt idx="1">
                  <c:v>14.464944649446496</c:v>
                </c:pt>
                <c:pt idx="2">
                  <c:v>26.238532110091743</c:v>
                </c:pt>
                <c:pt idx="3">
                  <c:v>11.385984887692786</c:v>
                </c:pt>
                <c:pt idx="4">
                  <c:v>15.670103092783505</c:v>
                </c:pt>
                <c:pt idx="5">
                  <c:v>29.554655870445345</c:v>
                </c:pt>
                <c:pt idx="6">
                  <c:v>17.344497607655502</c:v>
                </c:pt>
                <c:pt idx="7">
                  <c:v>23.41842397336293</c:v>
                </c:pt>
                <c:pt idx="8">
                  <c:v>31.213872832369944</c:v>
                </c:pt>
              </c:numCache>
            </c:numRef>
          </c:val>
          <c:extLst>
            <c:ext xmlns:c16="http://schemas.microsoft.com/office/drawing/2014/chart" uri="{C3380CC4-5D6E-409C-BE32-E72D297353CC}">
              <c16:uniqueId val="{00000002-F55C-450E-9CE7-CF74FA44B249}"/>
            </c:ext>
          </c:extLst>
        </c:ser>
        <c:ser>
          <c:idx val="3"/>
          <c:order val="3"/>
          <c:tx>
            <c:strRef>
              <c:f>'LTCFs by CHO&amp;Season Overall-HSE'!$E$267</c:f>
              <c:strCache>
                <c:ptCount val="1"/>
                <c:pt idx="0">
                  <c:v>2014-2015</c:v>
                </c:pt>
              </c:strCache>
            </c:strRef>
          </c:tx>
          <c:spPr>
            <a:solidFill>
              <a:srgbClr val="3E5B84"/>
            </a:solidFill>
            <a:ln>
              <a:noFill/>
            </a:ln>
          </c:spPr>
          <c:invertIfNegative val="0"/>
          <c:dLbls>
            <c:spPr>
              <a:noFill/>
              <a:ln>
                <a:noFill/>
              </a:ln>
              <a:effectLst/>
            </c:spPr>
            <c:txPr>
              <a:bodyPr rot="-5400000" vert="horz"/>
              <a:lstStyle/>
              <a:p>
                <a:pPr>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'LTCFs by CHO&amp;Season Overall-HSE'!$A$268:$A$276</c:f>
              <c:strCache>
                <c:ptCount val="9"/>
                <c:pt idx="0">
                  <c:v>CHO 1: DL; SO/LM; CN/MN</c:v>
                </c:pt>
                <c:pt idx="1">
                  <c:v>CHO 2: G; RN; MO</c:v>
                </c:pt>
                <c:pt idx="2">
                  <c:v>CHO 3: CE; L; TN/EL</c:v>
                </c:pt>
                <c:pt idx="3">
                  <c:v>CHO 4: KY; NC; NSL; WC</c:v>
                </c:pt>
                <c:pt idx="4">
                  <c:v>CHO 5: TS; CW/KK; WD; WX</c:v>
                </c:pt>
                <c:pt idx="5">
                  <c:v>CHO 6: WW; DS; DSE</c:v>
                </c:pt>
                <c:pt idx="6">
                  <c:v>CHO 7: KE; DW; DSC; DSW</c:v>
                </c:pt>
                <c:pt idx="7">
                  <c:v>CHO 8: S/OY; LD/WH; LH/MH</c:v>
                </c:pt>
                <c:pt idx="8">
                  <c:v>CHO 9: DN; DNC; DNW</c:v>
                </c:pt>
              </c:strCache>
            </c:strRef>
          </c:cat>
          <c:val>
            <c:numRef>
              <c:f>'LTCFs by CHO&amp;Season Overall-HSE'!$E$268:$E$276</c:f>
              <c:numCache>
                <c:formatCode>0.0</c:formatCode>
                <c:ptCount val="9"/>
                <c:pt idx="0">
                  <c:v>27.375565610859731</c:v>
                </c:pt>
                <c:pt idx="1">
                  <c:v>23.170731707317074</c:v>
                </c:pt>
                <c:pt idx="2">
                  <c:v>52.666666666666664</c:v>
                </c:pt>
                <c:pt idx="3">
                  <c:v>22.232223222322229</c:v>
                </c:pt>
                <c:pt idx="4">
                  <c:v>14.258911819887429</c:v>
                </c:pt>
                <c:pt idx="5">
                  <c:v>29.72027972027972</c:v>
                </c:pt>
                <c:pt idx="6">
                  <c:v>28.535980148883372</c:v>
                </c:pt>
                <c:pt idx="7">
                  <c:v>24.472573839662449</c:v>
                </c:pt>
                <c:pt idx="8">
                  <c:v>38.285024154589372</c:v>
                </c:pt>
              </c:numCache>
            </c:numRef>
          </c:val>
          <c:extLst>
            <c:ext xmlns:c16="http://schemas.microsoft.com/office/drawing/2014/chart" uri="{C3380CC4-5D6E-409C-BE32-E72D297353CC}">
              <c16:uniqueId val="{00000003-F55C-450E-9CE7-CF74FA44B249}"/>
            </c:ext>
          </c:extLst>
        </c:ser>
        <c:ser>
          <c:idx val="4"/>
          <c:order val="4"/>
          <c:tx>
            <c:strRef>
              <c:f>'LTCFs by CHO&amp;Season Overall-HSE'!$F$267</c:f>
              <c:strCache>
                <c:ptCount val="1"/>
                <c:pt idx="0">
                  <c:v>2015-2016</c:v>
                </c:pt>
              </c:strCache>
            </c:strRef>
          </c:tx>
          <c:spPr>
            <a:solidFill>
              <a:srgbClr val="71A59C"/>
            </a:solidFill>
            <a:ln>
              <a:noFill/>
            </a:ln>
          </c:spPr>
          <c:invertIfNegative val="0"/>
          <c:dLbls>
            <c:spPr>
              <a:noFill/>
              <a:ln>
                <a:noFill/>
              </a:ln>
              <a:effectLst/>
            </c:spPr>
            <c:txPr>
              <a:bodyPr rot="-5400000" vert="horz"/>
              <a:lstStyle/>
              <a:p>
                <a:pPr>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'LTCFs by CHO&amp;Season Overall-HSE'!$A$268:$A$276</c:f>
              <c:strCache>
                <c:ptCount val="9"/>
                <c:pt idx="0">
                  <c:v>CHO 1: DL; SO/LM; CN/MN</c:v>
                </c:pt>
                <c:pt idx="1">
                  <c:v>CHO 2: G; RN; MO</c:v>
                </c:pt>
                <c:pt idx="2">
                  <c:v>CHO 3: CE; L; TN/EL</c:v>
                </c:pt>
                <c:pt idx="3">
                  <c:v>CHO 4: KY; NC; NSL; WC</c:v>
                </c:pt>
                <c:pt idx="4">
                  <c:v>CHO 5: TS; CW/KK; WD; WX</c:v>
                </c:pt>
                <c:pt idx="5">
                  <c:v>CHO 6: WW; DS; DSE</c:v>
                </c:pt>
                <c:pt idx="6">
                  <c:v>CHO 7: KE; DW; DSC; DSW</c:v>
                </c:pt>
                <c:pt idx="7">
                  <c:v>CHO 8: S/OY; LD/WH; LH/MH</c:v>
                </c:pt>
                <c:pt idx="8">
                  <c:v>CHO 9: DN; DNC; DNW</c:v>
                </c:pt>
              </c:strCache>
            </c:strRef>
          </c:cat>
          <c:val>
            <c:numRef>
              <c:f>'LTCFs by CHO&amp;Season Overall-HSE'!$F$268:$F$276</c:f>
              <c:numCache>
                <c:formatCode>0.0</c:formatCode>
                <c:ptCount val="9"/>
                <c:pt idx="0">
                  <c:v>20.969245107176139</c:v>
                </c:pt>
                <c:pt idx="1">
                  <c:v>17.765042979942695</c:v>
                </c:pt>
                <c:pt idx="2">
                  <c:v>30.62200956937799</c:v>
                </c:pt>
                <c:pt idx="3">
                  <c:v>22.660606220765839</c:v>
                </c:pt>
                <c:pt idx="4">
                  <c:v>15.607734806629834</c:v>
                </c:pt>
                <c:pt idx="5">
                  <c:v>22.083333333333332</c:v>
                </c:pt>
                <c:pt idx="6">
                  <c:v>25.073313782991203</c:v>
                </c:pt>
                <c:pt idx="7">
                  <c:v>22.084805653710244</c:v>
                </c:pt>
                <c:pt idx="8">
                  <c:v>35.877862595419849</c:v>
                </c:pt>
              </c:numCache>
            </c:numRef>
          </c:val>
          <c:extLst>
            <c:ext xmlns:c16="http://schemas.microsoft.com/office/drawing/2014/chart" uri="{C3380CC4-5D6E-409C-BE32-E72D297353CC}">
              <c16:uniqueId val="{00000004-F55C-450E-9CE7-CF74FA44B249}"/>
            </c:ext>
          </c:extLst>
        </c:ser>
        <c:ser>
          <c:idx val="5"/>
          <c:order val="5"/>
          <c:tx>
            <c:strRef>
              <c:f>'LTCFs by CHO&amp;Season Overall-HSE'!$G$267</c:f>
              <c:strCache>
                <c:ptCount val="1"/>
                <c:pt idx="0">
                  <c:v>2016-2017</c:v>
                </c:pt>
              </c:strCache>
            </c:strRef>
          </c:tx>
          <c:spPr>
            <a:solidFill>
              <a:srgbClr val="006858"/>
            </a:solidFill>
            <a:ln>
              <a:noFill/>
            </a:ln>
          </c:spPr>
          <c:invertIfNegative val="0"/>
          <c:dLbls>
            <c:spPr>
              <a:noFill/>
              <a:ln>
                <a:noFill/>
              </a:ln>
              <a:effectLst/>
            </c:spPr>
            <c:txPr>
              <a:bodyPr rot="-5400000" vert="horz"/>
              <a:lstStyle/>
              <a:p>
                <a:pPr>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'LTCFs by CHO&amp;Season Overall-HSE'!$A$268:$A$276</c:f>
              <c:strCache>
                <c:ptCount val="9"/>
                <c:pt idx="0">
                  <c:v>CHO 1: DL; SO/LM; CN/MN</c:v>
                </c:pt>
                <c:pt idx="1">
                  <c:v>CHO 2: G; RN; MO</c:v>
                </c:pt>
                <c:pt idx="2">
                  <c:v>CHO 3: CE; L; TN/EL</c:v>
                </c:pt>
                <c:pt idx="3">
                  <c:v>CHO 4: KY; NC; NSL; WC</c:v>
                </c:pt>
                <c:pt idx="4">
                  <c:v>CHO 5: TS; CW/KK; WD; WX</c:v>
                </c:pt>
                <c:pt idx="5">
                  <c:v>CHO 6: WW; DS; DSE</c:v>
                </c:pt>
                <c:pt idx="6">
                  <c:v>CHO 7: KE; DW; DSC; DSW</c:v>
                </c:pt>
                <c:pt idx="7">
                  <c:v>CHO 8: S/OY; LD/WH; LH/MH</c:v>
                </c:pt>
                <c:pt idx="8">
                  <c:v>CHO 9: DN; DNC; DNW</c:v>
                </c:pt>
              </c:strCache>
            </c:strRef>
          </c:cat>
          <c:val>
            <c:numRef>
              <c:f>'LTCFs by CHO&amp;Season Overall-HSE'!$G$268:$G$276</c:f>
              <c:numCache>
                <c:formatCode>0.0</c:formatCode>
                <c:ptCount val="9"/>
                <c:pt idx="0">
                  <c:v>24.73216870958402</c:v>
                </c:pt>
                <c:pt idx="1">
                  <c:v>19.856887298747765</c:v>
                </c:pt>
                <c:pt idx="2">
                  <c:v>41.652892561983471</c:v>
                </c:pt>
                <c:pt idx="3">
                  <c:v>23.988711194731891</c:v>
                </c:pt>
                <c:pt idx="4">
                  <c:v>22.233930453108535</c:v>
                </c:pt>
                <c:pt idx="5">
                  <c:v>25.142857142857146</c:v>
                </c:pt>
                <c:pt idx="6">
                  <c:v>29.654255319148938</c:v>
                </c:pt>
                <c:pt idx="7">
                  <c:v>31.66855845629966</c:v>
                </c:pt>
                <c:pt idx="8">
                  <c:v>28.780037543688614</c:v>
                </c:pt>
              </c:numCache>
            </c:numRef>
          </c:val>
          <c:extLst>
            <c:ext xmlns:c16="http://schemas.microsoft.com/office/drawing/2014/chart" uri="{C3380CC4-5D6E-409C-BE32-E72D297353CC}">
              <c16:uniqueId val="{00000005-F55C-450E-9CE7-CF74FA44B249}"/>
            </c:ext>
          </c:extLst>
        </c:ser>
        <c:ser>
          <c:idx val="6"/>
          <c:order val="6"/>
          <c:tx>
            <c:strRef>
              <c:f>'LTCFs by CHO&amp;Season Overall-HSE'!$H$267</c:f>
              <c:strCache>
                <c:ptCount val="1"/>
                <c:pt idx="0">
                  <c:v>2017-2018</c:v>
                </c:pt>
              </c:strCache>
            </c:strRef>
          </c:tx>
          <c:spPr>
            <a:solidFill>
              <a:srgbClr val="65B328"/>
            </a:solidFill>
            <a:ln>
              <a:noFill/>
            </a:ln>
          </c:spPr>
          <c:invertIfNegative val="0"/>
          <c:dLbls>
            <c:spPr>
              <a:noFill/>
              <a:ln>
                <a:noFill/>
              </a:ln>
              <a:effectLst/>
            </c:spPr>
            <c:txPr>
              <a:bodyPr rot="-5400000" vert="horz"/>
              <a:lstStyle/>
              <a:p>
                <a:pPr>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'LTCFs by CHO&amp;Season Overall-HSE'!$A$268:$A$276</c:f>
              <c:strCache>
                <c:ptCount val="9"/>
                <c:pt idx="0">
                  <c:v>CHO 1: DL; SO/LM; CN/MN</c:v>
                </c:pt>
                <c:pt idx="1">
                  <c:v>CHO 2: G; RN; MO</c:v>
                </c:pt>
                <c:pt idx="2">
                  <c:v>CHO 3: CE; L; TN/EL</c:v>
                </c:pt>
                <c:pt idx="3">
                  <c:v>CHO 4: KY; NC; NSL; WC</c:v>
                </c:pt>
                <c:pt idx="4">
                  <c:v>CHO 5: TS; CW/KK; WD; WX</c:v>
                </c:pt>
                <c:pt idx="5">
                  <c:v>CHO 6: WW; DS; DSE</c:v>
                </c:pt>
                <c:pt idx="6">
                  <c:v>CHO 7: KE; DW; DSC; DSW</c:v>
                </c:pt>
                <c:pt idx="7">
                  <c:v>CHO 8: S/OY; LD/WH; LH/MH</c:v>
                </c:pt>
                <c:pt idx="8">
                  <c:v>CHO 9: DN; DNC; DNW</c:v>
                </c:pt>
              </c:strCache>
            </c:strRef>
          </c:cat>
          <c:val>
            <c:numRef>
              <c:f>'LTCFs by CHO&amp;Season Overall-HSE'!$H$268:$H$276</c:f>
              <c:numCache>
                <c:formatCode>0.0</c:formatCode>
                <c:ptCount val="9"/>
                <c:pt idx="0">
                  <c:v>26.287769564264941</c:v>
                </c:pt>
                <c:pt idx="1">
                  <c:v>37.619032142741069</c:v>
                </c:pt>
                <c:pt idx="2">
                  <c:v>35.255198487712661</c:v>
                </c:pt>
                <c:pt idx="3">
                  <c:v>43.625086147484495</c:v>
                </c:pt>
                <c:pt idx="4">
                  <c:v>28.687608241718682</c:v>
                </c:pt>
                <c:pt idx="5">
                  <c:v>34.158415841584159</c:v>
                </c:pt>
                <c:pt idx="6">
                  <c:v>37.169517884914463</c:v>
                </c:pt>
                <c:pt idx="7">
                  <c:v>32.372025955299208</c:v>
                </c:pt>
                <c:pt idx="8">
                  <c:v>50.977653631284916</c:v>
                </c:pt>
              </c:numCache>
            </c:numRef>
          </c:val>
          <c:extLst>
            <c:ext xmlns:c16="http://schemas.microsoft.com/office/drawing/2014/chart" uri="{C3380CC4-5D6E-409C-BE32-E72D297353CC}">
              <c16:uniqueId val="{00000006-F55C-450E-9CE7-CF74FA44B249}"/>
            </c:ext>
          </c:extLst>
        </c:ser>
        <c:ser>
          <c:idx val="7"/>
          <c:order val="7"/>
          <c:tx>
            <c:strRef>
              <c:f>'LTCFs by CHO&amp;Season Overall-HSE'!$I$267</c:f>
              <c:strCache>
                <c:ptCount val="1"/>
                <c:pt idx="0">
                  <c:v>2018-2019</c:v>
                </c:pt>
              </c:strCache>
            </c:strRef>
          </c:tx>
          <c:spPr>
            <a:solidFill>
              <a:srgbClr val="7CBDC4"/>
            </a:solidFill>
          </c:spPr>
          <c:invertIfNegative val="0"/>
          <c:dLbls>
            <c:spPr>
              <a:noFill/>
              <a:ln>
                <a:noFill/>
              </a:ln>
              <a:effectLst/>
            </c:spPr>
            <c:txPr>
              <a:bodyPr rot="-5400000" vert="horz"/>
              <a:lstStyle/>
              <a:p>
                <a:pPr>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'LTCFs by CHO&amp;Season Overall-HSE'!$A$268:$A$276</c:f>
              <c:strCache>
                <c:ptCount val="9"/>
                <c:pt idx="0">
                  <c:v>CHO 1: DL; SO/LM; CN/MN</c:v>
                </c:pt>
                <c:pt idx="1">
                  <c:v>CHO 2: G; RN; MO</c:v>
                </c:pt>
                <c:pt idx="2">
                  <c:v>CHO 3: CE; L; TN/EL</c:v>
                </c:pt>
                <c:pt idx="3">
                  <c:v>CHO 4: KY; NC; NSL; WC</c:v>
                </c:pt>
                <c:pt idx="4">
                  <c:v>CHO 5: TS; CW/KK; WD; WX</c:v>
                </c:pt>
                <c:pt idx="5">
                  <c:v>CHO 6: WW; DS; DSE</c:v>
                </c:pt>
                <c:pt idx="6">
                  <c:v>CHO 7: KE; DW; DSC; DSW</c:v>
                </c:pt>
                <c:pt idx="7">
                  <c:v>CHO 8: S/OY; LD/WH; LH/MH</c:v>
                </c:pt>
                <c:pt idx="8">
                  <c:v>CHO 9: DN; DNC; DNW</c:v>
                </c:pt>
              </c:strCache>
            </c:strRef>
          </c:cat>
          <c:val>
            <c:numRef>
              <c:f>'LTCFs by CHO&amp;Season Overall-HSE'!$I$268:$I$276</c:f>
              <c:numCache>
                <c:formatCode>0.0</c:formatCode>
                <c:ptCount val="9"/>
                <c:pt idx="0">
                  <c:v>30.195793094324642</c:v>
                </c:pt>
                <c:pt idx="1">
                  <c:v>44.588414634146339</c:v>
                </c:pt>
                <c:pt idx="2">
                  <c:v>47.092360319270234</c:v>
                </c:pt>
                <c:pt idx="3">
                  <c:v>46.676794530953288</c:v>
                </c:pt>
                <c:pt idx="4">
                  <c:v>42.95302013422819</c:v>
                </c:pt>
                <c:pt idx="5">
                  <c:v>43.902439024390247</c:v>
                </c:pt>
                <c:pt idx="6">
                  <c:v>41.029900332225914</c:v>
                </c:pt>
                <c:pt idx="7">
                  <c:v>41.357537490134177</c:v>
                </c:pt>
                <c:pt idx="8">
                  <c:v>52.871621621621621</c:v>
                </c:pt>
              </c:numCache>
            </c:numRef>
          </c:val>
          <c:extLst>
            <c:ext xmlns:c16="http://schemas.microsoft.com/office/drawing/2014/chart" uri="{C3380CC4-5D6E-409C-BE32-E72D297353CC}">
              <c16:uniqueId val="{00000007-F55C-450E-9CE7-CF74FA44B249}"/>
            </c:ext>
          </c:extLst>
        </c:ser>
        <c:ser>
          <c:idx val="8"/>
          <c:order val="8"/>
          <c:tx>
            <c:strRef>
              <c:f>'LTCFs by CHO&amp;Season Overall-HSE'!$J$267</c:f>
              <c:strCache>
                <c:ptCount val="1"/>
                <c:pt idx="0">
                  <c:v>2019-2020</c:v>
                </c:pt>
              </c:strCache>
            </c:strRef>
          </c:tx>
          <c:spPr>
            <a:solidFill>
              <a:srgbClr val="C0D236"/>
            </a:solidFill>
          </c:spPr>
          <c:invertIfNegative val="0"/>
          <c:dLbls>
            <c:spPr>
              <a:noFill/>
              <a:ln>
                <a:noFill/>
              </a:ln>
              <a:effectLst/>
            </c:spPr>
            <c:txPr>
              <a:bodyPr rot="-5400000" vert="horz"/>
              <a:lstStyle/>
              <a:p>
                <a:pPr>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'LTCFs by CHO&amp;Season Overall-HSE'!$A$268:$A$276</c:f>
              <c:strCache>
                <c:ptCount val="9"/>
                <c:pt idx="0">
                  <c:v>CHO 1: DL; SO/LM; CN/MN</c:v>
                </c:pt>
                <c:pt idx="1">
                  <c:v>CHO 2: G; RN; MO</c:v>
                </c:pt>
                <c:pt idx="2">
                  <c:v>CHO 3: CE; L; TN/EL</c:v>
                </c:pt>
                <c:pt idx="3">
                  <c:v>CHO 4: KY; NC; NSL; WC</c:v>
                </c:pt>
                <c:pt idx="4">
                  <c:v>CHO 5: TS; CW/KK; WD; WX</c:v>
                </c:pt>
                <c:pt idx="5">
                  <c:v>CHO 6: WW; DS; DSE</c:v>
                </c:pt>
                <c:pt idx="6">
                  <c:v>CHO 7: KE; DW; DSC; DSW</c:v>
                </c:pt>
                <c:pt idx="7">
                  <c:v>CHO 8: S/OY; LD/WH; LH/MH</c:v>
                </c:pt>
                <c:pt idx="8">
                  <c:v>CHO 9: DN; DNC; DNW</c:v>
                </c:pt>
              </c:strCache>
            </c:strRef>
          </c:cat>
          <c:val>
            <c:numRef>
              <c:f>'LTCFs by CHO&amp;Season Overall-HSE'!$J$268:$J$276</c:f>
              <c:numCache>
                <c:formatCode>0.0</c:formatCode>
                <c:ptCount val="9"/>
                <c:pt idx="0">
                  <c:v>37.856217616580309</c:v>
                </c:pt>
                <c:pt idx="1">
                  <c:v>42.985487214927439</c:v>
                </c:pt>
                <c:pt idx="2">
                  <c:v>47.875</c:v>
                </c:pt>
                <c:pt idx="3">
                  <c:v>46.55111425539441</c:v>
                </c:pt>
                <c:pt idx="4">
                  <c:v>51.008492569002129</c:v>
                </c:pt>
                <c:pt idx="5">
                  <c:v>51.446945337620576</c:v>
                </c:pt>
                <c:pt idx="6">
                  <c:v>55.866666666666667</c:v>
                </c:pt>
                <c:pt idx="7">
                  <c:v>43.642864654537803</c:v>
                </c:pt>
                <c:pt idx="8">
                  <c:v>51.386748844375965</c:v>
                </c:pt>
              </c:numCache>
            </c:numRef>
          </c:val>
          <c:extLst>
            <c:ext xmlns:c16="http://schemas.microsoft.com/office/drawing/2014/chart" uri="{C3380CC4-5D6E-409C-BE32-E72D297353CC}">
              <c16:uniqueId val="{00000008-F55C-450E-9CE7-CF74FA44B249}"/>
            </c:ext>
          </c:extLst>
        </c:ser>
        <c:ser>
          <c:idx val="9"/>
          <c:order val="9"/>
          <c:tx>
            <c:strRef>
              <c:f>'LTCFs by CHO&amp;Season Overall-HSE'!$K$267</c:f>
              <c:strCache>
                <c:ptCount val="1"/>
                <c:pt idx="0">
                  <c:v>2020-2021</c:v>
                </c:pt>
              </c:strCache>
            </c:strRef>
          </c:tx>
          <c:invertIfNegative val="0"/>
          <c:dLbls>
            <c:spPr>
              <a:noFill/>
              <a:ln>
                <a:noFill/>
              </a:ln>
              <a:effectLst/>
            </c:spPr>
            <c:txPr>
              <a:bodyPr rot="-5400000" vert="horz"/>
              <a:lstStyle/>
              <a:p>
                <a:pPr>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'LTCFs by CHO&amp;Season Overall-HSE'!$A$268:$A$276</c:f>
              <c:strCache>
                <c:ptCount val="9"/>
                <c:pt idx="0">
                  <c:v>CHO 1: DL; SO/LM; CN/MN</c:v>
                </c:pt>
                <c:pt idx="1">
                  <c:v>CHO 2: G; RN; MO</c:v>
                </c:pt>
                <c:pt idx="2">
                  <c:v>CHO 3: CE; L; TN/EL</c:v>
                </c:pt>
                <c:pt idx="3">
                  <c:v>CHO 4: KY; NC; NSL; WC</c:v>
                </c:pt>
                <c:pt idx="4">
                  <c:v>CHO 5: TS; CW/KK; WD; WX</c:v>
                </c:pt>
                <c:pt idx="5">
                  <c:v>CHO 6: WW; DS; DSE</c:v>
                </c:pt>
                <c:pt idx="6">
                  <c:v>CHO 7: KE; DW; DSC; DSW</c:v>
                </c:pt>
                <c:pt idx="7">
                  <c:v>CHO 8: S/OY; LD/WH; LH/MH</c:v>
                </c:pt>
                <c:pt idx="8">
                  <c:v>CHO 9: DN; DNC; DNW</c:v>
                </c:pt>
              </c:strCache>
            </c:strRef>
          </c:cat>
          <c:val>
            <c:numRef>
              <c:f>'LTCFs by CHO&amp;Season Overall-HSE'!$K$268:$K$276</c:f>
              <c:numCache>
                <c:formatCode>0.0</c:formatCode>
                <c:ptCount val="9"/>
                <c:pt idx="0">
                  <c:v>56.386159760785993</c:v>
                </c:pt>
                <c:pt idx="1">
                  <c:v>63.589743589743584</c:v>
                </c:pt>
                <c:pt idx="2">
                  <c:v>75.019638648860948</c:v>
                </c:pt>
                <c:pt idx="3">
                  <c:v>72.794117647058826</c:v>
                </c:pt>
                <c:pt idx="4">
                  <c:v>71.811361200428721</c:v>
                </c:pt>
                <c:pt idx="5">
                  <c:v>64.794816414686835</c:v>
                </c:pt>
                <c:pt idx="6">
                  <c:v>67.125171939477298</c:v>
                </c:pt>
                <c:pt idx="7">
                  <c:v>59.797791672209655</c:v>
                </c:pt>
                <c:pt idx="8">
                  <c:v>64.066608238387374</c:v>
                </c:pt>
              </c:numCache>
            </c:numRef>
          </c:val>
          <c:extLst>
            <c:ext xmlns:c16="http://schemas.microsoft.com/office/drawing/2014/chart" uri="{C3380CC4-5D6E-409C-BE32-E72D297353CC}">
              <c16:uniqueId val="{00000009-F55C-450E-9CE7-CF74FA44B249}"/>
            </c:ext>
          </c:extLst>
        </c:ser>
        <c:ser>
          <c:idx val="10"/>
          <c:order val="10"/>
          <c:tx>
            <c:strRef>
              <c:f>'LTCFs by CHO&amp;Season Overall-HSE'!$L$267</c:f>
              <c:strCache>
                <c:ptCount val="1"/>
                <c:pt idx="0">
                  <c:v>2021-2022</c:v>
                </c:pt>
              </c:strCache>
            </c:strRef>
          </c:tx>
          <c:invertIfNegative val="0"/>
          <c:dLbls>
            <c:spPr>
              <a:noFill/>
              <a:ln>
                <a:noFill/>
              </a:ln>
              <a:effectLst/>
            </c:spPr>
            <c:txPr>
              <a:bodyPr rot="-5400000" vert="horz"/>
              <a:lstStyle/>
              <a:p>
                <a:pPr>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'LTCFs by CHO&amp;Season Overall-HSE'!$A$268:$A$276</c:f>
              <c:strCache>
                <c:ptCount val="9"/>
                <c:pt idx="0">
                  <c:v>CHO 1: DL; SO/LM; CN/MN</c:v>
                </c:pt>
                <c:pt idx="1">
                  <c:v>CHO 2: G; RN; MO</c:v>
                </c:pt>
                <c:pt idx="2">
                  <c:v>CHO 3: CE; L; TN/EL</c:v>
                </c:pt>
                <c:pt idx="3">
                  <c:v>CHO 4: KY; NC; NSL; WC</c:v>
                </c:pt>
                <c:pt idx="4">
                  <c:v>CHO 5: TS; CW/KK; WD; WX</c:v>
                </c:pt>
                <c:pt idx="5">
                  <c:v>CHO 6: WW; DS; DSE</c:v>
                </c:pt>
                <c:pt idx="6">
                  <c:v>CHO 7: KE; DW; DSC; DSW</c:v>
                </c:pt>
                <c:pt idx="7">
                  <c:v>CHO 8: S/OY; LD/WH; LH/MH</c:v>
                </c:pt>
                <c:pt idx="8">
                  <c:v>CHO 9: DN; DNC; DNW</c:v>
                </c:pt>
              </c:strCache>
            </c:strRef>
          </c:cat>
          <c:val>
            <c:numRef>
              <c:f>'LTCFs by CHO&amp;Season Overall-HSE'!$L$268:$L$276</c:f>
              <c:numCache>
                <c:formatCode>0.0</c:formatCode>
                <c:ptCount val="9"/>
                <c:pt idx="0">
                  <c:v>48.446170921198664</c:v>
                </c:pt>
                <c:pt idx="1">
                  <c:v>55.327868852459019</c:v>
                </c:pt>
                <c:pt idx="2">
                  <c:v>57.477678571428569</c:v>
                </c:pt>
                <c:pt idx="3">
                  <c:v>61.613897450266187</c:v>
                </c:pt>
                <c:pt idx="4">
                  <c:v>51.094570928196148</c:v>
                </c:pt>
                <c:pt idx="5">
                  <c:v>65.612648221343875</c:v>
                </c:pt>
                <c:pt idx="6">
                  <c:v>52.883569096844397</c:v>
                </c:pt>
                <c:pt idx="7">
                  <c:v>53.668208856576335</c:v>
                </c:pt>
                <c:pt idx="8">
                  <c:v>52.470424495476685</c:v>
                </c:pt>
              </c:numCache>
            </c:numRef>
          </c:val>
          <c:extLst>
            <c:ext xmlns:c16="http://schemas.microsoft.com/office/drawing/2014/chart" uri="{C3380CC4-5D6E-409C-BE32-E72D297353CC}">
              <c16:uniqueId val="{0000000A-F55C-450E-9CE7-CF74FA44B249}"/>
            </c:ext>
          </c:extLst>
        </c:ser>
        <c:dLbls>
          <c:showLegendKey val="0"/>
          <c:showVal val="1"/>
          <c:showCatName val="0"/>
          <c:showSerName val="0"/>
          <c:showPercent val="0"/>
          <c:showBubbleSize val="0"/>
        </c:dLbls>
        <c:gapWidth val="150"/>
        <c:axId val="493953408"/>
        <c:axId val="493955328"/>
      </c:barChart>
      <c:catAx>
        <c:axId val="493953408"/>
        <c:scaling>
          <c:orientation val="minMax"/>
        </c:scaling>
        <c:delete val="0"/>
        <c:axPos val="b"/>
        <c:title>
          <c:tx>
            <c:rich>
              <a:bodyPr/>
              <a:lstStyle/>
              <a:p>
                <a:pPr>
                  <a:defRPr/>
                </a:pPr>
                <a:r>
                  <a:rPr lang="en-US" dirty="0"/>
                  <a:t>Community Health Organisation (CHO)</a:t>
                </a:r>
              </a:p>
            </c:rich>
          </c:tx>
          <c:overlay val="0"/>
        </c:title>
        <c:numFmt formatCode="General" sourceLinked="1"/>
        <c:majorTickMark val="out"/>
        <c:minorTickMark val="none"/>
        <c:tickLblPos val="nextTo"/>
        <c:crossAx val="493955328"/>
        <c:crosses val="autoZero"/>
        <c:auto val="1"/>
        <c:lblAlgn val="ctr"/>
        <c:lblOffset val="100"/>
        <c:noMultiLvlLbl val="0"/>
      </c:catAx>
      <c:valAx>
        <c:axId val="493955328"/>
        <c:scaling>
          <c:orientation val="minMax"/>
        </c:scaling>
        <c:delete val="0"/>
        <c:axPos val="l"/>
        <c:title>
          <c:tx>
            <c:rich>
              <a:bodyPr rot="-5400000" vert="horz"/>
              <a:lstStyle/>
              <a:p>
                <a:pPr>
                  <a:defRPr/>
                </a:pPr>
                <a:r>
                  <a:rPr lang="en-US" dirty="0"/>
                  <a:t>Overall % Uptake</a:t>
                </a:r>
              </a:p>
            </c:rich>
          </c:tx>
          <c:overlay val="0"/>
        </c:title>
        <c:numFmt formatCode="0" sourceLinked="0"/>
        <c:majorTickMark val="out"/>
        <c:minorTickMark val="none"/>
        <c:tickLblPos val="nextTo"/>
        <c:crossAx val="493953408"/>
        <c:crosses val="autoZero"/>
        <c:crossBetween val="between"/>
        <c:majorUnit val="10"/>
      </c:valAx>
    </c:plotArea>
    <c:legend>
      <c:legendPos val="b"/>
      <c:layout>
        <c:manualLayout>
          <c:xMode val="edge"/>
          <c:yMode val="edge"/>
          <c:x val="2.4264327553851311E-2"/>
          <c:y val="0.8652037146569691"/>
          <c:w val="0.96468889344222308"/>
          <c:h val="0.10865245694673155"/>
        </c:manualLayout>
      </c:layout>
      <c:overlay val="0"/>
    </c:legend>
    <c:plotVisOnly val="1"/>
    <c:dispBlanksAs val="gap"/>
    <c:showDLblsOverMax val="0"/>
  </c:chart>
  <c:spPr>
    <a:ln>
      <a:noFill/>
    </a:ln>
  </c:spPr>
  <c:txPr>
    <a:bodyPr/>
    <a:lstStyle/>
    <a:p>
      <a:pPr>
        <a:defRPr sz="1200"/>
      </a:pPr>
      <a:endParaRPr lang="en-US"/>
    </a:p>
  </c:txPr>
  <c:externalData r:id="rId1">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1"/>
    </mc:Choice>
    <mc:Fallback>
      <c:style val="1"/>
    </mc:Fallback>
  </mc:AlternateContent>
  <c:chart>
    <c:autoTitleDeleted val="0"/>
    <c:plotArea>
      <c:layout/>
      <c:barChart>
        <c:barDir val="col"/>
        <c:grouping val="clustered"/>
        <c:varyColors val="0"/>
        <c:ser>
          <c:idx val="0"/>
          <c:order val="0"/>
          <c:tx>
            <c:strRef>
              <c:f>'LTCFs by RHA&amp;Season Overall-HSE'!$B$234</c:f>
              <c:strCache>
                <c:ptCount val="1"/>
                <c:pt idx="0">
                  <c:v>2011-2012</c:v>
                </c:pt>
              </c:strCache>
            </c:strRef>
          </c:tx>
          <c:spPr>
            <a:solidFill>
              <a:srgbClr val="BA1F46"/>
            </a:solidFill>
            <a:ln>
              <a:noFill/>
            </a:ln>
          </c:spPr>
          <c:invertIfNegative val="0"/>
          <c:dLbls>
            <c:spPr>
              <a:noFill/>
              <a:ln>
                <a:noFill/>
              </a:ln>
              <a:effectLst/>
            </c:spPr>
            <c:txPr>
              <a:bodyPr rot="-5400000" vert="horz"/>
              <a:lstStyle/>
              <a:p>
                <a:pPr>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'LTCFs by RHA&amp;Season Overall-HSE'!$A$235:$A$240</c:f>
              <c:strCache>
                <c:ptCount val="6"/>
                <c:pt idx="0">
                  <c:v>Area 1</c:v>
                </c:pt>
                <c:pt idx="1">
                  <c:v>Area 2</c:v>
                </c:pt>
                <c:pt idx="2">
                  <c:v>Area 3</c:v>
                </c:pt>
                <c:pt idx="3">
                  <c:v>Area 4</c:v>
                </c:pt>
                <c:pt idx="4">
                  <c:v>Area 5</c:v>
                </c:pt>
                <c:pt idx="5">
                  <c:v>Area 6</c:v>
                </c:pt>
              </c:strCache>
            </c:strRef>
          </c:cat>
          <c:val>
            <c:numRef>
              <c:f>'LTCFs by RHA&amp;Season Overall-HSE'!$B$235:$B$240</c:f>
              <c:numCache>
                <c:formatCode>0.0</c:formatCode>
                <c:ptCount val="6"/>
                <c:pt idx="0">
                  <c:v>17.802726543704892</c:v>
                </c:pt>
                <c:pt idx="1">
                  <c:v>18.64406779661017</c:v>
                </c:pt>
                <c:pt idx="2">
                  <c:v>31.087289433384381</c:v>
                </c:pt>
                <c:pt idx="3">
                  <c:v>6.6091954022988508</c:v>
                </c:pt>
                <c:pt idx="4">
                  <c:v>12.612612612612612</c:v>
                </c:pt>
                <c:pt idx="5">
                  <c:v>14.45887445887446</c:v>
                </c:pt>
              </c:numCache>
            </c:numRef>
          </c:val>
          <c:extLst>
            <c:ext xmlns:c16="http://schemas.microsoft.com/office/drawing/2014/chart" uri="{C3380CC4-5D6E-409C-BE32-E72D297353CC}">
              <c16:uniqueId val="{00000000-3EB2-4776-A989-3AEF0652066E}"/>
            </c:ext>
          </c:extLst>
        </c:ser>
        <c:ser>
          <c:idx val="1"/>
          <c:order val="1"/>
          <c:tx>
            <c:strRef>
              <c:f>'LTCFs by RHA&amp;Season Overall-HSE'!$C$234</c:f>
              <c:strCache>
                <c:ptCount val="1"/>
                <c:pt idx="0">
                  <c:v>2012-2013</c:v>
                </c:pt>
              </c:strCache>
            </c:strRef>
          </c:tx>
          <c:spPr>
            <a:solidFill>
              <a:srgbClr val="EB89A3"/>
            </a:solidFill>
            <a:ln>
              <a:noFill/>
            </a:ln>
          </c:spPr>
          <c:invertIfNegative val="0"/>
          <c:dLbls>
            <c:spPr>
              <a:noFill/>
              <a:ln>
                <a:noFill/>
              </a:ln>
              <a:effectLst/>
            </c:spPr>
            <c:txPr>
              <a:bodyPr rot="-5400000" vert="horz"/>
              <a:lstStyle/>
              <a:p>
                <a:pPr>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'LTCFs by RHA&amp;Season Overall-HSE'!$A$235:$A$240</c:f>
              <c:strCache>
                <c:ptCount val="6"/>
                <c:pt idx="0">
                  <c:v>Area 1</c:v>
                </c:pt>
                <c:pt idx="1">
                  <c:v>Area 2</c:v>
                </c:pt>
                <c:pt idx="2">
                  <c:v>Area 3</c:v>
                </c:pt>
                <c:pt idx="3">
                  <c:v>Area 4</c:v>
                </c:pt>
                <c:pt idx="4">
                  <c:v>Area 5</c:v>
                </c:pt>
                <c:pt idx="5">
                  <c:v>Area 6</c:v>
                </c:pt>
              </c:strCache>
            </c:strRef>
          </c:cat>
          <c:val>
            <c:numRef>
              <c:f>'LTCFs by RHA&amp;Season Overall-HSE'!$C$235:$C$240</c:f>
              <c:numCache>
                <c:formatCode>0.0</c:formatCode>
                <c:ptCount val="6"/>
                <c:pt idx="0">
                  <c:v>21.537703302119272</c:v>
                </c:pt>
                <c:pt idx="1">
                  <c:v>15.053763440860216</c:v>
                </c:pt>
                <c:pt idx="2">
                  <c:v>8.447816280500307</c:v>
                </c:pt>
                <c:pt idx="3">
                  <c:v>12.49263406010607</c:v>
                </c:pt>
                <c:pt idx="4">
                  <c:v>14.057507987220447</c:v>
                </c:pt>
                <c:pt idx="5">
                  <c:v>10.821689902958772</c:v>
                </c:pt>
              </c:numCache>
            </c:numRef>
          </c:val>
          <c:extLst>
            <c:ext xmlns:c16="http://schemas.microsoft.com/office/drawing/2014/chart" uri="{C3380CC4-5D6E-409C-BE32-E72D297353CC}">
              <c16:uniqueId val="{00000001-3EB2-4776-A989-3AEF0652066E}"/>
            </c:ext>
          </c:extLst>
        </c:ser>
        <c:ser>
          <c:idx val="2"/>
          <c:order val="2"/>
          <c:tx>
            <c:strRef>
              <c:f>'LTCFs by RHA&amp;Season Overall-HSE'!$D$234</c:f>
              <c:strCache>
                <c:ptCount val="1"/>
                <c:pt idx="0">
                  <c:v>2013-2014</c:v>
                </c:pt>
              </c:strCache>
            </c:strRef>
          </c:tx>
          <c:spPr>
            <a:solidFill>
              <a:srgbClr val="A6428D"/>
            </a:solidFill>
            <a:ln>
              <a:noFill/>
            </a:ln>
          </c:spPr>
          <c:invertIfNegative val="0"/>
          <c:dLbls>
            <c:spPr>
              <a:noFill/>
              <a:ln>
                <a:noFill/>
              </a:ln>
              <a:effectLst/>
            </c:spPr>
            <c:txPr>
              <a:bodyPr rot="-5400000" vert="horz"/>
              <a:lstStyle/>
              <a:p>
                <a:pPr>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'LTCFs by RHA&amp;Season Overall-HSE'!$A$235:$A$240</c:f>
              <c:strCache>
                <c:ptCount val="6"/>
                <c:pt idx="0">
                  <c:v>Area 1</c:v>
                </c:pt>
                <c:pt idx="1">
                  <c:v>Area 2</c:v>
                </c:pt>
                <c:pt idx="2">
                  <c:v>Area 3</c:v>
                </c:pt>
                <c:pt idx="3">
                  <c:v>Area 4</c:v>
                </c:pt>
                <c:pt idx="4">
                  <c:v>Area 5</c:v>
                </c:pt>
                <c:pt idx="5">
                  <c:v>Area 6</c:v>
                </c:pt>
              </c:strCache>
            </c:strRef>
          </c:cat>
          <c:val>
            <c:numRef>
              <c:f>'LTCFs by RHA&amp;Season Overall-HSE'!$D$235:$D$240</c:f>
              <c:numCache>
                <c:formatCode>0.0</c:formatCode>
                <c:ptCount val="6"/>
                <c:pt idx="0">
                  <c:v>27.019650655021831</c:v>
                </c:pt>
                <c:pt idx="1">
                  <c:v>14.688524590163935</c:v>
                </c:pt>
                <c:pt idx="2">
                  <c:v>19.444444444444446</c:v>
                </c:pt>
                <c:pt idx="3">
                  <c:v>11.975416864261048</c:v>
                </c:pt>
                <c:pt idx="4">
                  <c:v>15.697674418604651</c:v>
                </c:pt>
                <c:pt idx="5">
                  <c:v>21.539230384807595</c:v>
                </c:pt>
              </c:numCache>
            </c:numRef>
          </c:val>
          <c:extLst>
            <c:ext xmlns:c16="http://schemas.microsoft.com/office/drawing/2014/chart" uri="{C3380CC4-5D6E-409C-BE32-E72D297353CC}">
              <c16:uniqueId val="{00000002-3EB2-4776-A989-3AEF0652066E}"/>
            </c:ext>
          </c:extLst>
        </c:ser>
        <c:ser>
          <c:idx val="3"/>
          <c:order val="3"/>
          <c:tx>
            <c:strRef>
              <c:f>'LTCFs by RHA&amp;Season Overall-HSE'!$E$234</c:f>
              <c:strCache>
                <c:ptCount val="1"/>
                <c:pt idx="0">
                  <c:v>2014-2015</c:v>
                </c:pt>
              </c:strCache>
            </c:strRef>
          </c:tx>
          <c:spPr>
            <a:solidFill>
              <a:srgbClr val="3E5B84"/>
            </a:solidFill>
            <a:ln>
              <a:noFill/>
            </a:ln>
          </c:spPr>
          <c:invertIfNegative val="0"/>
          <c:dLbls>
            <c:spPr>
              <a:noFill/>
              <a:ln>
                <a:noFill/>
              </a:ln>
              <a:effectLst/>
            </c:spPr>
            <c:txPr>
              <a:bodyPr rot="-5400000" vert="horz"/>
              <a:lstStyle/>
              <a:p>
                <a:pPr>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'LTCFs by RHA&amp;Season Overall-HSE'!$A$235:$A$240</c:f>
              <c:strCache>
                <c:ptCount val="6"/>
                <c:pt idx="0">
                  <c:v>Area 1</c:v>
                </c:pt>
                <c:pt idx="1">
                  <c:v>Area 2</c:v>
                </c:pt>
                <c:pt idx="2">
                  <c:v>Area 3</c:v>
                </c:pt>
                <c:pt idx="3">
                  <c:v>Area 4</c:v>
                </c:pt>
                <c:pt idx="4">
                  <c:v>Area 5</c:v>
                </c:pt>
                <c:pt idx="5">
                  <c:v>Area 6</c:v>
                </c:pt>
              </c:strCache>
            </c:strRef>
          </c:cat>
          <c:val>
            <c:numRef>
              <c:f>'LTCFs by RHA&amp;Season Overall-HSE'!$E$235:$E$240</c:f>
              <c:numCache>
                <c:formatCode>0.0</c:formatCode>
                <c:ptCount val="6"/>
                <c:pt idx="0">
                  <c:v>30.277306168647428</c:v>
                </c:pt>
                <c:pt idx="1">
                  <c:v>29.018492176386911</c:v>
                </c:pt>
                <c:pt idx="2">
                  <c:v>24.807903402854006</c:v>
                </c:pt>
                <c:pt idx="3">
                  <c:v>17.058572039333047</c:v>
                </c:pt>
                <c:pt idx="4">
                  <c:v>44.444444444444443</c:v>
                </c:pt>
                <c:pt idx="5">
                  <c:v>21.286231884057973</c:v>
                </c:pt>
              </c:numCache>
            </c:numRef>
          </c:val>
          <c:extLst>
            <c:ext xmlns:c16="http://schemas.microsoft.com/office/drawing/2014/chart" uri="{C3380CC4-5D6E-409C-BE32-E72D297353CC}">
              <c16:uniqueId val="{00000003-3EB2-4776-A989-3AEF0652066E}"/>
            </c:ext>
          </c:extLst>
        </c:ser>
        <c:ser>
          <c:idx val="4"/>
          <c:order val="4"/>
          <c:tx>
            <c:strRef>
              <c:f>'LTCFs by RHA&amp;Season Overall-HSE'!$F$234</c:f>
              <c:strCache>
                <c:ptCount val="1"/>
                <c:pt idx="0">
                  <c:v>2015-2016</c:v>
                </c:pt>
              </c:strCache>
            </c:strRef>
          </c:tx>
          <c:spPr>
            <a:solidFill>
              <a:srgbClr val="71A59C"/>
            </a:solidFill>
            <a:ln>
              <a:noFill/>
            </a:ln>
          </c:spPr>
          <c:invertIfNegative val="0"/>
          <c:dLbls>
            <c:spPr>
              <a:noFill/>
              <a:ln>
                <a:noFill/>
              </a:ln>
              <a:effectLst/>
            </c:spPr>
            <c:txPr>
              <a:bodyPr rot="-5400000" vert="horz"/>
              <a:lstStyle/>
              <a:p>
                <a:pPr>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'LTCFs by RHA&amp;Season Overall-HSE'!$A$235:$A$240</c:f>
              <c:strCache>
                <c:ptCount val="6"/>
                <c:pt idx="0">
                  <c:v>Area 1</c:v>
                </c:pt>
                <c:pt idx="1">
                  <c:v>Area 2</c:v>
                </c:pt>
                <c:pt idx="2">
                  <c:v>Area 3</c:v>
                </c:pt>
                <c:pt idx="3">
                  <c:v>Area 4</c:v>
                </c:pt>
                <c:pt idx="4">
                  <c:v>Area 5</c:v>
                </c:pt>
                <c:pt idx="5">
                  <c:v>Area 6</c:v>
                </c:pt>
              </c:strCache>
            </c:strRef>
          </c:cat>
          <c:val>
            <c:numRef>
              <c:f>'LTCFs by RHA&amp;Season Overall-HSE'!$F$235:$F$240</c:f>
              <c:numCache>
                <c:formatCode>0.0</c:formatCode>
                <c:ptCount val="6"/>
                <c:pt idx="0">
                  <c:v>25.139186295503212</c:v>
                </c:pt>
                <c:pt idx="1">
                  <c:v>25.073313782991203</c:v>
                </c:pt>
                <c:pt idx="2">
                  <c:v>17.219917012448132</c:v>
                </c:pt>
                <c:pt idx="3">
                  <c:v>22.660606220765839</c:v>
                </c:pt>
                <c:pt idx="4">
                  <c:v>30.62200956937799</c:v>
                </c:pt>
                <c:pt idx="5">
                  <c:v>21.71344165435746</c:v>
                </c:pt>
              </c:numCache>
            </c:numRef>
          </c:val>
          <c:extLst>
            <c:ext xmlns:c16="http://schemas.microsoft.com/office/drawing/2014/chart" uri="{C3380CC4-5D6E-409C-BE32-E72D297353CC}">
              <c16:uniqueId val="{00000004-3EB2-4776-A989-3AEF0652066E}"/>
            </c:ext>
          </c:extLst>
        </c:ser>
        <c:ser>
          <c:idx val="5"/>
          <c:order val="5"/>
          <c:tx>
            <c:strRef>
              <c:f>'LTCFs by RHA&amp;Season Overall-HSE'!$G$234</c:f>
              <c:strCache>
                <c:ptCount val="1"/>
                <c:pt idx="0">
                  <c:v>2016-2017</c:v>
                </c:pt>
              </c:strCache>
            </c:strRef>
          </c:tx>
          <c:spPr>
            <a:solidFill>
              <a:srgbClr val="006858"/>
            </a:solidFill>
            <a:ln>
              <a:noFill/>
            </a:ln>
          </c:spPr>
          <c:invertIfNegative val="0"/>
          <c:dLbls>
            <c:spPr>
              <a:noFill/>
              <a:ln>
                <a:noFill/>
              </a:ln>
              <a:effectLst/>
            </c:spPr>
            <c:txPr>
              <a:bodyPr rot="-5400000" vert="horz"/>
              <a:lstStyle/>
              <a:p>
                <a:pPr>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'LTCFs by RHA&amp;Season Overall-HSE'!$A$235:$A$240</c:f>
              <c:strCache>
                <c:ptCount val="6"/>
                <c:pt idx="0">
                  <c:v>Area 1</c:v>
                </c:pt>
                <c:pt idx="1">
                  <c:v>Area 2</c:v>
                </c:pt>
                <c:pt idx="2">
                  <c:v>Area 3</c:v>
                </c:pt>
                <c:pt idx="3">
                  <c:v>Area 4</c:v>
                </c:pt>
                <c:pt idx="4">
                  <c:v>Area 5</c:v>
                </c:pt>
                <c:pt idx="5">
                  <c:v>Area 6</c:v>
                </c:pt>
              </c:strCache>
            </c:strRef>
          </c:cat>
          <c:val>
            <c:numRef>
              <c:f>'LTCFs by RHA&amp;Season Overall-HSE'!$G$235:$G$240</c:f>
              <c:numCache>
                <c:formatCode>0.0</c:formatCode>
                <c:ptCount val="6"/>
                <c:pt idx="0">
                  <c:v>34.861976847729295</c:v>
                </c:pt>
                <c:pt idx="1">
                  <c:v>29.831932773109244</c:v>
                </c:pt>
                <c:pt idx="2">
                  <c:v>17.357119867580117</c:v>
                </c:pt>
                <c:pt idx="3">
                  <c:v>24.731182795698924</c:v>
                </c:pt>
                <c:pt idx="4">
                  <c:v>40.26745913818722</c:v>
                </c:pt>
                <c:pt idx="5">
                  <c:v>23.580778748968857</c:v>
                </c:pt>
              </c:numCache>
            </c:numRef>
          </c:val>
          <c:extLst>
            <c:ext xmlns:c16="http://schemas.microsoft.com/office/drawing/2014/chart" uri="{C3380CC4-5D6E-409C-BE32-E72D297353CC}">
              <c16:uniqueId val="{00000005-3EB2-4776-A989-3AEF0652066E}"/>
            </c:ext>
          </c:extLst>
        </c:ser>
        <c:ser>
          <c:idx val="6"/>
          <c:order val="6"/>
          <c:tx>
            <c:strRef>
              <c:f>'LTCFs by RHA&amp;Season Overall-HSE'!$H$234</c:f>
              <c:strCache>
                <c:ptCount val="1"/>
                <c:pt idx="0">
                  <c:v>2017-2018</c:v>
                </c:pt>
              </c:strCache>
            </c:strRef>
          </c:tx>
          <c:spPr>
            <a:solidFill>
              <a:srgbClr val="65B328"/>
            </a:solidFill>
            <a:ln>
              <a:noFill/>
            </a:ln>
          </c:spPr>
          <c:invertIfNegative val="0"/>
          <c:dLbls>
            <c:spPr>
              <a:noFill/>
              <a:ln>
                <a:noFill/>
              </a:ln>
              <a:effectLst/>
            </c:spPr>
            <c:txPr>
              <a:bodyPr rot="-5400000" vert="horz"/>
              <a:lstStyle/>
              <a:p>
                <a:pPr>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'LTCFs by RHA&amp;Season Overall-HSE'!$A$235:$A$240</c:f>
              <c:strCache>
                <c:ptCount val="6"/>
                <c:pt idx="0">
                  <c:v>Area 1</c:v>
                </c:pt>
                <c:pt idx="1">
                  <c:v>Area 2</c:v>
                </c:pt>
                <c:pt idx="2">
                  <c:v>Area 3</c:v>
                </c:pt>
                <c:pt idx="3">
                  <c:v>Area 4</c:v>
                </c:pt>
                <c:pt idx="4">
                  <c:v>Area 5</c:v>
                </c:pt>
                <c:pt idx="5">
                  <c:v>Area 6</c:v>
                </c:pt>
              </c:strCache>
            </c:strRef>
          </c:cat>
          <c:val>
            <c:numRef>
              <c:f>'LTCFs by RHA&amp;Season Overall-HSE'!$H$235:$H$240</c:f>
              <c:numCache>
                <c:formatCode>0.0</c:formatCode>
                <c:ptCount val="6"/>
                <c:pt idx="0">
                  <c:v>36.765009284093253</c:v>
                </c:pt>
                <c:pt idx="1">
                  <c:v>37.169517884914463</c:v>
                </c:pt>
                <c:pt idx="2">
                  <c:v>28.852427941835838</c:v>
                </c:pt>
                <c:pt idx="3">
                  <c:v>43.625086147484495</c:v>
                </c:pt>
                <c:pt idx="4">
                  <c:v>35.255198487712661</c:v>
                </c:pt>
                <c:pt idx="5">
                  <c:v>31.470788339758908</c:v>
                </c:pt>
              </c:numCache>
            </c:numRef>
          </c:val>
          <c:extLst>
            <c:ext xmlns:c16="http://schemas.microsoft.com/office/drawing/2014/chart" uri="{C3380CC4-5D6E-409C-BE32-E72D297353CC}">
              <c16:uniqueId val="{00000006-3EB2-4776-A989-3AEF0652066E}"/>
            </c:ext>
          </c:extLst>
        </c:ser>
        <c:ser>
          <c:idx val="7"/>
          <c:order val="7"/>
          <c:tx>
            <c:strRef>
              <c:f>'LTCFs by RHA&amp;Season Overall-HSE'!$I$234</c:f>
              <c:strCache>
                <c:ptCount val="1"/>
                <c:pt idx="0">
                  <c:v>2018-2019</c:v>
                </c:pt>
              </c:strCache>
            </c:strRef>
          </c:tx>
          <c:spPr>
            <a:solidFill>
              <a:srgbClr val="7CBDC4"/>
            </a:solidFill>
          </c:spPr>
          <c:invertIfNegative val="0"/>
          <c:dLbls>
            <c:spPr>
              <a:noFill/>
              <a:ln>
                <a:noFill/>
              </a:ln>
              <a:effectLst/>
            </c:spPr>
            <c:txPr>
              <a:bodyPr rot="-5400000" vert="horz"/>
              <a:lstStyle/>
              <a:p>
                <a:pPr>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'LTCFs by RHA&amp;Season Overall-HSE'!$A$235:$A$240</c:f>
              <c:strCache>
                <c:ptCount val="6"/>
                <c:pt idx="0">
                  <c:v>Area 1</c:v>
                </c:pt>
                <c:pt idx="1">
                  <c:v>Area 2</c:v>
                </c:pt>
                <c:pt idx="2">
                  <c:v>Area 3</c:v>
                </c:pt>
                <c:pt idx="3">
                  <c:v>Area 4</c:v>
                </c:pt>
                <c:pt idx="4">
                  <c:v>Area 5</c:v>
                </c:pt>
                <c:pt idx="5">
                  <c:v>Area 6</c:v>
                </c:pt>
              </c:strCache>
            </c:strRef>
          </c:cat>
          <c:val>
            <c:numRef>
              <c:f>'LTCFs by RHA&amp;Season Overall-HSE'!$I$235:$I$240</c:f>
              <c:numCache>
                <c:formatCode>0.0</c:formatCode>
                <c:ptCount val="6"/>
                <c:pt idx="0">
                  <c:v>45.359477124183009</c:v>
                </c:pt>
                <c:pt idx="1">
                  <c:v>41.029900332225914</c:v>
                </c:pt>
                <c:pt idx="2">
                  <c:v>43.104943625325234</c:v>
                </c:pt>
                <c:pt idx="3">
                  <c:v>46.676794530953288</c:v>
                </c:pt>
                <c:pt idx="4">
                  <c:v>47.092360319270234</c:v>
                </c:pt>
                <c:pt idx="5">
                  <c:v>33.810980518435038</c:v>
                </c:pt>
              </c:numCache>
            </c:numRef>
          </c:val>
          <c:extLst>
            <c:ext xmlns:c16="http://schemas.microsoft.com/office/drawing/2014/chart" uri="{C3380CC4-5D6E-409C-BE32-E72D297353CC}">
              <c16:uniqueId val="{00000007-3EB2-4776-A989-3AEF0652066E}"/>
            </c:ext>
          </c:extLst>
        </c:ser>
        <c:ser>
          <c:idx val="8"/>
          <c:order val="8"/>
          <c:tx>
            <c:strRef>
              <c:f>'LTCFs by RHA&amp;Season Overall-HSE'!$J$234</c:f>
              <c:strCache>
                <c:ptCount val="1"/>
                <c:pt idx="0">
                  <c:v>2019-2020</c:v>
                </c:pt>
              </c:strCache>
            </c:strRef>
          </c:tx>
          <c:spPr>
            <a:solidFill>
              <a:srgbClr val="C0D236"/>
            </a:solidFill>
          </c:spPr>
          <c:invertIfNegative val="0"/>
          <c:dLbls>
            <c:spPr>
              <a:noFill/>
              <a:ln>
                <a:noFill/>
              </a:ln>
              <a:effectLst/>
            </c:spPr>
            <c:txPr>
              <a:bodyPr rot="-5400000" vert="horz"/>
              <a:lstStyle/>
              <a:p>
                <a:pPr>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'LTCFs by RHA&amp;Season Overall-HSE'!$A$235:$A$240</c:f>
              <c:strCache>
                <c:ptCount val="6"/>
                <c:pt idx="0">
                  <c:v>Area 1</c:v>
                </c:pt>
                <c:pt idx="1">
                  <c:v>Area 2</c:v>
                </c:pt>
                <c:pt idx="2">
                  <c:v>Area 3</c:v>
                </c:pt>
                <c:pt idx="3">
                  <c:v>Area 4</c:v>
                </c:pt>
                <c:pt idx="4">
                  <c:v>Area 5</c:v>
                </c:pt>
                <c:pt idx="5">
                  <c:v>Area 6</c:v>
                </c:pt>
              </c:strCache>
            </c:strRef>
          </c:cat>
          <c:val>
            <c:numRef>
              <c:f>'LTCFs by RHA&amp;Season Overall-HSE'!$J$235:$J$240</c:f>
              <c:numCache>
                <c:formatCode>0.0</c:formatCode>
                <c:ptCount val="6"/>
                <c:pt idx="0">
                  <c:v>55.367913148371528</c:v>
                </c:pt>
                <c:pt idx="1">
                  <c:v>44.210857364041026</c:v>
                </c:pt>
                <c:pt idx="2">
                  <c:v>51.070615034168569</c:v>
                </c:pt>
                <c:pt idx="3">
                  <c:v>46.55111425539441</c:v>
                </c:pt>
                <c:pt idx="4">
                  <c:v>47.875</c:v>
                </c:pt>
                <c:pt idx="5">
                  <c:v>36.150353178607467</c:v>
                </c:pt>
              </c:numCache>
            </c:numRef>
          </c:val>
          <c:extLst>
            <c:ext xmlns:c16="http://schemas.microsoft.com/office/drawing/2014/chart" uri="{C3380CC4-5D6E-409C-BE32-E72D297353CC}">
              <c16:uniqueId val="{00000008-3EB2-4776-A989-3AEF0652066E}"/>
            </c:ext>
          </c:extLst>
        </c:ser>
        <c:ser>
          <c:idx val="9"/>
          <c:order val="9"/>
          <c:tx>
            <c:strRef>
              <c:f>'LTCFs by RHA&amp;Season Overall-HSE'!$K$234</c:f>
              <c:strCache>
                <c:ptCount val="1"/>
                <c:pt idx="0">
                  <c:v>2020-2021</c:v>
                </c:pt>
              </c:strCache>
            </c:strRef>
          </c:tx>
          <c:invertIfNegative val="0"/>
          <c:dLbls>
            <c:spPr>
              <a:noFill/>
              <a:ln>
                <a:noFill/>
              </a:ln>
              <a:effectLst/>
            </c:spPr>
            <c:txPr>
              <a:bodyPr rot="-5400000" vert="horz"/>
              <a:lstStyle/>
              <a:p>
                <a:pPr>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'LTCFs by RHA&amp;Season Overall-HSE'!$A$235:$A$240</c:f>
              <c:strCache>
                <c:ptCount val="6"/>
                <c:pt idx="0">
                  <c:v>Area 1</c:v>
                </c:pt>
                <c:pt idx="1">
                  <c:v>Area 2</c:v>
                </c:pt>
                <c:pt idx="2">
                  <c:v>Area 3</c:v>
                </c:pt>
                <c:pt idx="3">
                  <c:v>Area 4</c:v>
                </c:pt>
                <c:pt idx="4">
                  <c:v>Area 5</c:v>
                </c:pt>
                <c:pt idx="5">
                  <c:v>Area 6</c:v>
                </c:pt>
              </c:strCache>
            </c:strRef>
          </c:cat>
          <c:val>
            <c:numRef>
              <c:f>'LTCFs by RHA&amp;Season Overall-HSE'!$K$235:$K$240</c:f>
              <c:numCache>
                <c:formatCode>0.0</c:formatCode>
                <c:ptCount val="6"/>
                <c:pt idx="0">
                  <c:v>69.042413642326196</c:v>
                </c:pt>
                <c:pt idx="1">
                  <c:v>59.210526315789465</c:v>
                </c:pt>
                <c:pt idx="2">
                  <c:v>70.353430353430355</c:v>
                </c:pt>
                <c:pt idx="3">
                  <c:v>74.671814671814673</c:v>
                </c:pt>
                <c:pt idx="4">
                  <c:v>75.019638648860948</c:v>
                </c:pt>
                <c:pt idx="5">
                  <c:v>55.533371363377071</c:v>
                </c:pt>
              </c:numCache>
            </c:numRef>
          </c:val>
          <c:extLst>
            <c:ext xmlns:c16="http://schemas.microsoft.com/office/drawing/2014/chart" uri="{C3380CC4-5D6E-409C-BE32-E72D297353CC}">
              <c16:uniqueId val="{00000009-3EB2-4776-A989-3AEF0652066E}"/>
            </c:ext>
          </c:extLst>
        </c:ser>
        <c:ser>
          <c:idx val="10"/>
          <c:order val="10"/>
          <c:tx>
            <c:strRef>
              <c:f>'LTCFs by RHA&amp;Season Overall-HSE'!$L$234</c:f>
              <c:strCache>
                <c:ptCount val="1"/>
                <c:pt idx="0">
                  <c:v>2021-2022</c:v>
                </c:pt>
              </c:strCache>
            </c:strRef>
          </c:tx>
          <c:invertIfNegative val="0"/>
          <c:dLbls>
            <c:spPr>
              <a:noFill/>
              <a:ln>
                <a:noFill/>
              </a:ln>
              <a:effectLst/>
            </c:spPr>
            <c:txPr>
              <a:bodyPr rot="-5400000" vert="horz"/>
              <a:lstStyle/>
              <a:p>
                <a:pPr>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'LTCFs by RHA&amp;Season Overall-HSE'!$A$235:$A$240</c:f>
              <c:strCache>
                <c:ptCount val="6"/>
                <c:pt idx="0">
                  <c:v>Area 1</c:v>
                </c:pt>
                <c:pt idx="1">
                  <c:v>Area 2</c:v>
                </c:pt>
                <c:pt idx="2">
                  <c:v>Area 3</c:v>
                </c:pt>
                <c:pt idx="3">
                  <c:v>Area 4</c:v>
                </c:pt>
                <c:pt idx="4">
                  <c:v>Area 5</c:v>
                </c:pt>
                <c:pt idx="5">
                  <c:v>Area 6</c:v>
                </c:pt>
              </c:strCache>
            </c:strRef>
          </c:cat>
          <c:val>
            <c:numRef>
              <c:f>'LTCFs by RHA&amp;Season Overall-HSE'!$L$235:$L$240</c:f>
              <c:numCache>
                <c:formatCode>0.0</c:formatCode>
                <c:ptCount val="6"/>
                <c:pt idx="0">
                  <c:v>53.578915843066788</c:v>
                </c:pt>
                <c:pt idx="1">
                  <c:v>52.883569096844397</c:v>
                </c:pt>
                <c:pt idx="2">
                  <c:v>53.727598566308245</c:v>
                </c:pt>
                <c:pt idx="3">
                  <c:v>61.613897450266187</c:v>
                </c:pt>
                <c:pt idx="4">
                  <c:v>57.477678571428569</c:v>
                </c:pt>
                <c:pt idx="5">
                  <c:v>50.747306221758784</c:v>
                </c:pt>
              </c:numCache>
            </c:numRef>
          </c:val>
          <c:extLst>
            <c:ext xmlns:c16="http://schemas.microsoft.com/office/drawing/2014/chart" uri="{C3380CC4-5D6E-409C-BE32-E72D297353CC}">
              <c16:uniqueId val="{0000000A-3EB2-4776-A989-3AEF0652066E}"/>
            </c:ext>
          </c:extLst>
        </c:ser>
        <c:dLbls>
          <c:showLegendKey val="0"/>
          <c:showVal val="1"/>
          <c:showCatName val="0"/>
          <c:showSerName val="0"/>
          <c:showPercent val="0"/>
          <c:showBubbleSize val="0"/>
        </c:dLbls>
        <c:gapWidth val="150"/>
        <c:axId val="493953408"/>
        <c:axId val="493955328"/>
      </c:barChart>
      <c:catAx>
        <c:axId val="493953408"/>
        <c:scaling>
          <c:orientation val="minMax"/>
        </c:scaling>
        <c:delete val="0"/>
        <c:axPos val="b"/>
        <c:title>
          <c:tx>
            <c:rich>
              <a:bodyPr/>
              <a:lstStyle/>
              <a:p>
                <a:pPr>
                  <a:defRPr/>
                </a:pPr>
                <a:r>
                  <a:rPr lang="en-US" dirty="0"/>
                  <a:t>Regional Health Area (RHA)</a:t>
                </a:r>
              </a:p>
            </c:rich>
          </c:tx>
          <c:overlay val="0"/>
        </c:title>
        <c:numFmt formatCode="General" sourceLinked="1"/>
        <c:majorTickMark val="out"/>
        <c:minorTickMark val="none"/>
        <c:tickLblPos val="nextTo"/>
        <c:crossAx val="493955328"/>
        <c:crosses val="autoZero"/>
        <c:auto val="1"/>
        <c:lblAlgn val="ctr"/>
        <c:lblOffset val="100"/>
        <c:noMultiLvlLbl val="0"/>
      </c:catAx>
      <c:valAx>
        <c:axId val="493955328"/>
        <c:scaling>
          <c:orientation val="minMax"/>
        </c:scaling>
        <c:delete val="0"/>
        <c:axPos val="l"/>
        <c:title>
          <c:tx>
            <c:rich>
              <a:bodyPr rot="-5400000" vert="horz"/>
              <a:lstStyle/>
              <a:p>
                <a:pPr>
                  <a:defRPr/>
                </a:pPr>
                <a:r>
                  <a:rPr lang="en-US" dirty="0"/>
                  <a:t>Overall % Uptake</a:t>
                </a:r>
              </a:p>
            </c:rich>
          </c:tx>
          <c:overlay val="0"/>
        </c:title>
        <c:numFmt formatCode="0" sourceLinked="0"/>
        <c:majorTickMark val="out"/>
        <c:minorTickMark val="none"/>
        <c:tickLblPos val="nextTo"/>
        <c:crossAx val="493953408"/>
        <c:crosses val="autoZero"/>
        <c:crossBetween val="between"/>
        <c:majorUnit val="10"/>
      </c:valAx>
    </c:plotArea>
    <c:legend>
      <c:legendPos val="b"/>
      <c:layout>
        <c:manualLayout>
          <c:xMode val="edge"/>
          <c:yMode val="edge"/>
          <c:x val="1.4351068569960353E-2"/>
          <c:y val="0.88203991062233611"/>
          <c:w val="0.97460215242611414"/>
          <c:h val="9.1816260981364611E-2"/>
        </c:manualLayout>
      </c:layout>
      <c:overlay val="0"/>
    </c:legend>
    <c:plotVisOnly val="1"/>
    <c:dispBlanksAs val="gap"/>
    <c:showDLblsOverMax val="0"/>
  </c:chart>
  <c:spPr>
    <a:ln>
      <a:noFill/>
    </a:ln>
  </c:spPr>
  <c:txPr>
    <a:bodyPr/>
    <a:lstStyle/>
    <a:p>
      <a:pPr>
        <a:defRPr sz="1200"/>
      </a:pPr>
      <a:endParaRPr lang="en-US"/>
    </a:p>
  </c:txPr>
  <c:externalData r:id="rId1">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1"/>
    </mc:Choice>
    <mc:Fallback>
      <c:style val="1"/>
    </mc:Fallback>
  </mc:AlternateContent>
  <c:chart>
    <c:autoTitleDeleted val="0"/>
    <c:plotArea>
      <c:layout>
        <c:manualLayout>
          <c:layoutTarget val="inner"/>
          <c:xMode val="edge"/>
          <c:yMode val="edge"/>
          <c:x val="8.3985339562246408E-2"/>
          <c:y val="5.6030183727034097E-2"/>
          <c:w val="0.88545914525516456"/>
          <c:h val="0.60244787109944664"/>
        </c:manualLayout>
      </c:layout>
      <c:barChart>
        <c:barDir val="col"/>
        <c:grouping val="clustered"/>
        <c:varyColors val="0"/>
        <c:ser>
          <c:idx val="0"/>
          <c:order val="0"/>
          <c:tx>
            <c:strRef>
              <c:f>'LTCFs by Staff&amp;Season Overall'!$B$3</c:f>
              <c:strCache>
                <c:ptCount val="1"/>
                <c:pt idx="0">
                  <c:v>2011-2012</c:v>
                </c:pt>
              </c:strCache>
            </c:strRef>
          </c:tx>
          <c:spPr>
            <a:solidFill>
              <a:srgbClr val="BA1F46"/>
            </a:solidFill>
            <a:ln>
              <a:noFill/>
            </a:ln>
          </c:spPr>
          <c:invertIfNegative val="0"/>
          <c:dLbls>
            <c:spPr>
              <a:noFill/>
              <a:ln>
                <a:noFill/>
              </a:ln>
              <a:effectLst/>
            </c:spPr>
            <c:txPr>
              <a:bodyPr rot="-5400000" vert="horz"/>
              <a:lstStyle/>
              <a:p>
                <a:pPr>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'LTCFs by Staff&amp;Season Overall'!$A$4:$A$10</c:f>
              <c:strCache>
                <c:ptCount val="7"/>
                <c:pt idx="0">
                  <c:v>General Support Staff</c:v>
                </c:pt>
                <c:pt idx="1">
                  <c:v>Health &amp; Social Care Professionals</c:v>
                </c:pt>
                <c:pt idx="2">
                  <c:v>Management &amp; Admin</c:v>
                </c:pt>
                <c:pt idx="3">
                  <c:v>Medical &amp; Dental</c:v>
                </c:pt>
                <c:pt idx="4">
                  <c:v>Nursing</c:v>
                </c:pt>
                <c:pt idx="5">
                  <c:v>Other Patient &amp; Client Care</c:v>
                </c:pt>
                <c:pt idx="6">
                  <c:v>All Staff</c:v>
                </c:pt>
              </c:strCache>
            </c:strRef>
          </c:cat>
          <c:val>
            <c:numRef>
              <c:f>'LTCFs by Staff&amp;Season Overall'!$B$4:$B$10</c:f>
              <c:numCache>
                <c:formatCode>0.0</c:formatCode>
                <c:ptCount val="7"/>
                <c:pt idx="0">
                  <c:v>14.904458598726114</c:v>
                </c:pt>
                <c:pt idx="1">
                  <c:v>15.942028985507244</c:v>
                </c:pt>
                <c:pt idx="2">
                  <c:v>20.614035087719298</c:v>
                </c:pt>
                <c:pt idx="3">
                  <c:v>10.204081632653061</c:v>
                </c:pt>
                <c:pt idx="4">
                  <c:v>17.295813315030887</c:v>
                </c:pt>
                <c:pt idx="5">
                  <c:v>20.528634361233479</c:v>
                </c:pt>
                <c:pt idx="6">
                  <c:v>17.793317793317794</c:v>
                </c:pt>
              </c:numCache>
            </c:numRef>
          </c:val>
          <c:extLst>
            <c:ext xmlns:c16="http://schemas.microsoft.com/office/drawing/2014/chart" uri="{C3380CC4-5D6E-409C-BE32-E72D297353CC}">
              <c16:uniqueId val="{00000000-91E3-4524-9467-876509BD2CB6}"/>
            </c:ext>
          </c:extLst>
        </c:ser>
        <c:ser>
          <c:idx val="1"/>
          <c:order val="1"/>
          <c:tx>
            <c:strRef>
              <c:f>'LTCFs by Staff&amp;Season Overall'!$C$3</c:f>
              <c:strCache>
                <c:ptCount val="1"/>
                <c:pt idx="0">
                  <c:v>2012-2013</c:v>
                </c:pt>
              </c:strCache>
            </c:strRef>
          </c:tx>
          <c:spPr>
            <a:solidFill>
              <a:srgbClr val="EB89A3"/>
            </a:solidFill>
            <a:ln>
              <a:noFill/>
            </a:ln>
          </c:spPr>
          <c:invertIfNegative val="0"/>
          <c:dLbls>
            <c:spPr>
              <a:noFill/>
              <a:ln>
                <a:noFill/>
              </a:ln>
              <a:effectLst/>
            </c:spPr>
            <c:txPr>
              <a:bodyPr rot="-5400000" vert="horz"/>
              <a:lstStyle/>
              <a:p>
                <a:pPr>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'LTCFs by Staff&amp;Season Overall'!$A$4:$A$10</c:f>
              <c:strCache>
                <c:ptCount val="7"/>
                <c:pt idx="0">
                  <c:v>General Support Staff</c:v>
                </c:pt>
                <c:pt idx="1">
                  <c:v>Health &amp; Social Care Professionals</c:v>
                </c:pt>
                <c:pt idx="2">
                  <c:v>Management &amp; Admin</c:v>
                </c:pt>
                <c:pt idx="3">
                  <c:v>Medical &amp; Dental</c:v>
                </c:pt>
                <c:pt idx="4">
                  <c:v>Nursing</c:v>
                </c:pt>
                <c:pt idx="5">
                  <c:v>Other Patient &amp; Client Care</c:v>
                </c:pt>
                <c:pt idx="6">
                  <c:v>All Staff</c:v>
                </c:pt>
              </c:strCache>
            </c:strRef>
          </c:cat>
          <c:val>
            <c:numRef>
              <c:f>'LTCFs by Staff&amp;Season Overall'!$C$4:$C$10</c:f>
              <c:numCache>
                <c:formatCode>0.0</c:formatCode>
                <c:ptCount val="7"/>
                <c:pt idx="0">
                  <c:v>14.525747547789708</c:v>
                </c:pt>
                <c:pt idx="1">
                  <c:v>8.6353467561521242</c:v>
                </c:pt>
                <c:pt idx="2">
                  <c:v>16.354151980826167</c:v>
                </c:pt>
                <c:pt idx="3">
                  <c:v>12.676056338028168</c:v>
                </c:pt>
                <c:pt idx="4">
                  <c:v>13.185357379425843</c:v>
                </c:pt>
                <c:pt idx="5">
                  <c:v>11.430793157076206</c:v>
                </c:pt>
                <c:pt idx="6">
                  <c:v>12.260914477580636</c:v>
                </c:pt>
              </c:numCache>
            </c:numRef>
          </c:val>
          <c:extLst>
            <c:ext xmlns:c16="http://schemas.microsoft.com/office/drawing/2014/chart" uri="{C3380CC4-5D6E-409C-BE32-E72D297353CC}">
              <c16:uniqueId val="{00000001-91E3-4524-9467-876509BD2CB6}"/>
            </c:ext>
          </c:extLst>
        </c:ser>
        <c:ser>
          <c:idx val="2"/>
          <c:order val="2"/>
          <c:tx>
            <c:strRef>
              <c:f>'LTCFs by Staff&amp;Season Overall'!$D$3</c:f>
              <c:strCache>
                <c:ptCount val="1"/>
                <c:pt idx="0">
                  <c:v>2013-2014</c:v>
                </c:pt>
              </c:strCache>
            </c:strRef>
          </c:tx>
          <c:spPr>
            <a:solidFill>
              <a:srgbClr val="A6428D"/>
            </a:solidFill>
            <a:ln>
              <a:noFill/>
            </a:ln>
          </c:spPr>
          <c:invertIfNegative val="0"/>
          <c:dLbls>
            <c:spPr>
              <a:noFill/>
              <a:ln>
                <a:noFill/>
              </a:ln>
              <a:effectLst/>
            </c:spPr>
            <c:txPr>
              <a:bodyPr rot="-5400000" vert="horz"/>
              <a:lstStyle/>
              <a:p>
                <a:pPr>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'LTCFs by Staff&amp;Season Overall'!$A$4:$A$10</c:f>
              <c:strCache>
                <c:ptCount val="7"/>
                <c:pt idx="0">
                  <c:v>General Support Staff</c:v>
                </c:pt>
                <c:pt idx="1">
                  <c:v>Health &amp; Social Care Professionals</c:v>
                </c:pt>
                <c:pt idx="2">
                  <c:v>Management &amp; Admin</c:v>
                </c:pt>
                <c:pt idx="3">
                  <c:v>Medical &amp; Dental</c:v>
                </c:pt>
                <c:pt idx="4">
                  <c:v>Nursing</c:v>
                </c:pt>
                <c:pt idx="5">
                  <c:v>Other Patient &amp; Client Care</c:v>
                </c:pt>
                <c:pt idx="6">
                  <c:v>All Staff</c:v>
                </c:pt>
              </c:strCache>
            </c:strRef>
          </c:cat>
          <c:val>
            <c:numRef>
              <c:f>'LTCFs by Staff&amp;Season Overall'!$D$4:$D$10</c:f>
              <c:numCache>
                <c:formatCode>0.0</c:formatCode>
                <c:ptCount val="7"/>
                <c:pt idx="0">
                  <c:v>21.027973369133402</c:v>
                </c:pt>
                <c:pt idx="1">
                  <c:v>23.831564020246983</c:v>
                </c:pt>
                <c:pt idx="2">
                  <c:v>11.311355311355312</c:v>
                </c:pt>
                <c:pt idx="3">
                  <c:v>30.870030870030874</c:v>
                </c:pt>
                <c:pt idx="4">
                  <c:v>20.12820426945671</c:v>
                </c:pt>
                <c:pt idx="5">
                  <c:v>20.521468000827223</c:v>
                </c:pt>
                <c:pt idx="6">
                  <c:v>19.047925407496933</c:v>
                </c:pt>
              </c:numCache>
            </c:numRef>
          </c:val>
          <c:extLst>
            <c:ext xmlns:c16="http://schemas.microsoft.com/office/drawing/2014/chart" uri="{C3380CC4-5D6E-409C-BE32-E72D297353CC}">
              <c16:uniqueId val="{00000002-91E3-4524-9467-876509BD2CB6}"/>
            </c:ext>
          </c:extLst>
        </c:ser>
        <c:ser>
          <c:idx val="3"/>
          <c:order val="3"/>
          <c:tx>
            <c:strRef>
              <c:f>'LTCFs by Staff&amp;Season Overall'!$E$3</c:f>
              <c:strCache>
                <c:ptCount val="1"/>
                <c:pt idx="0">
                  <c:v>2014-2015</c:v>
                </c:pt>
              </c:strCache>
            </c:strRef>
          </c:tx>
          <c:spPr>
            <a:solidFill>
              <a:srgbClr val="3E5B84"/>
            </a:solidFill>
            <a:ln>
              <a:noFill/>
            </a:ln>
          </c:spPr>
          <c:invertIfNegative val="0"/>
          <c:dLbls>
            <c:spPr>
              <a:noFill/>
              <a:ln>
                <a:noFill/>
              </a:ln>
              <a:effectLst/>
            </c:spPr>
            <c:txPr>
              <a:bodyPr rot="-5400000" vert="horz"/>
              <a:lstStyle/>
              <a:p>
                <a:pPr>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'LTCFs by Staff&amp;Season Overall'!$A$4:$A$10</c:f>
              <c:strCache>
                <c:ptCount val="7"/>
                <c:pt idx="0">
                  <c:v>General Support Staff</c:v>
                </c:pt>
                <c:pt idx="1">
                  <c:v>Health &amp; Social Care Professionals</c:v>
                </c:pt>
                <c:pt idx="2">
                  <c:v>Management &amp; Admin</c:v>
                </c:pt>
                <c:pt idx="3">
                  <c:v>Medical &amp; Dental</c:v>
                </c:pt>
                <c:pt idx="4">
                  <c:v>Nursing</c:v>
                </c:pt>
                <c:pt idx="5">
                  <c:v>Other Patient &amp; Client Care</c:v>
                </c:pt>
                <c:pt idx="6">
                  <c:v>All Staff</c:v>
                </c:pt>
              </c:strCache>
            </c:strRef>
          </c:cat>
          <c:val>
            <c:numRef>
              <c:f>'LTCFs by Staff&amp;Season Overall'!$E$4:$E$10</c:f>
              <c:numCache>
                <c:formatCode>0.0</c:formatCode>
                <c:ptCount val="7"/>
                <c:pt idx="0">
                  <c:v>20.139234211834907</c:v>
                </c:pt>
                <c:pt idx="1">
                  <c:v>22.483221476510067</c:v>
                </c:pt>
                <c:pt idx="2">
                  <c:v>26.785714285714285</c:v>
                </c:pt>
                <c:pt idx="3">
                  <c:v>38.235294117647058</c:v>
                </c:pt>
                <c:pt idx="4">
                  <c:v>26.719229084537886</c:v>
                </c:pt>
                <c:pt idx="5">
                  <c:v>23.312883435582819</c:v>
                </c:pt>
                <c:pt idx="6">
                  <c:v>24.050632911392405</c:v>
                </c:pt>
              </c:numCache>
            </c:numRef>
          </c:val>
          <c:extLst>
            <c:ext xmlns:c16="http://schemas.microsoft.com/office/drawing/2014/chart" uri="{C3380CC4-5D6E-409C-BE32-E72D297353CC}">
              <c16:uniqueId val="{00000003-91E3-4524-9467-876509BD2CB6}"/>
            </c:ext>
          </c:extLst>
        </c:ser>
        <c:ser>
          <c:idx val="4"/>
          <c:order val="4"/>
          <c:tx>
            <c:strRef>
              <c:f>'LTCFs by Staff&amp;Season Overall'!$F$3</c:f>
              <c:strCache>
                <c:ptCount val="1"/>
                <c:pt idx="0">
                  <c:v>2015-2016</c:v>
                </c:pt>
              </c:strCache>
            </c:strRef>
          </c:tx>
          <c:spPr>
            <a:solidFill>
              <a:srgbClr val="71A59C"/>
            </a:solidFill>
            <a:ln>
              <a:noFill/>
            </a:ln>
          </c:spPr>
          <c:invertIfNegative val="0"/>
          <c:dLbls>
            <c:spPr>
              <a:noFill/>
              <a:ln>
                <a:noFill/>
              </a:ln>
              <a:effectLst/>
            </c:spPr>
            <c:txPr>
              <a:bodyPr rot="-5400000" vert="horz"/>
              <a:lstStyle/>
              <a:p>
                <a:pPr>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'LTCFs by Staff&amp;Season Overall'!$A$4:$A$10</c:f>
              <c:strCache>
                <c:ptCount val="7"/>
                <c:pt idx="0">
                  <c:v>General Support Staff</c:v>
                </c:pt>
                <c:pt idx="1">
                  <c:v>Health &amp; Social Care Professionals</c:v>
                </c:pt>
                <c:pt idx="2">
                  <c:v>Management &amp; Admin</c:v>
                </c:pt>
                <c:pt idx="3">
                  <c:v>Medical &amp; Dental</c:v>
                </c:pt>
                <c:pt idx="4">
                  <c:v>Nursing</c:v>
                </c:pt>
                <c:pt idx="5">
                  <c:v>Other Patient &amp; Client Care</c:v>
                </c:pt>
                <c:pt idx="6">
                  <c:v>All Staff</c:v>
                </c:pt>
              </c:strCache>
            </c:strRef>
          </c:cat>
          <c:val>
            <c:numRef>
              <c:f>'LTCFs by Staff&amp;Season Overall'!$F$4:$F$10</c:f>
              <c:numCache>
                <c:formatCode>0.0</c:formatCode>
                <c:ptCount val="7"/>
                <c:pt idx="0">
                  <c:v>23.970836459114778</c:v>
                </c:pt>
                <c:pt idx="1">
                  <c:v>21.970705725699069</c:v>
                </c:pt>
                <c:pt idx="2">
                  <c:v>24.29245283018868</c:v>
                </c:pt>
                <c:pt idx="3">
                  <c:v>43.478260869565219</c:v>
                </c:pt>
                <c:pt idx="4">
                  <c:v>21.949644932214333</c:v>
                </c:pt>
                <c:pt idx="5">
                  <c:v>21.656600517687664</c:v>
                </c:pt>
                <c:pt idx="6">
                  <c:v>23.024693806994975</c:v>
                </c:pt>
              </c:numCache>
            </c:numRef>
          </c:val>
          <c:extLst>
            <c:ext xmlns:c16="http://schemas.microsoft.com/office/drawing/2014/chart" uri="{C3380CC4-5D6E-409C-BE32-E72D297353CC}">
              <c16:uniqueId val="{00000004-91E3-4524-9467-876509BD2CB6}"/>
            </c:ext>
          </c:extLst>
        </c:ser>
        <c:ser>
          <c:idx val="5"/>
          <c:order val="5"/>
          <c:tx>
            <c:strRef>
              <c:f>'LTCFs by Staff&amp;Season Overall'!$G$3</c:f>
              <c:strCache>
                <c:ptCount val="1"/>
                <c:pt idx="0">
                  <c:v>2016-2017</c:v>
                </c:pt>
              </c:strCache>
            </c:strRef>
          </c:tx>
          <c:spPr>
            <a:solidFill>
              <a:srgbClr val="006858"/>
            </a:solidFill>
            <a:ln>
              <a:noFill/>
            </a:ln>
          </c:spPr>
          <c:invertIfNegative val="0"/>
          <c:dLbls>
            <c:spPr>
              <a:noFill/>
              <a:ln>
                <a:noFill/>
              </a:ln>
              <a:effectLst/>
            </c:spPr>
            <c:txPr>
              <a:bodyPr rot="-5400000" vert="horz"/>
              <a:lstStyle/>
              <a:p>
                <a:pPr>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'LTCFs by Staff&amp;Season Overall'!$A$4:$A$10</c:f>
              <c:strCache>
                <c:ptCount val="7"/>
                <c:pt idx="0">
                  <c:v>General Support Staff</c:v>
                </c:pt>
                <c:pt idx="1">
                  <c:v>Health &amp; Social Care Professionals</c:v>
                </c:pt>
                <c:pt idx="2">
                  <c:v>Management &amp; Admin</c:v>
                </c:pt>
                <c:pt idx="3">
                  <c:v>Medical &amp; Dental</c:v>
                </c:pt>
                <c:pt idx="4">
                  <c:v>Nursing</c:v>
                </c:pt>
                <c:pt idx="5">
                  <c:v>Other Patient &amp; Client Care</c:v>
                </c:pt>
                <c:pt idx="6">
                  <c:v>All Staff</c:v>
                </c:pt>
              </c:strCache>
            </c:strRef>
          </c:cat>
          <c:val>
            <c:numRef>
              <c:f>'LTCFs by Staff&amp;Season Overall'!$G$4:$G$10</c:f>
              <c:numCache>
                <c:formatCode>0.0</c:formatCode>
                <c:ptCount val="7"/>
                <c:pt idx="0">
                  <c:v>26.859858359306649</c:v>
                </c:pt>
                <c:pt idx="1">
                  <c:v>35.281943873034869</c:v>
                </c:pt>
                <c:pt idx="2">
                  <c:v>30.942362459228018</c:v>
                </c:pt>
                <c:pt idx="3">
                  <c:v>21.19339721202352</c:v>
                </c:pt>
                <c:pt idx="4">
                  <c:v>26.829801718216235</c:v>
                </c:pt>
                <c:pt idx="5">
                  <c:v>22.702807495497705</c:v>
                </c:pt>
                <c:pt idx="6">
                  <c:v>26.938145036218568</c:v>
                </c:pt>
              </c:numCache>
            </c:numRef>
          </c:val>
          <c:extLst>
            <c:ext xmlns:c16="http://schemas.microsoft.com/office/drawing/2014/chart" uri="{C3380CC4-5D6E-409C-BE32-E72D297353CC}">
              <c16:uniqueId val="{00000005-91E3-4524-9467-876509BD2CB6}"/>
            </c:ext>
          </c:extLst>
        </c:ser>
        <c:ser>
          <c:idx val="6"/>
          <c:order val="6"/>
          <c:tx>
            <c:strRef>
              <c:f>'LTCFs by Staff&amp;Season Overall'!$H$3</c:f>
              <c:strCache>
                <c:ptCount val="1"/>
                <c:pt idx="0">
                  <c:v>2017-2018</c:v>
                </c:pt>
              </c:strCache>
            </c:strRef>
          </c:tx>
          <c:spPr>
            <a:solidFill>
              <a:srgbClr val="65B328"/>
            </a:solidFill>
            <a:ln>
              <a:noFill/>
            </a:ln>
          </c:spPr>
          <c:invertIfNegative val="0"/>
          <c:dLbls>
            <c:spPr>
              <a:noFill/>
              <a:ln>
                <a:noFill/>
              </a:ln>
              <a:effectLst/>
            </c:spPr>
            <c:txPr>
              <a:bodyPr rot="-5400000" vert="horz"/>
              <a:lstStyle/>
              <a:p>
                <a:pPr>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'LTCFs by Staff&amp;Season Overall'!$A$4:$A$10</c:f>
              <c:strCache>
                <c:ptCount val="7"/>
                <c:pt idx="0">
                  <c:v>General Support Staff</c:v>
                </c:pt>
                <c:pt idx="1">
                  <c:v>Health &amp; Social Care Professionals</c:v>
                </c:pt>
                <c:pt idx="2">
                  <c:v>Management &amp; Admin</c:v>
                </c:pt>
                <c:pt idx="3">
                  <c:v>Medical &amp; Dental</c:v>
                </c:pt>
                <c:pt idx="4">
                  <c:v>Nursing</c:v>
                </c:pt>
                <c:pt idx="5">
                  <c:v>Other Patient &amp; Client Care</c:v>
                </c:pt>
                <c:pt idx="6">
                  <c:v>All Staff</c:v>
                </c:pt>
              </c:strCache>
            </c:strRef>
          </c:cat>
          <c:val>
            <c:numRef>
              <c:f>'LTCFs by Staff&amp;Season Overall'!$H$4:$H$10</c:f>
              <c:numCache>
                <c:formatCode>0.0</c:formatCode>
                <c:ptCount val="7"/>
                <c:pt idx="0">
                  <c:v>30.619641218281384</c:v>
                </c:pt>
                <c:pt idx="1">
                  <c:v>39.434406912804398</c:v>
                </c:pt>
                <c:pt idx="2">
                  <c:v>39.559379271528513</c:v>
                </c:pt>
                <c:pt idx="3">
                  <c:v>38.738738738738739</c:v>
                </c:pt>
                <c:pt idx="4">
                  <c:v>31.185222718688099</c:v>
                </c:pt>
                <c:pt idx="5">
                  <c:v>33.233600360325575</c:v>
                </c:pt>
                <c:pt idx="6">
                  <c:v>33.177318804525214</c:v>
                </c:pt>
              </c:numCache>
            </c:numRef>
          </c:val>
          <c:extLst>
            <c:ext xmlns:c16="http://schemas.microsoft.com/office/drawing/2014/chart" uri="{C3380CC4-5D6E-409C-BE32-E72D297353CC}">
              <c16:uniqueId val="{00000006-91E3-4524-9467-876509BD2CB6}"/>
            </c:ext>
          </c:extLst>
        </c:ser>
        <c:ser>
          <c:idx val="7"/>
          <c:order val="7"/>
          <c:tx>
            <c:strRef>
              <c:f>'LTCFs by Staff&amp;Season Overall'!$I$3</c:f>
              <c:strCache>
                <c:ptCount val="1"/>
                <c:pt idx="0">
                  <c:v>2018-2019</c:v>
                </c:pt>
              </c:strCache>
            </c:strRef>
          </c:tx>
          <c:spPr>
            <a:solidFill>
              <a:srgbClr val="7CBDC4"/>
            </a:solidFill>
          </c:spPr>
          <c:invertIfNegative val="0"/>
          <c:dLbls>
            <c:spPr>
              <a:noFill/>
              <a:ln>
                <a:noFill/>
              </a:ln>
              <a:effectLst/>
            </c:spPr>
            <c:txPr>
              <a:bodyPr rot="-5400000" vert="horz"/>
              <a:lstStyle/>
              <a:p>
                <a:pPr>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'LTCFs by Staff&amp;Season Overall'!$A$4:$A$10</c:f>
              <c:strCache>
                <c:ptCount val="7"/>
                <c:pt idx="0">
                  <c:v>General Support Staff</c:v>
                </c:pt>
                <c:pt idx="1">
                  <c:v>Health &amp; Social Care Professionals</c:v>
                </c:pt>
                <c:pt idx="2">
                  <c:v>Management &amp; Admin</c:v>
                </c:pt>
                <c:pt idx="3">
                  <c:v>Medical &amp; Dental</c:v>
                </c:pt>
                <c:pt idx="4">
                  <c:v>Nursing</c:v>
                </c:pt>
                <c:pt idx="5">
                  <c:v>Other Patient &amp; Client Care</c:v>
                </c:pt>
                <c:pt idx="6">
                  <c:v>All Staff</c:v>
                </c:pt>
              </c:strCache>
            </c:strRef>
          </c:cat>
          <c:val>
            <c:numRef>
              <c:f>'LTCFs by Staff&amp;Season Overall'!$I$4:$I$10</c:f>
              <c:numCache>
                <c:formatCode>0.0</c:formatCode>
                <c:ptCount val="7"/>
                <c:pt idx="0">
                  <c:v>37.669621856341593</c:v>
                </c:pt>
                <c:pt idx="1">
                  <c:v>55.671347082053536</c:v>
                </c:pt>
                <c:pt idx="2">
                  <c:v>49.005847953216374</c:v>
                </c:pt>
                <c:pt idx="3">
                  <c:v>56.343283582089555</c:v>
                </c:pt>
                <c:pt idx="4">
                  <c:v>41.602947728394767</c:v>
                </c:pt>
                <c:pt idx="5">
                  <c:v>39.961175818080974</c:v>
                </c:pt>
                <c:pt idx="6">
                  <c:v>41.886918195174417</c:v>
                </c:pt>
              </c:numCache>
            </c:numRef>
          </c:val>
          <c:extLst>
            <c:ext xmlns:c16="http://schemas.microsoft.com/office/drawing/2014/chart" uri="{C3380CC4-5D6E-409C-BE32-E72D297353CC}">
              <c16:uniqueId val="{00000007-91E3-4524-9467-876509BD2CB6}"/>
            </c:ext>
          </c:extLst>
        </c:ser>
        <c:ser>
          <c:idx val="8"/>
          <c:order val="8"/>
          <c:tx>
            <c:strRef>
              <c:f>'LTCFs by Staff&amp;Season Overall'!$J$3</c:f>
              <c:strCache>
                <c:ptCount val="1"/>
                <c:pt idx="0">
                  <c:v>2019-2020</c:v>
                </c:pt>
              </c:strCache>
            </c:strRef>
          </c:tx>
          <c:spPr>
            <a:solidFill>
              <a:srgbClr val="C0D236"/>
            </a:solidFill>
          </c:spPr>
          <c:invertIfNegative val="0"/>
          <c:dLbls>
            <c:spPr>
              <a:noFill/>
              <a:ln>
                <a:noFill/>
              </a:ln>
              <a:effectLst/>
            </c:spPr>
            <c:txPr>
              <a:bodyPr rot="-5400000" vert="horz"/>
              <a:lstStyle/>
              <a:p>
                <a:pPr>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'LTCFs by Staff&amp;Season Overall'!$A$4:$A$10</c:f>
              <c:strCache>
                <c:ptCount val="7"/>
                <c:pt idx="0">
                  <c:v>General Support Staff</c:v>
                </c:pt>
                <c:pt idx="1">
                  <c:v>Health &amp; Social Care Professionals</c:v>
                </c:pt>
                <c:pt idx="2">
                  <c:v>Management &amp; Admin</c:v>
                </c:pt>
                <c:pt idx="3">
                  <c:v>Medical &amp; Dental</c:v>
                </c:pt>
                <c:pt idx="4">
                  <c:v>Nursing</c:v>
                </c:pt>
                <c:pt idx="5">
                  <c:v>Other Patient &amp; Client Care</c:v>
                </c:pt>
                <c:pt idx="6">
                  <c:v>All Staff</c:v>
                </c:pt>
              </c:strCache>
            </c:strRef>
          </c:cat>
          <c:val>
            <c:numRef>
              <c:f>'LTCFs by Staff&amp;Season Overall'!$J$4:$J$10</c:f>
              <c:numCache>
                <c:formatCode>0.0</c:formatCode>
                <c:ptCount val="7"/>
                <c:pt idx="0">
                  <c:v>44.100222961642274</c:v>
                </c:pt>
                <c:pt idx="1">
                  <c:v>47.540983606557376</c:v>
                </c:pt>
                <c:pt idx="2">
                  <c:v>51.360174102285093</c:v>
                </c:pt>
                <c:pt idx="3">
                  <c:v>59.119496855345908</c:v>
                </c:pt>
                <c:pt idx="4">
                  <c:v>47.57273342354533</c:v>
                </c:pt>
                <c:pt idx="5">
                  <c:v>41.557980045259704</c:v>
                </c:pt>
                <c:pt idx="6">
                  <c:v>45.675707503137915</c:v>
                </c:pt>
              </c:numCache>
            </c:numRef>
          </c:val>
          <c:extLst>
            <c:ext xmlns:c16="http://schemas.microsoft.com/office/drawing/2014/chart" uri="{C3380CC4-5D6E-409C-BE32-E72D297353CC}">
              <c16:uniqueId val="{00000008-91E3-4524-9467-876509BD2CB6}"/>
            </c:ext>
          </c:extLst>
        </c:ser>
        <c:ser>
          <c:idx val="9"/>
          <c:order val="9"/>
          <c:tx>
            <c:strRef>
              <c:f>'LTCFs by Staff&amp;Season Overall'!$K$3</c:f>
              <c:strCache>
                <c:ptCount val="1"/>
                <c:pt idx="0">
                  <c:v>2020-2021</c:v>
                </c:pt>
              </c:strCache>
            </c:strRef>
          </c:tx>
          <c:invertIfNegative val="0"/>
          <c:dLbls>
            <c:spPr>
              <a:noFill/>
              <a:ln>
                <a:noFill/>
              </a:ln>
              <a:effectLst/>
            </c:spPr>
            <c:txPr>
              <a:bodyPr rot="-5400000" vert="horz"/>
              <a:lstStyle/>
              <a:p>
                <a:pPr>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'LTCFs by Staff&amp;Season Overall'!$A$4:$A$10</c:f>
              <c:strCache>
                <c:ptCount val="7"/>
                <c:pt idx="0">
                  <c:v>General Support Staff</c:v>
                </c:pt>
                <c:pt idx="1">
                  <c:v>Health &amp; Social Care Professionals</c:v>
                </c:pt>
                <c:pt idx="2">
                  <c:v>Management &amp; Admin</c:v>
                </c:pt>
                <c:pt idx="3">
                  <c:v>Medical &amp; Dental</c:v>
                </c:pt>
                <c:pt idx="4">
                  <c:v>Nursing</c:v>
                </c:pt>
                <c:pt idx="5">
                  <c:v>Other Patient &amp; Client Care</c:v>
                </c:pt>
                <c:pt idx="6">
                  <c:v>All Staff</c:v>
                </c:pt>
              </c:strCache>
            </c:strRef>
          </c:cat>
          <c:val>
            <c:numRef>
              <c:f>'LTCFs by Staff&amp;Season Overall'!$K$4:$K$10</c:f>
              <c:numCache>
                <c:formatCode>0.0</c:formatCode>
                <c:ptCount val="7"/>
                <c:pt idx="0">
                  <c:v>63.530326594090205</c:v>
                </c:pt>
                <c:pt idx="1">
                  <c:v>69.991617770326911</c:v>
                </c:pt>
                <c:pt idx="2">
                  <c:v>68.555240793201136</c:v>
                </c:pt>
                <c:pt idx="3">
                  <c:v>72.674418604651152</c:v>
                </c:pt>
                <c:pt idx="4">
                  <c:v>67.507274490785647</c:v>
                </c:pt>
                <c:pt idx="5">
                  <c:v>64.407761366927303</c:v>
                </c:pt>
                <c:pt idx="6">
                  <c:v>66.3495205874097</c:v>
                </c:pt>
              </c:numCache>
            </c:numRef>
          </c:val>
          <c:extLst>
            <c:ext xmlns:c16="http://schemas.microsoft.com/office/drawing/2014/chart" uri="{C3380CC4-5D6E-409C-BE32-E72D297353CC}">
              <c16:uniqueId val="{00000009-91E3-4524-9467-876509BD2CB6}"/>
            </c:ext>
          </c:extLst>
        </c:ser>
        <c:ser>
          <c:idx val="10"/>
          <c:order val="10"/>
          <c:tx>
            <c:strRef>
              <c:f>'LTCFs by Staff&amp;Season Overall'!$L$3</c:f>
              <c:strCache>
                <c:ptCount val="1"/>
                <c:pt idx="0">
                  <c:v>2021-2022</c:v>
                </c:pt>
              </c:strCache>
            </c:strRef>
          </c:tx>
          <c:invertIfNegative val="0"/>
          <c:dLbls>
            <c:spPr>
              <a:noFill/>
              <a:ln>
                <a:noFill/>
              </a:ln>
              <a:effectLst/>
            </c:spPr>
            <c:txPr>
              <a:bodyPr rot="-5400000" vert="horz"/>
              <a:lstStyle/>
              <a:p>
                <a:pPr>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'LTCFs by Staff&amp;Season Overall'!$A$4:$A$10</c:f>
              <c:strCache>
                <c:ptCount val="7"/>
                <c:pt idx="0">
                  <c:v>General Support Staff</c:v>
                </c:pt>
                <c:pt idx="1">
                  <c:v>Health &amp; Social Care Professionals</c:v>
                </c:pt>
                <c:pt idx="2">
                  <c:v>Management &amp; Admin</c:v>
                </c:pt>
                <c:pt idx="3">
                  <c:v>Medical &amp; Dental</c:v>
                </c:pt>
                <c:pt idx="4">
                  <c:v>Nursing</c:v>
                </c:pt>
                <c:pt idx="5">
                  <c:v>Other Patient &amp; Client Care</c:v>
                </c:pt>
                <c:pt idx="6">
                  <c:v>All Staff</c:v>
                </c:pt>
              </c:strCache>
            </c:strRef>
          </c:cat>
          <c:val>
            <c:numRef>
              <c:f>'LTCFs by Staff&amp;Season Overall'!$L$4:$L$10</c:f>
              <c:numCache>
                <c:formatCode>0.0</c:formatCode>
                <c:ptCount val="7"/>
                <c:pt idx="0">
                  <c:v>54.622995564653699</c:v>
                </c:pt>
                <c:pt idx="1">
                  <c:v>53.60205831903945</c:v>
                </c:pt>
                <c:pt idx="2">
                  <c:v>66.862170087976537</c:v>
                </c:pt>
                <c:pt idx="3">
                  <c:v>51.055662188099802</c:v>
                </c:pt>
                <c:pt idx="4">
                  <c:v>56.568926123381566</c:v>
                </c:pt>
                <c:pt idx="5">
                  <c:v>51.501286817271954</c:v>
                </c:pt>
                <c:pt idx="6">
                  <c:v>55.23280055594163</c:v>
                </c:pt>
              </c:numCache>
            </c:numRef>
          </c:val>
          <c:extLst>
            <c:ext xmlns:c16="http://schemas.microsoft.com/office/drawing/2014/chart" uri="{C3380CC4-5D6E-409C-BE32-E72D297353CC}">
              <c16:uniqueId val="{0000000A-91E3-4524-9467-876509BD2CB6}"/>
            </c:ext>
          </c:extLst>
        </c:ser>
        <c:dLbls>
          <c:showLegendKey val="0"/>
          <c:showVal val="1"/>
          <c:showCatName val="0"/>
          <c:showSerName val="0"/>
          <c:showPercent val="0"/>
          <c:showBubbleSize val="0"/>
        </c:dLbls>
        <c:gapWidth val="150"/>
        <c:axId val="493040768"/>
        <c:axId val="493042688"/>
      </c:barChart>
      <c:catAx>
        <c:axId val="493040768"/>
        <c:scaling>
          <c:orientation val="minMax"/>
        </c:scaling>
        <c:delete val="0"/>
        <c:axPos val="b"/>
        <c:title>
          <c:tx>
            <c:rich>
              <a:bodyPr/>
              <a:lstStyle/>
              <a:p>
                <a:pPr>
                  <a:defRPr/>
                </a:pPr>
                <a:r>
                  <a:rPr lang="en-US" dirty="0"/>
                  <a:t>HSE Staff Category</a:t>
                </a:r>
              </a:p>
            </c:rich>
          </c:tx>
          <c:layout>
            <c:manualLayout>
              <c:xMode val="edge"/>
              <c:yMode val="edge"/>
              <c:x val="0.42500716924273352"/>
              <c:y val="0.80164906341479147"/>
            </c:manualLayout>
          </c:layout>
          <c:overlay val="0"/>
        </c:title>
        <c:numFmt formatCode="General" sourceLinked="0"/>
        <c:majorTickMark val="out"/>
        <c:minorTickMark val="none"/>
        <c:tickLblPos val="nextTo"/>
        <c:txPr>
          <a:bodyPr rot="0"/>
          <a:lstStyle/>
          <a:p>
            <a:pPr>
              <a:defRPr/>
            </a:pPr>
            <a:endParaRPr lang="en-US"/>
          </a:p>
        </c:txPr>
        <c:crossAx val="493042688"/>
        <c:crosses val="autoZero"/>
        <c:auto val="1"/>
        <c:lblAlgn val="ctr"/>
        <c:lblOffset val="100"/>
        <c:noMultiLvlLbl val="0"/>
      </c:catAx>
      <c:valAx>
        <c:axId val="493042688"/>
        <c:scaling>
          <c:orientation val="minMax"/>
        </c:scaling>
        <c:delete val="0"/>
        <c:axPos val="l"/>
        <c:title>
          <c:tx>
            <c:rich>
              <a:bodyPr rot="-5400000" vert="horz"/>
              <a:lstStyle/>
              <a:p>
                <a:pPr>
                  <a:defRPr/>
                </a:pPr>
                <a:r>
                  <a:rPr lang="en-US" dirty="0"/>
                  <a:t>Overall % Uptake</a:t>
                </a:r>
              </a:p>
            </c:rich>
          </c:tx>
          <c:layout>
            <c:manualLayout>
              <c:xMode val="edge"/>
              <c:yMode val="edge"/>
              <c:x val="1.3055792725258733E-2"/>
              <c:y val="0.14040208515602218"/>
            </c:manualLayout>
          </c:layout>
          <c:overlay val="0"/>
        </c:title>
        <c:numFmt formatCode="0" sourceLinked="0"/>
        <c:majorTickMark val="out"/>
        <c:minorTickMark val="none"/>
        <c:tickLblPos val="nextTo"/>
        <c:crossAx val="493040768"/>
        <c:crosses val="autoZero"/>
        <c:crossBetween val="between"/>
        <c:majorUnit val="10"/>
      </c:valAx>
    </c:plotArea>
    <c:legend>
      <c:legendPos val="b"/>
      <c:layout>
        <c:manualLayout>
          <c:xMode val="edge"/>
          <c:yMode val="edge"/>
          <c:x val="6.8951804058276833E-2"/>
          <c:y val="0.88033552196515963"/>
          <c:w val="0.93104819594172317"/>
          <c:h val="0.11966447803484032"/>
        </c:manualLayout>
      </c:layout>
      <c:overlay val="0"/>
    </c:legend>
    <c:plotVisOnly val="1"/>
    <c:dispBlanksAs val="gap"/>
    <c:showDLblsOverMax val="0"/>
  </c:chart>
  <c:spPr>
    <a:ln>
      <a:noFill/>
    </a:ln>
  </c:spPr>
  <c:txPr>
    <a:bodyPr/>
    <a:lstStyle/>
    <a:p>
      <a:pPr>
        <a:defRPr sz="1200"/>
      </a:pPr>
      <a:endParaRPr lang="en-US"/>
    </a:p>
  </c:txPr>
  <c:externalData r:id="rId1">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1"/>
    </mc:Choice>
    <mc:Fallback>
      <c:style val="1"/>
    </mc:Fallback>
  </mc:AlternateContent>
  <c:chart>
    <c:autoTitleDeleted val="0"/>
    <c:plotArea>
      <c:layout/>
      <c:barChart>
        <c:barDir val="col"/>
        <c:grouping val="clustered"/>
        <c:varyColors val="0"/>
        <c:ser>
          <c:idx val="0"/>
          <c:order val="0"/>
          <c:tx>
            <c:strRef>
              <c:f>'Summary tables'!$B$35</c:f>
              <c:strCache>
                <c:ptCount val="1"/>
                <c:pt idx="0">
                  <c:v>2011-2012 </c:v>
                </c:pt>
              </c:strCache>
            </c:strRef>
          </c:tx>
          <c:spPr>
            <a:solidFill>
              <a:srgbClr val="BA1F46"/>
            </a:solidFill>
            <a:ln>
              <a:noFill/>
            </a:ln>
          </c:spPr>
          <c:invertIfNegative val="0"/>
          <c:dLbls>
            <c:spPr>
              <a:noFill/>
              <a:ln>
                <a:noFill/>
              </a:ln>
              <a:effectLst/>
            </c:spPr>
            <c:txPr>
              <a:bodyPr rot="-5400000" vert="horz"/>
              <a:lstStyle/>
              <a:p>
                <a:pPr>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'Summary tables'!$A$53:$A$56</c:f>
              <c:strCache>
                <c:ptCount val="4"/>
                <c:pt idx="0">
                  <c:v>&lt;50  HCWs</c:v>
                </c:pt>
                <c:pt idx="1">
                  <c:v>50-99 HCWs</c:v>
                </c:pt>
                <c:pt idx="2">
                  <c:v>100-149 HCWs</c:v>
                </c:pt>
                <c:pt idx="3">
                  <c:v>&gt;=150 HCWs</c:v>
                </c:pt>
              </c:strCache>
            </c:strRef>
          </c:cat>
          <c:val>
            <c:numRef>
              <c:f>'Summary tables'!$B$53:$B$56</c:f>
              <c:numCache>
                <c:formatCode>0.0</c:formatCode>
                <c:ptCount val="4"/>
                <c:pt idx="0">
                  <c:v>13.420787083753785</c:v>
                </c:pt>
                <c:pt idx="1">
                  <c:v>21.3</c:v>
                </c:pt>
                <c:pt idx="2">
                  <c:v>27.938144329896907</c:v>
                </c:pt>
                <c:pt idx="3">
                  <c:v>7.7777777777777777</c:v>
                </c:pt>
              </c:numCache>
            </c:numRef>
          </c:val>
          <c:extLst>
            <c:ext xmlns:c16="http://schemas.microsoft.com/office/drawing/2014/chart" uri="{C3380CC4-5D6E-409C-BE32-E72D297353CC}">
              <c16:uniqueId val="{00000000-269E-4B25-8BE7-2279D0C2A993}"/>
            </c:ext>
          </c:extLst>
        </c:ser>
        <c:ser>
          <c:idx val="1"/>
          <c:order val="1"/>
          <c:tx>
            <c:strRef>
              <c:f>'Summary tables'!$C$35</c:f>
              <c:strCache>
                <c:ptCount val="1"/>
                <c:pt idx="0">
                  <c:v>2012-2013 </c:v>
                </c:pt>
              </c:strCache>
            </c:strRef>
          </c:tx>
          <c:spPr>
            <a:solidFill>
              <a:srgbClr val="EB89A3"/>
            </a:solidFill>
            <a:ln>
              <a:noFill/>
            </a:ln>
          </c:spPr>
          <c:invertIfNegative val="0"/>
          <c:dLbls>
            <c:spPr>
              <a:noFill/>
              <a:ln>
                <a:noFill/>
              </a:ln>
              <a:effectLst/>
            </c:spPr>
            <c:txPr>
              <a:bodyPr rot="-5400000" vert="horz"/>
              <a:lstStyle/>
              <a:p>
                <a:pPr>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'Summary tables'!$A$53:$A$56</c:f>
              <c:strCache>
                <c:ptCount val="4"/>
                <c:pt idx="0">
                  <c:v>&lt;50  HCWs</c:v>
                </c:pt>
                <c:pt idx="1">
                  <c:v>50-99 HCWs</c:v>
                </c:pt>
                <c:pt idx="2">
                  <c:v>100-149 HCWs</c:v>
                </c:pt>
                <c:pt idx="3">
                  <c:v>&gt;=150 HCWs</c:v>
                </c:pt>
              </c:strCache>
            </c:strRef>
          </c:cat>
          <c:val>
            <c:numRef>
              <c:f>'Summary tables'!$C$53:$C$56</c:f>
              <c:numCache>
                <c:formatCode>0.0</c:formatCode>
                <c:ptCount val="4"/>
                <c:pt idx="0">
                  <c:v>15.313558957201986</c:v>
                </c:pt>
                <c:pt idx="1">
                  <c:v>16.014669926650367</c:v>
                </c:pt>
                <c:pt idx="2">
                  <c:v>17.092866756393001</c:v>
                </c:pt>
                <c:pt idx="3">
                  <c:v>9.2510288065843618</c:v>
                </c:pt>
              </c:numCache>
            </c:numRef>
          </c:val>
          <c:extLst>
            <c:ext xmlns:c16="http://schemas.microsoft.com/office/drawing/2014/chart" uri="{C3380CC4-5D6E-409C-BE32-E72D297353CC}">
              <c16:uniqueId val="{00000001-269E-4B25-8BE7-2279D0C2A993}"/>
            </c:ext>
          </c:extLst>
        </c:ser>
        <c:ser>
          <c:idx val="2"/>
          <c:order val="2"/>
          <c:tx>
            <c:strRef>
              <c:f>'Summary tables'!$D$35</c:f>
              <c:strCache>
                <c:ptCount val="1"/>
                <c:pt idx="0">
                  <c:v>2013-2014</c:v>
                </c:pt>
              </c:strCache>
            </c:strRef>
          </c:tx>
          <c:spPr>
            <a:solidFill>
              <a:srgbClr val="A6428D"/>
            </a:solidFill>
            <a:ln>
              <a:noFill/>
            </a:ln>
          </c:spPr>
          <c:invertIfNegative val="0"/>
          <c:dLbls>
            <c:spPr>
              <a:noFill/>
              <a:ln>
                <a:noFill/>
              </a:ln>
              <a:effectLst/>
            </c:spPr>
            <c:txPr>
              <a:bodyPr rot="-5400000" vert="horz"/>
              <a:lstStyle/>
              <a:p>
                <a:pPr>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'Summary tables'!$A$53:$A$56</c:f>
              <c:strCache>
                <c:ptCount val="4"/>
                <c:pt idx="0">
                  <c:v>&lt;50  HCWs</c:v>
                </c:pt>
                <c:pt idx="1">
                  <c:v>50-99 HCWs</c:v>
                </c:pt>
                <c:pt idx="2">
                  <c:v>100-149 HCWs</c:v>
                </c:pt>
                <c:pt idx="3">
                  <c:v>&gt;=150 HCWs</c:v>
                </c:pt>
              </c:strCache>
            </c:strRef>
          </c:cat>
          <c:val>
            <c:numRef>
              <c:f>'Summary tables'!$D$53:$D$56</c:f>
              <c:numCache>
                <c:formatCode>0.0</c:formatCode>
                <c:ptCount val="4"/>
                <c:pt idx="0">
                  <c:v>20.474752479875843</c:v>
                </c:pt>
                <c:pt idx="1">
                  <c:v>21.650165016501649</c:v>
                </c:pt>
                <c:pt idx="2">
                  <c:v>25.652771415483279</c:v>
                </c:pt>
                <c:pt idx="3">
                  <c:v>13.996316758747698</c:v>
                </c:pt>
              </c:numCache>
            </c:numRef>
          </c:val>
          <c:extLst>
            <c:ext xmlns:c16="http://schemas.microsoft.com/office/drawing/2014/chart" uri="{C3380CC4-5D6E-409C-BE32-E72D297353CC}">
              <c16:uniqueId val="{00000002-269E-4B25-8BE7-2279D0C2A993}"/>
            </c:ext>
          </c:extLst>
        </c:ser>
        <c:ser>
          <c:idx val="3"/>
          <c:order val="3"/>
          <c:tx>
            <c:strRef>
              <c:f>'Summary tables'!$E$35</c:f>
              <c:strCache>
                <c:ptCount val="1"/>
                <c:pt idx="0">
                  <c:v>2014-2015</c:v>
                </c:pt>
              </c:strCache>
            </c:strRef>
          </c:tx>
          <c:spPr>
            <a:solidFill>
              <a:srgbClr val="3E5B84"/>
            </a:solidFill>
            <a:ln>
              <a:noFill/>
            </a:ln>
          </c:spPr>
          <c:invertIfNegative val="0"/>
          <c:dLbls>
            <c:spPr>
              <a:noFill/>
              <a:ln>
                <a:noFill/>
              </a:ln>
              <a:effectLst/>
            </c:spPr>
            <c:txPr>
              <a:bodyPr rot="-5400000" vert="horz"/>
              <a:lstStyle/>
              <a:p>
                <a:pPr>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'Summary tables'!$A$53:$A$56</c:f>
              <c:strCache>
                <c:ptCount val="4"/>
                <c:pt idx="0">
                  <c:v>&lt;50  HCWs</c:v>
                </c:pt>
                <c:pt idx="1">
                  <c:v>50-99 HCWs</c:v>
                </c:pt>
                <c:pt idx="2">
                  <c:v>100-149 HCWs</c:v>
                </c:pt>
                <c:pt idx="3">
                  <c:v>&gt;=150 HCWs</c:v>
                </c:pt>
              </c:strCache>
            </c:strRef>
          </c:cat>
          <c:val>
            <c:numRef>
              <c:f>'Summary tables'!$E$53:$E$56</c:f>
              <c:numCache>
                <c:formatCode>0.0</c:formatCode>
                <c:ptCount val="4"/>
                <c:pt idx="0">
                  <c:v>26.666666666666668</c:v>
                </c:pt>
                <c:pt idx="1">
                  <c:v>26.202661207778917</c:v>
                </c:pt>
                <c:pt idx="2">
                  <c:v>38.430311231393773</c:v>
                </c:pt>
                <c:pt idx="3">
                  <c:v>19.370122630992196</c:v>
                </c:pt>
              </c:numCache>
            </c:numRef>
          </c:val>
          <c:extLst>
            <c:ext xmlns:c16="http://schemas.microsoft.com/office/drawing/2014/chart" uri="{C3380CC4-5D6E-409C-BE32-E72D297353CC}">
              <c16:uniqueId val="{00000003-269E-4B25-8BE7-2279D0C2A993}"/>
            </c:ext>
          </c:extLst>
        </c:ser>
        <c:ser>
          <c:idx val="4"/>
          <c:order val="4"/>
          <c:tx>
            <c:strRef>
              <c:f>'Summary tables'!$F$35</c:f>
              <c:strCache>
                <c:ptCount val="1"/>
                <c:pt idx="0">
                  <c:v>2015-2016</c:v>
                </c:pt>
              </c:strCache>
            </c:strRef>
          </c:tx>
          <c:spPr>
            <a:solidFill>
              <a:srgbClr val="71A59C"/>
            </a:solidFill>
            <a:ln>
              <a:noFill/>
            </a:ln>
          </c:spPr>
          <c:invertIfNegative val="0"/>
          <c:dLbls>
            <c:spPr>
              <a:noFill/>
              <a:ln>
                <a:noFill/>
              </a:ln>
              <a:effectLst/>
            </c:spPr>
            <c:txPr>
              <a:bodyPr rot="-5400000" vert="horz"/>
              <a:lstStyle/>
              <a:p>
                <a:pPr>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'Summary tables'!$A$53:$A$56</c:f>
              <c:strCache>
                <c:ptCount val="4"/>
                <c:pt idx="0">
                  <c:v>&lt;50  HCWs</c:v>
                </c:pt>
                <c:pt idx="1">
                  <c:v>50-99 HCWs</c:v>
                </c:pt>
                <c:pt idx="2">
                  <c:v>100-149 HCWs</c:v>
                </c:pt>
                <c:pt idx="3">
                  <c:v>&gt;=150 HCWs</c:v>
                </c:pt>
              </c:strCache>
            </c:strRef>
          </c:cat>
          <c:val>
            <c:numRef>
              <c:f>'Summary tables'!$F$53:$F$56</c:f>
              <c:numCache>
                <c:formatCode>0.0</c:formatCode>
                <c:ptCount val="4"/>
                <c:pt idx="0">
                  <c:v>25.102207686017991</c:v>
                </c:pt>
                <c:pt idx="1">
                  <c:v>23.484365028717296</c:v>
                </c:pt>
                <c:pt idx="2">
                  <c:v>19.642857142857142</c:v>
                </c:pt>
                <c:pt idx="3">
                  <c:v>23.129939693598534</c:v>
                </c:pt>
              </c:numCache>
            </c:numRef>
          </c:val>
          <c:extLst>
            <c:ext xmlns:c16="http://schemas.microsoft.com/office/drawing/2014/chart" uri="{C3380CC4-5D6E-409C-BE32-E72D297353CC}">
              <c16:uniqueId val="{00000004-269E-4B25-8BE7-2279D0C2A993}"/>
            </c:ext>
          </c:extLst>
        </c:ser>
        <c:ser>
          <c:idx val="5"/>
          <c:order val="5"/>
          <c:tx>
            <c:strRef>
              <c:f>'Summary tables'!$G$35</c:f>
              <c:strCache>
                <c:ptCount val="1"/>
                <c:pt idx="0">
                  <c:v>2016-2017</c:v>
                </c:pt>
              </c:strCache>
            </c:strRef>
          </c:tx>
          <c:spPr>
            <a:solidFill>
              <a:srgbClr val="006858"/>
            </a:solidFill>
            <a:ln>
              <a:noFill/>
            </a:ln>
          </c:spPr>
          <c:invertIfNegative val="0"/>
          <c:dLbls>
            <c:spPr>
              <a:noFill/>
              <a:ln>
                <a:noFill/>
              </a:ln>
              <a:effectLst/>
            </c:spPr>
            <c:txPr>
              <a:bodyPr rot="-5400000" vert="horz"/>
              <a:lstStyle/>
              <a:p>
                <a:pPr>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'Summary tables'!$A$53:$A$56</c:f>
              <c:strCache>
                <c:ptCount val="4"/>
                <c:pt idx="0">
                  <c:v>&lt;50  HCWs</c:v>
                </c:pt>
                <c:pt idx="1">
                  <c:v>50-99 HCWs</c:v>
                </c:pt>
                <c:pt idx="2">
                  <c:v>100-149 HCWs</c:v>
                </c:pt>
                <c:pt idx="3">
                  <c:v>&gt;=150 HCWs</c:v>
                </c:pt>
              </c:strCache>
            </c:strRef>
          </c:cat>
          <c:val>
            <c:numRef>
              <c:f>'Summary tables'!$G$53:$G$56</c:f>
              <c:numCache>
                <c:formatCode>0.0</c:formatCode>
                <c:ptCount val="4"/>
                <c:pt idx="0">
                  <c:v>30.780979692346055</c:v>
                </c:pt>
                <c:pt idx="1">
                  <c:v>26.914044152184125</c:v>
                </c:pt>
                <c:pt idx="2">
                  <c:v>25.503030303030304</c:v>
                </c:pt>
                <c:pt idx="3">
                  <c:v>26.476402095026476</c:v>
                </c:pt>
              </c:numCache>
            </c:numRef>
          </c:val>
          <c:extLst>
            <c:ext xmlns:c16="http://schemas.microsoft.com/office/drawing/2014/chart" uri="{C3380CC4-5D6E-409C-BE32-E72D297353CC}">
              <c16:uniqueId val="{00000005-269E-4B25-8BE7-2279D0C2A993}"/>
            </c:ext>
          </c:extLst>
        </c:ser>
        <c:ser>
          <c:idx val="6"/>
          <c:order val="6"/>
          <c:tx>
            <c:strRef>
              <c:f>'Summary tables'!$H$35</c:f>
              <c:strCache>
                <c:ptCount val="1"/>
                <c:pt idx="0">
                  <c:v>2017-2018</c:v>
                </c:pt>
              </c:strCache>
            </c:strRef>
          </c:tx>
          <c:spPr>
            <a:solidFill>
              <a:srgbClr val="65B328"/>
            </a:solidFill>
            <a:ln>
              <a:noFill/>
            </a:ln>
          </c:spPr>
          <c:invertIfNegative val="0"/>
          <c:dLbls>
            <c:spPr>
              <a:noFill/>
              <a:ln>
                <a:noFill/>
              </a:ln>
              <a:effectLst/>
            </c:spPr>
            <c:txPr>
              <a:bodyPr rot="-5400000" vert="horz"/>
              <a:lstStyle/>
              <a:p>
                <a:pPr>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'Summary tables'!$A$53:$A$56</c:f>
              <c:strCache>
                <c:ptCount val="4"/>
                <c:pt idx="0">
                  <c:v>&lt;50  HCWs</c:v>
                </c:pt>
                <c:pt idx="1">
                  <c:v>50-99 HCWs</c:v>
                </c:pt>
                <c:pt idx="2">
                  <c:v>100-149 HCWs</c:v>
                </c:pt>
                <c:pt idx="3">
                  <c:v>&gt;=150 HCWs</c:v>
                </c:pt>
              </c:strCache>
            </c:strRef>
          </c:cat>
          <c:val>
            <c:numRef>
              <c:f>'Summary tables'!$H$53:$H$56</c:f>
              <c:numCache>
                <c:formatCode>0.0</c:formatCode>
                <c:ptCount val="4"/>
                <c:pt idx="0">
                  <c:v>39.248786663853139</c:v>
                </c:pt>
                <c:pt idx="1">
                  <c:v>36.349036402569595</c:v>
                </c:pt>
                <c:pt idx="2">
                  <c:v>38.415129651062571</c:v>
                </c:pt>
                <c:pt idx="3">
                  <c:v>29.566854990583803</c:v>
                </c:pt>
              </c:numCache>
            </c:numRef>
          </c:val>
          <c:extLst>
            <c:ext xmlns:c16="http://schemas.microsoft.com/office/drawing/2014/chart" uri="{C3380CC4-5D6E-409C-BE32-E72D297353CC}">
              <c16:uniqueId val="{00000006-269E-4B25-8BE7-2279D0C2A993}"/>
            </c:ext>
          </c:extLst>
        </c:ser>
        <c:ser>
          <c:idx val="7"/>
          <c:order val="7"/>
          <c:tx>
            <c:strRef>
              <c:f>'Summary tables'!$I$35</c:f>
              <c:strCache>
                <c:ptCount val="1"/>
                <c:pt idx="0">
                  <c:v>2018-2019</c:v>
                </c:pt>
              </c:strCache>
            </c:strRef>
          </c:tx>
          <c:spPr>
            <a:solidFill>
              <a:srgbClr val="7CBDC4"/>
            </a:solidFill>
          </c:spPr>
          <c:invertIfNegative val="0"/>
          <c:dLbls>
            <c:spPr>
              <a:noFill/>
              <a:ln>
                <a:noFill/>
              </a:ln>
              <a:effectLst/>
            </c:spPr>
            <c:txPr>
              <a:bodyPr rot="-5400000" vert="horz"/>
              <a:lstStyle/>
              <a:p>
                <a:pPr>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'Summary tables'!$A$53:$A$56</c:f>
              <c:strCache>
                <c:ptCount val="4"/>
                <c:pt idx="0">
                  <c:v>&lt;50  HCWs</c:v>
                </c:pt>
                <c:pt idx="1">
                  <c:v>50-99 HCWs</c:v>
                </c:pt>
                <c:pt idx="2">
                  <c:v>100-149 HCWs</c:v>
                </c:pt>
                <c:pt idx="3">
                  <c:v>&gt;=150 HCWs</c:v>
                </c:pt>
              </c:strCache>
            </c:strRef>
          </c:cat>
          <c:val>
            <c:numRef>
              <c:f>'Summary tables'!$I$53:$I$56</c:f>
              <c:numCache>
                <c:formatCode>0.0</c:formatCode>
                <c:ptCount val="4"/>
                <c:pt idx="0">
                  <c:v>41.944296375266518</c:v>
                </c:pt>
                <c:pt idx="1">
                  <c:v>43.105539830165789</c:v>
                </c:pt>
                <c:pt idx="2">
                  <c:v>40.819542947202521</c:v>
                </c:pt>
                <c:pt idx="3">
                  <c:v>41.795069337442222</c:v>
                </c:pt>
              </c:numCache>
            </c:numRef>
          </c:val>
          <c:extLst>
            <c:ext xmlns:c16="http://schemas.microsoft.com/office/drawing/2014/chart" uri="{C3380CC4-5D6E-409C-BE32-E72D297353CC}">
              <c16:uniqueId val="{00000007-269E-4B25-8BE7-2279D0C2A993}"/>
            </c:ext>
          </c:extLst>
        </c:ser>
        <c:ser>
          <c:idx val="8"/>
          <c:order val="8"/>
          <c:tx>
            <c:strRef>
              <c:f>'Summary tables'!$J$35</c:f>
              <c:strCache>
                <c:ptCount val="1"/>
                <c:pt idx="0">
                  <c:v>2019-2020</c:v>
                </c:pt>
              </c:strCache>
            </c:strRef>
          </c:tx>
          <c:spPr>
            <a:solidFill>
              <a:srgbClr val="C0D236"/>
            </a:solidFill>
          </c:spPr>
          <c:invertIfNegative val="0"/>
          <c:dLbls>
            <c:spPr>
              <a:noFill/>
              <a:ln>
                <a:noFill/>
              </a:ln>
              <a:effectLst/>
            </c:spPr>
            <c:txPr>
              <a:bodyPr rot="-5400000" vert="horz"/>
              <a:lstStyle/>
              <a:p>
                <a:pPr>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'Summary tables'!$A$53:$A$56</c:f>
              <c:strCache>
                <c:ptCount val="4"/>
                <c:pt idx="0">
                  <c:v>&lt;50  HCWs</c:v>
                </c:pt>
                <c:pt idx="1">
                  <c:v>50-99 HCWs</c:v>
                </c:pt>
                <c:pt idx="2">
                  <c:v>100-149 HCWs</c:v>
                </c:pt>
                <c:pt idx="3">
                  <c:v>&gt;=150 HCWs</c:v>
                </c:pt>
              </c:strCache>
            </c:strRef>
          </c:cat>
          <c:val>
            <c:numRef>
              <c:f>'Summary tables'!$J$53:$J$56</c:f>
              <c:numCache>
                <c:formatCode>0.0</c:formatCode>
                <c:ptCount val="4"/>
                <c:pt idx="0">
                  <c:v>46.789276807980052</c:v>
                </c:pt>
                <c:pt idx="1">
                  <c:v>45.868768675382974</c:v>
                </c:pt>
                <c:pt idx="2">
                  <c:v>53.267477203647417</c:v>
                </c:pt>
                <c:pt idx="3">
                  <c:v>40.585146286571643</c:v>
                </c:pt>
              </c:numCache>
            </c:numRef>
          </c:val>
          <c:extLst>
            <c:ext xmlns:c16="http://schemas.microsoft.com/office/drawing/2014/chart" uri="{C3380CC4-5D6E-409C-BE32-E72D297353CC}">
              <c16:uniqueId val="{00000008-269E-4B25-8BE7-2279D0C2A993}"/>
            </c:ext>
          </c:extLst>
        </c:ser>
        <c:ser>
          <c:idx val="9"/>
          <c:order val="9"/>
          <c:tx>
            <c:strRef>
              <c:f>'Summary tables'!$K$35</c:f>
              <c:strCache>
                <c:ptCount val="1"/>
                <c:pt idx="0">
                  <c:v>2020-2021</c:v>
                </c:pt>
              </c:strCache>
            </c:strRef>
          </c:tx>
          <c:invertIfNegative val="0"/>
          <c:dLbls>
            <c:spPr>
              <a:noFill/>
              <a:ln>
                <a:noFill/>
              </a:ln>
              <a:effectLst/>
            </c:spPr>
            <c:txPr>
              <a:bodyPr rot="-5400000" vert="horz"/>
              <a:lstStyle/>
              <a:p>
                <a:pPr>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'Summary tables'!$A$53:$A$56</c:f>
              <c:strCache>
                <c:ptCount val="4"/>
                <c:pt idx="0">
                  <c:v>&lt;50  HCWs</c:v>
                </c:pt>
                <c:pt idx="1">
                  <c:v>50-99 HCWs</c:v>
                </c:pt>
                <c:pt idx="2">
                  <c:v>100-149 HCWs</c:v>
                </c:pt>
                <c:pt idx="3">
                  <c:v>&gt;=150 HCWs</c:v>
                </c:pt>
              </c:strCache>
            </c:strRef>
          </c:cat>
          <c:val>
            <c:numRef>
              <c:f>'Summary tables'!$K$53:$K$56</c:f>
              <c:numCache>
                <c:formatCode>0.0</c:formatCode>
                <c:ptCount val="4"/>
                <c:pt idx="0">
                  <c:v>64.587737843551793</c:v>
                </c:pt>
                <c:pt idx="1">
                  <c:v>66.593503072870945</c:v>
                </c:pt>
                <c:pt idx="2">
                  <c:v>63.690653926545238</c:v>
                </c:pt>
                <c:pt idx="3">
                  <c:v>67.787605536729657</c:v>
                </c:pt>
              </c:numCache>
            </c:numRef>
          </c:val>
          <c:extLst>
            <c:ext xmlns:c16="http://schemas.microsoft.com/office/drawing/2014/chart" uri="{C3380CC4-5D6E-409C-BE32-E72D297353CC}">
              <c16:uniqueId val="{00000009-269E-4B25-8BE7-2279D0C2A993}"/>
            </c:ext>
          </c:extLst>
        </c:ser>
        <c:ser>
          <c:idx val="10"/>
          <c:order val="10"/>
          <c:tx>
            <c:strRef>
              <c:f>'Summary tables'!$L$35</c:f>
              <c:strCache>
                <c:ptCount val="1"/>
                <c:pt idx="0">
                  <c:v>2021-2022</c:v>
                </c:pt>
              </c:strCache>
            </c:strRef>
          </c:tx>
          <c:invertIfNegative val="0"/>
          <c:dLbls>
            <c:spPr>
              <a:noFill/>
              <a:ln>
                <a:noFill/>
              </a:ln>
              <a:effectLst/>
            </c:spPr>
            <c:txPr>
              <a:bodyPr rot="-5400000" vert="horz"/>
              <a:lstStyle/>
              <a:p>
                <a:pPr>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'Summary tables'!$A$53:$A$56</c:f>
              <c:strCache>
                <c:ptCount val="4"/>
                <c:pt idx="0">
                  <c:v>&lt;50  HCWs</c:v>
                </c:pt>
                <c:pt idx="1">
                  <c:v>50-99 HCWs</c:v>
                </c:pt>
                <c:pt idx="2">
                  <c:v>100-149 HCWs</c:v>
                </c:pt>
                <c:pt idx="3">
                  <c:v>&gt;=150 HCWs</c:v>
                </c:pt>
              </c:strCache>
            </c:strRef>
          </c:cat>
          <c:val>
            <c:numRef>
              <c:f>'Summary tables'!$L$53:$L$56</c:f>
              <c:numCache>
                <c:formatCode>0.0</c:formatCode>
                <c:ptCount val="4"/>
                <c:pt idx="0">
                  <c:v>53.948791922106018</c:v>
                </c:pt>
                <c:pt idx="1">
                  <c:v>59.484848484848484</c:v>
                </c:pt>
                <c:pt idx="2">
                  <c:v>58.788182273410115</c:v>
                </c:pt>
                <c:pt idx="3">
                  <c:v>52.452531645569621</c:v>
                </c:pt>
              </c:numCache>
            </c:numRef>
          </c:val>
          <c:extLst>
            <c:ext xmlns:c16="http://schemas.microsoft.com/office/drawing/2014/chart" uri="{C3380CC4-5D6E-409C-BE32-E72D297353CC}">
              <c16:uniqueId val="{0000000A-269E-4B25-8BE7-2279D0C2A993}"/>
            </c:ext>
          </c:extLst>
        </c:ser>
        <c:dLbls>
          <c:dLblPos val="outEnd"/>
          <c:showLegendKey val="0"/>
          <c:showVal val="1"/>
          <c:showCatName val="0"/>
          <c:showSerName val="0"/>
          <c:showPercent val="0"/>
          <c:showBubbleSize val="0"/>
        </c:dLbls>
        <c:gapWidth val="150"/>
        <c:axId val="522970240"/>
        <c:axId val="522972160"/>
      </c:barChart>
      <c:catAx>
        <c:axId val="522970240"/>
        <c:scaling>
          <c:orientation val="minMax"/>
        </c:scaling>
        <c:delete val="0"/>
        <c:axPos val="b"/>
        <c:title>
          <c:tx>
            <c:rich>
              <a:bodyPr/>
              <a:lstStyle/>
              <a:p>
                <a:pPr>
                  <a:defRPr/>
                </a:pPr>
                <a:r>
                  <a:rPr lang="en-US" dirty="0"/>
                  <a:t>Eligible LTCF HCW Staff Category Size</a:t>
                </a:r>
              </a:p>
            </c:rich>
          </c:tx>
          <c:overlay val="0"/>
        </c:title>
        <c:numFmt formatCode="General" sourceLinked="1"/>
        <c:majorTickMark val="out"/>
        <c:minorTickMark val="none"/>
        <c:tickLblPos val="nextTo"/>
        <c:crossAx val="522972160"/>
        <c:crosses val="autoZero"/>
        <c:auto val="1"/>
        <c:lblAlgn val="ctr"/>
        <c:lblOffset val="100"/>
        <c:noMultiLvlLbl val="0"/>
      </c:catAx>
      <c:valAx>
        <c:axId val="522972160"/>
        <c:scaling>
          <c:orientation val="minMax"/>
        </c:scaling>
        <c:delete val="0"/>
        <c:axPos val="l"/>
        <c:title>
          <c:tx>
            <c:rich>
              <a:bodyPr rot="-5400000" vert="horz"/>
              <a:lstStyle/>
              <a:p>
                <a:pPr>
                  <a:defRPr/>
                </a:pPr>
                <a:r>
                  <a:rPr lang="en-IE" dirty="0"/>
                  <a:t>Overall % Uptake</a:t>
                </a:r>
              </a:p>
            </c:rich>
          </c:tx>
          <c:overlay val="0"/>
        </c:title>
        <c:numFmt formatCode="0.0" sourceLinked="1"/>
        <c:majorTickMark val="out"/>
        <c:minorTickMark val="none"/>
        <c:tickLblPos val="nextTo"/>
        <c:crossAx val="522970240"/>
        <c:crosses val="autoZero"/>
        <c:crossBetween val="between"/>
      </c:valAx>
    </c:plotArea>
    <c:legend>
      <c:legendPos val="b"/>
      <c:overlay val="0"/>
    </c:legend>
    <c:plotVisOnly val="1"/>
    <c:dispBlanksAs val="gap"/>
    <c:showDLblsOverMax val="0"/>
  </c:chart>
  <c:spPr>
    <a:ln>
      <a:noFill/>
    </a:ln>
  </c:spPr>
  <c:txPr>
    <a:bodyPr/>
    <a:lstStyle/>
    <a:p>
      <a:pPr>
        <a:defRPr sz="1200"/>
      </a:pPr>
      <a:endParaRPr lang="en-US"/>
    </a:p>
  </c:txPr>
  <c:externalData r:id="rId1">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1"/>
    </mc:Choice>
    <mc:Fallback>
      <c:style val="1"/>
    </mc:Fallback>
  </mc:AlternateContent>
  <c:chart>
    <c:autoTitleDeleted val="1"/>
    <c:plotArea>
      <c:layout>
        <c:manualLayout>
          <c:layoutTarget val="inner"/>
          <c:xMode val="edge"/>
          <c:yMode val="edge"/>
          <c:x val="0.11105835256228339"/>
          <c:y val="5.1400554097404488E-2"/>
          <c:w val="0.85851394975633055"/>
          <c:h val="0.64743438320209978"/>
        </c:manualLayout>
      </c:layout>
      <c:barChart>
        <c:barDir val="col"/>
        <c:grouping val="clustered"/>
        <c:varyColors val="0"/>
        <c:ser>
          <c:idx val="2"/>
          <c:order val="0"/>
          <c:tx>
            <c:strRef>
              <c:f>'Target Uptake ex private'!$G$4</c:f>
              <c:strCache>
                <c:ptCount val="1"/>
                <c:pt idx="0">
                  <c:v>% LTCFs Meeting National Uptake Target</c:v>
                </c:pt>
              </c:strCache>
            </c:strRef>
          </c:tx>
          <c:spPr>
            <a:solidFill>
              <a:srgbClr val="BA1F46"/>
            </a:solidFill>
          </c:spPr>
          <c:invertIfNegative val="0"/>
          <c:dLbls>
            <c:spPr>
              <a:noFill/>
              <a:ln>
                <a:noFill/>
              </a:ln>
              <a:effectLst/>
            </c:spPr>
            <c:txPr>
              <a:bodyPr rot="0" vert="horz"/>
              <a:lstStyle/>
              <a:p>
                <a:pPr>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'Target Uptake ex private'!$A$5:$A$15</c:f>
              <c:strCache>
                <c:ptCount val="11"/>
                <c:pt idx="0">
                  <c:v>2011-2012</c:v>
                </c:pt>
                <c:pt idx="1">
                  <c:v>2012-2013</c:v>
                </c:pt>
                <c:pt idx="2">
                  <c:v>2013-2014</c:v>
                </c:pt>
                <c:pt idx="3">
                  <c:v>2014-2015</c:v>
                </c:pt>
                <c:pt idx="4">
                  <c:v>2015-2016</c:v>
                </c:pt>
                <c:pt idx="5">
                  <c:v>2016-2017</c:v>
                </c:pt>
                <c:pt idx="6">
                  <c:v>2017-2018</c:v>
                </c:pt>
                <c:pt idx="7">
                  <c:v>2018-2019</c:v>
                </c:pt>
                <c:pt idx="8">
                  <c:v>2019-2020</c:v>
                </c:pt>
                <c:pt idx="9">
                  <c:v>2020-2021</c:v>
                </c:pt>
                <c:pt idx="10">
                  <c:v>2021-2022</c:v>
                </c:pt>
              </c:strCache>
            </c:strRef>
          </c:cat>
          <c:val>
            <c:numRef>
              <c:f>'Target Uptake ex private'!$G$5:$G$15</c:f>
              <c:numCache>
                <c:formatCode>0.0%</c:formatCode>
                <c:ptCount val="11"/>
                <c:pt idx="0">
                  <c:v>0.10714285714285714</c:v>
                </c:pt>
                <c:pt idx="1">
                  <c:v>4.6296296296296294E-2</c:v>
                </c:pt>
                <c:pt idx="2">
                  <c:v>0.16091954022988506</c:v>
                </c:pt>
                <c:pt idx="3">
                  <c:v>0.27272727272727271</c:v>
                </c:pt>
                <c:pt idx="4">
                  <c:v>8.6419753086419748E-2</c:v>
                </c:pt>
                <c:pt idx="5">
                  <c:v>0.23762376237623761</c:v>
                </c:pt>
                <c:pt idx="6">
                  <c:v>0.12403100775193798</c:v>
                </c:pt>
                <c:pt idx="7">
                  <c:v>0.17889908256880735</c:v>
                </c:pt>
                <c:pt idx="8">
                  <c:v>0.10256410256410256</c:v>
                </c:pt>
                <c:pt idx="9">
                  <c:v>0.37777777777777777</c:v>
                </c:pt>
                <c:pt idx="10">
                  <c:v>0.18691588785046728</c:v>
                </c:pt>
              </c:numCache>
            </c:numRef>
          </c:val>
          <c:extLst>
            <c:ext xmlns:c16="http://schemas.microsoft.com/office/drawing/2014/chart" uri="{C3380CC4-5D6E-409C-BE32-E72D297353CC}">
              <c16:uniqueId val="{00000000-A5B8-4F02-8B46-E538FC561C45}"/>
            </c:ext>
          </c:extLst>
        </c:ser>
        <c:dLbls>
          <c:dLblPos val="outEnd"/>
          <c:showLegendKey val="0"/>
          <c:showVal val="1"/>
          <c:showCatName val="0"/>
          <c:showSerName val="0"/>
          <c:showPercent val="0"/>
          <c:showBubbleSize val="0"/>
        </c:dLbls>
        <c:gapWidth val="150"/>
        <c:axId val="492991616"/>
        <c:axId val="492993536"/>
      </c:barChart>
      <c:lineChart>
        <c:grouping val="standard"/>
        <c:varyColors val="0"/>
        <c:ser>
          <c:idx val="0"/>
          <c:order val="1"/>
          <c:tx>
            <c:strRef>
              <c:f>'Target Uptake ex private'!$H$4</c:f>
              <c:strCache>
                <c:ptCount val="1"/>
                <c:pt idx="0">
                  <c:v>National Target % Uptake</c:v>
                </c:pt>
              </c:strCache>
            </c:strRef>
          </c:tx>
          <c:spPr>
            <a:ln w="15875">
              <a:prstDash val="sysDot"/>
            </a:ln>
          </c:spPr>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'Target Uptake ex private'!$A$5:$A$15</c:f>
              <c:strCache>
                <c:ptCount val="11"/>
                <c:pt idx="0">
                  <c:v>2011-2012</c:v>
                </c:pt>
                <c:pt idx="1">
                  <c:v>2012-2013</c:v>
                </c:pt>
                <c:pt idx="2">
                  <c:v>2013-2014</c:v>
                </c:pt>
                <c:pt idx="3">
                  <c:v>2014-2015</c:v>
                </c:pt>
                <c:pt idx="4">
                  <c:v>2015-2016</c:v>
                </c:pt>
                <c:pt idx="5">
                  <c:v>2016-2017</c:v>
                </c:pt>
                <c:pt idx="6">
                  <c:v>2017-2018</c:v>
                </c:pt>
                <c:pt idx="7">
                  <c:v>2018-2019</c:v>
                </c:pt>
                <c:pt idx="8">
                  <c:v>2019-2020</c:v>
                </c:pt>
                <c:pt idx="9">
                  <c:v>2020-2021</c:v>
                </c:pt>
                <c:pt idx="10">
                  <c:v>2021-2022</c:v>
                </c:pt>
              </c:strCache>
            </c:strRef>
          </c:cat>
          <c:val>
            <c:numRef>
              <c:f>'Target Uptake ex private'!$H$5:$H$15</c:f>
              <c:numCache>
                <c:formatCode>0%</c:formatCode>
                <c:ptCount val="11"/>
                <c:pt idx="0">
                  <c:v>0.4</c:v>
                </c:pt>
                <c:pt idx="1">
                  <c:v>0.4</c:v>
                </c:pt>
                <c:pt idx="2">
                  <c:v>0.4</c:v>
                </c:pt>
                <c:pt idx="3">
                  <c:v>0.4</c:v>
                </c:pt>
                <c:pt idx="4">
                  <c:v>0.4</c:v>
                </c:pt>
                <c:pt idx="5">
                  <c:v>0.4</c:v>
                </c:pt>
                <c:pt idx="6">
                  <c:v>0.65</c:v>
                </c:pt>
                <c:pt idx="7">
                  <c:v>0.6</c:v>
                </c:pt>
                <c:pt idx="8">
                  <c:v>0.75</c:v>
                </c:pt>
                <c:pt idx="9">
                  <c:v>0.75</c:v>
                </c:pt>
                <c:pt idx="10">
                  <c:v>0.75</c:v>
                </c:pt>
              </c:numCache>
            </c:numRef>
          </c:val>
          <c:smooth val="0"/>
          <c:extLst>
            <c:ext xmlns:c16="http://schemas.microsoft.com/office/drawing/2014/chart" uri="{C3380CC4-5D6E-409C-BE32-E72D297353CC}">
              <c16:uniqueId val="{00000001-A5B8-4F02-8B46-E538FC561C45}"/>
            </c:ext>
          </c:extLst>
        </c:ser>
        <c:dLbls>
          <c:showLegendKey val="0"/>
          <c:showVal val="0"/>
          <c:showCatName val="0"/>
          <c:showSerName val="0"/>
          <c:showPercent val="0"/>
          <c:showBubbleSize val="0"/>
        </c:dLbls>
        <c:marker val="1"/>
        <c:smooth val="0"/>
        <c:axId val="493013632"/>
        <c:axId val="493012096"/>
      </c:lineChart>
      <c:catAx>
        <c:axId val="492991616"/>
        <c:scaling>
          <c:orientation val="minMax"/>
        </c:scaling>
        <c:delete val="0"/>
        <c:axPos val="b"/>
        <c:title>
          <c:tx>
            <c:rich>
              <a:bodyPr/>
              <a:lstStyle/>
              <a:p>
                <a:pPr>
                  <a:defRPr/>
                </a:pPr>
                <a:r>
                  <a:rPr lang="en-US" dirty="0"/>
                  <a:t>Season</a:t>
                </a:r>
              </a:p>
            </c:rich>
          </c:tx>
          <c:overlay val="0"/>
        </c:title>
        <c:numFmt formatCode="General" sourceLinked="0"/>
        <c:majorTickMark val="out"/>
        <c:minorTickMark val="none"/>
        <c:tickLblPos val="nextTo"/>
        <c:txPr>
          <a:bodyPr rot="-5400000" vert="horz"/>
          <a:lstStyle/>
          <a:p>
            <a:pPr>
              <a:defRPr/>
            </a:pPr>
            <a:endParaRPr lang="en-US"/>
          </a:p>
        </c:txPr>
        <c:crossAx val="492993536"/>
        <c:crosses val="autoZero"/>
        <c:auto val="1"/>
        <c:lblAlgn val="ctr"/>
        <c:lblOffset val="100"/>
        <c:noMultiLvlLbl val="0"/>
      </c:catAx>
      <c:valAx>
        <c:axId val="492993536"/>
        <c:scaling>
          <c:orientation val="minMax"/>
          <c:max val="0.8"/>
        </c:scaling>
        <c:delete val="0"/>
        <c:axPos val="l"/>
        <c:title>
          <c:tx>
            <c:rich>
              <a:bodyPr rot="-5400000" vert="horz"/>
              <a:lstStyle/>
              <a:p>
                <a:pPr>
                  <a:defRPr/>
                </a:pPr>
                <a:r>
                  <a:rPr lang="en-US" dirty="0"/>
                  <a:t> % Public  LTCFs Meeting National Uptake Target</a:t>
                </a:r>
                <a:endParaRPr lang="en-IE" dirty="0"/>
              </a:p>
            </c:rich>
          </c:tx>
          <c:layout>
            <c:manualLayout>
              <c:xMode val="edge"/>
              <c:yMode val="edge"/>
              <c:x val="1.7545931758530184E-2"/>
              <c:y val="3.975264490673034E-2"/>
            </c:manualLayout>
          </c:layout>
          <c:overlay val="0"/>
        </c:title>
        <c:numFmt formatCode="0%" sourceLinked="0"/>
        <c:majorTickMark val="out"/>
        <c:minorTickMark val="none"/>
        <c:tickLblPos val="nextTo"/>
        <c:crossAx val="492991616"/>
        <c:crosses val="autoZero"/>
        <c:crossBetween val="between"/>
      </c:valAx>
      <c:valAx>
        <c:axId val="493012096"/>
        <c:scaling>
          <c:orientation val="minMax"/>
          <c:max val="0.70000000000000007"/>
        </c:scaling>
        <c:delete val="1"/>
        <c:axPos val="r"/>
        <c:numFmt formatCode="0%" sourceLinked="1"/>
        <c:majorTickMark val="out"/>
        <c:minorTickMark val="none"/>
        <c:tickLblPos val="nextTo"/>
        <c:crossAx val="493013632"/>
        <c:crosses val="max"/>
        <c:crossBetween val="between"/>
      </c:valAx>
      <c:catAx>
        <c:axId val="493013632"/>
        <c:scaling>
          <c:orientation val="minMax"/>
        </c:scaling>
        <c:delete val="1"/>
        <c:axPos val="b"/>
        <c:numFmt formatCode="General" sourceLinked="1"/>
        <c:majorTickMark val="out"/>
        <c:minorTickMark val="none"/>
        <c:tickLblPos val="nextTo"/>
        <c:crossAx val="493012096"/>
        <c:crosses val="autoZero"/>
        <c:auto val="1"/>
        <c:lblAlgn val="ctr"/>
        <c:lblOffset val="100"/>
        <c:noMultiLvlLbl val="0"/>
      </c:catAx>
    </c:plotArea>
    <c:legend>
      <c:legendPos val="t"/>
      <c:layout>
        <c:manualLayout>
          <c:xMode val="edge"/>
          <c:yMode val="edge"/>
          <c:x val="0.13928266832458419"/>
          <c:y val="2.7777777777777776E-2"/>
          <c:w val="0.41272258817666008"/>
          <c:h val="0.13001348789734615"/>
        </c:manualLayout>
      </c:layout>
      <c:overlay val="0"/>
    </c:legend>
    <c:plotVisOnly val="1"/>
    <c:dispBlanksAs val="gap"/>
    <c:showDLblsOverMax val="0"/>
  </c:chart>
  <c:spPr>
    <a:ln>
      <a:noFill/>
    </a:ln>
  </c:spPr>
  <c:txPr>
    <a:bodyPr/>
    <a:lstStyle/>
    <a:p>
      <a:pPr>
        <a:defRPr sz="1200"/>
      </a:pPr>
      <a:endParaRPr lang="en-US"/>
    </a:p>
  </c:txPr>
  <c:externalData r:id="rId1">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3263601309095621"/>
          <c:y val="4.2784276242926279E-2"/>
          <c:w val="0.837185660434421"/>
          <c:h val="0.77777615948295475"/>
        </c:manualLayout>
      </c:layout>
      <c:barChart>
        <c:barDir val="col"/>
        <c:grouping val="stacked"/>
        <c:varyColors val="0"/>
        <c:ser>
          <c:idx val="0"/>
          <c:order val="0"/>
          <c:tx>
            <c:strRef>
              <c:f>'LTCF No. participants'!$A$3</c:f>
              <c:strCache>
                <c:ptCount val="1"/>
                <c:pt idx="0">
                  <c:v>HSE funded, managed and staffed</c:v>
                </c:pt>
              </c:strCache>
            </c:strRef>
          </c:tx>
          <c:spPr>
            <a:solidFill>
              <a:srgbClr val="BA1F46"/>
            </a:solidFill>
            <a:ln>
              <a:noFill/>
            </a:ln>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'LTCF No. participants'!$B$2:$L$2</c:f>
              <c:strCache>
                <c:ptCount val="11"/>
                <c:pt idx="0">
                  <c:v>2011-2012</c:v>
                </c:pt>
                <c:pt idx="1">
                  <c:v>2012-2013</c:v>
                </c:pt>
                <c:pt idx="2">
                  <c:v>2013-2014</c:v>
                </c:pt>
                <c:pt idx="3">
                  <c:v>2014-2015</c:v>
                </c:pt>
                <c:pt idx="4">
                  <c:v>2015-2016</c:v>
                </c:pt>
                <c:pt idx="5">
                  <c:v>2016-2017</c:v>
                </c:pt>
                <c:pt idx="6">
                  <c:v>2017-2018</c:v>
                </c:pt>
                <c:pt idx="7">
                  <c:v>2018-2019</c:v>
                </c:pt>
                <c:pt idx="8">
                  <c:v>2019-2020</c:v>
                </c:pt>
                <c:pt idx="9">
                  <c:v>2020-2021</c:v>
                </c:pt>
                <c:pt idx="10">
                  <c:v>2021-2022</c:v>
                </c:pt>
              </c:strCache>
            </c:strRef>
          </c:cat>
          <c:val>
            <c:numRef>
              <c:f>'LTCF No. participants'!$B$3:$L$3</c:f>
              <c:numCache>
                <c:formatCode>0</c:formatCode>
                <c:ptCount val="11"/>
                <c:pt idx="0">
                  <c:v>56</c:v>
                </c:pt>
                <c:pt idx="1">
                  <c:v>108</c:v>
                </c:pt>
                <c:pt idx="2">
                  <c:v>87</c:v>
                </c:pt>
                <c:pt idx="3">
                  <c:v>66</c:v>
                </c:pt>
                <c:pt idx="4">
                  <c:v>81</c:v>
                </c:pt>
                <c:pt idx="5">
                  <c:v>101</c:v>
                </c:pt>
                <c:pt idx="6">
                  <c:v>129</c:v>
                </c:pt>
                <c:pt idx="7">
                  <c:v>218</c:v>
                </c:pt>
                <c:pt idx="8">
                  <c:v>234</c:v>
                </c:pt>
                <c:pt idx="9">
                  <c:v>225</c:v>
                </c:pt>
                <c:pt idx="10">
                  <c:v>214</c:v>
                </c:pt>
              </c:numCache>
            </c:numRef>
          </c:val>
          <c:extLst>
            <c:ext xmlns:c16="http://schemas.microsoft.com/office/drawing/2014/chart" uri="{C3380CC4-5D6E-409C-BE32-E72D297353CC}">
              <c16:uniqueId val="{00000000-04B7-42FD-9504-19CB193CCE65}"/>
            </c:ext>
          </c:extLst>
        </c:ser>
        <c:ser>
          <c:idx val="1"/>
          <c:order val="1"/>
          <c:tx>
            <c:strRef>
              <c:f>'LTCF No. participants'!$A$4</c:f>
              <c:strCache>
                <c:ptCount val="1"/>
                <c:pt idx="0">
                  <c:v>Non-HSE</c:v>
                </c:pt>
              </c:strCache>
            </c:strRef>
          </c:tx>
          <c:spPr>
            <a:solidFill>
              <a:srgbClr val="EB89A3"/>
            </a:solidFill>
            <a:ln>
              <a:noFill/>
            </a:ln>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'LTCF No. participants'!$B$2:$L$2</c:f>
              <c:strCache>
                <c:ptCount val="11"/>
                <c:pt idx="0">
                  <c:v>2011-2012</c:v>
                </c:pt>
                <c:pt idx="1">
                  <c:v>2012-2013</c:v>
                </c:pt>
                <c:pt idx="2">
                  <c:v>2013-2014</c:v>
                </c:pt>
                <c:pt idx="3">
                  <c:v>2014-2015</c:v>
                </c:pt>
                <c:pt idx="4">
                  <c:v>2015-2016</c:v>
                </c:pt>
                <c:pt idx="5">
                  <c:v>2016-2017</c:v>
                </c:pt>
                <c:pt idx="6">
                  <c:v>2017-2018</c:v>
                </c:pt>
                <c:pt idx="7">
                  <c:v>2018-2019</c:v>
                </c:pt>
                <c:pt idx="8">
                  <c:v>2019-2020</c:v>
                </c:pt>
                <c:pt idx="9">
                  <c:v>2020-2021</c:v>
                </c:pt>
                <c:pt idx="10">
                  <c:v>2021-2022</c:v>
                </c:pt>
              </c:strCache>
            </c:strRef>
          </c:cat>
          <c:val>
            <c:numRef>
              <c:f>'LTCF No. participants'!$B$4:$L$4</c:f>
              <c:numCache>
                <c:formatCode>0</c:formatCode>
                <c:ptCount val="11"/>
                <c:pt idx="0">
                  <c:v>14</c:v>
                </c:pt>
                <c:pt idx="1">
                  <c:v>29</c:v>
                </c:pt>
                <c:pt idx="2">
                  <c:v>30</c:v>
                </c:pt>
                <c:pt idx="3">
                  <c:v>25</c:v>
                </c:pt>
                <c:pt idx="4">
                  <c:v>17</c:v>
                </c:pt>
                <c:pt idx="5">
                  <c:v>21</c:v>
                </c:pt>
                <c:pt idx="6">
                  <c:v>59</c:v>
                </c:pt>
                <c:pt idx="7">
                  <c:v>51</c:v>
                </c:pt>
                <c:pt idx="8">
                  <c:v>42</c:v>
                </c:pt>
                <c:pt idx="9">
                  <c:v>197</c:v>
                </c:pt>
                <c:pt idx="10">
                  <c:v>79</c:v>
                </c:pt>
              </c:numCache>
            </c:numRef>
          </c:val>
          <c:extLst>
            <c:ext xmlns:c16="http://schemas.microsoft.com/office/drawing/2014/chart" uri="{C3380CC4-5D6E-409C-BE32-E72D297353CC}">
              <c16:uniqueId val="{00000001-04B7-42FD-9504-19CB193CCE65}"/>
            </c:ext>
          </c:extLst>
        </c:ser>
        <c:dLbls>
          <c:showLegendKey val="0"/>
          <c:showVal val="1"/>
          <c:showCatName val="0"/>
          <c:showSerName val="0"/>
          <c:showPercent val="0"/>
          <c:showBubbleSize val="0"/>
        </c:dLbls>
        <c:gapWidth val="150"/>
        <c:overlap val="100"/>
        <c:axId val="494404736"/>
        <c:axId val="494406656"/>
      </c:barChart>
      <c:catAx>
        <c:axId val="494404736"/>
        <c:scaling>
          <c:orientation val="minMax"/>
        </c:scaling>
        <c:delete val="0"/>
        <c:axPos val="b"/>
        <c:title>
          <c:tx>
            <c:rich>
              <a:bodyPr/>
              <a:lstStyle/>
              <a:p>
                <a:pPr>
                  <a:defRPr/>
                </a:pPr>
                <a:r>
                  <a:rPr lang="en-US" dirty="0"/>
                  <a:t>Season</a:t>
                </a:r>
              </a:p>
            </c:rich>
          </c:tx>
          <c:layout>
            <c:manualLayout>
              <c:xMode val="edge"/>
              <c:yMode val="edge"/>
              <c:x val="0.50319049897768309"/>
              <c:y val="0.94072389388826394"/>
            </c:manualLayout>
          </c:layout>
          <c:overlay val="0"/>
        </c:title>
        <c:numFmt formatCode="General" sourceLinked="0"/>
        <c:majorTickMark val="out"/>
        <c:minorTickMark val="none"/>
        <c:tickLblPos val="nextTo"/>
        <c:crossAx val="494406656"/>
        <c:crosses val="autoZero"/>
        <c:auto val="1"/>
        <c:lblAlgn val="ctr"/>
        <c:lblOffset val="100"/>
        <c:noMultiLvlLbl val="0"/>
      </c:catAx>
      <c:valAx>
        <c:axId val="494406656"/>
        <c:scaling>
          <c:orientation val="minMax"/>
        </c:scaling>
        <c:delete val="0"/>
        <c:axPos val="l"/>
        <c:title>
          <c:tx>
            <c:rich>
              <a:bodyPr rot="-5400000" vert="horz"/>
              <a:lstStyle/>
              <a:p>
                <a:pPr>
                  <a:defRPr/>
                </a:pPr>
                <a:r>
                  <a:rPr lang="en-US" dirty="0"/>
                  <a:t> Participation by LTCFs (complete returns)</a:t>
                </a:r>
              </a:p>
            </c:rich>
          </c:tx>
          <c:layout>
            <c:manualLayout>
              <c:xMode val="edge"/>
              <c:yMode val="edge"/>
              <c:x val="4.6581019477828431E-3"/>
              <c:y val="5.8955592978623336E-2"/>
            </c:manualLayout>
          </c:layout>
          <c:overlay val="0"/>
        </c:title>
        <c:numFmt formatCode="General" sourceLinked="0"/>
        <c:majorTickMark val="out"/>
        <c:minorTickMark val="none"/>
        <c:tickLblPos val="nextTo"/>
        <c:crossAx val="494404736"/>
        <c:crosses val="autoZero"/>
        <c:crossBetween val="between"/>
      </c:valAx>
    </c:plotArea>
    <c:legend>
      <c:legendPos val="b"/>
      <c:layout>
        <c:manualLayout>
          <c:xMode val="edge"/>
          <c:yMode val="edge"/>
          <c:x val="0.16683170776492445"/>
          <c:y val="4.7850044755966201E-2"/>
          <c:w val="0.51818822029962308"/>
          <c:h val="6.9683673933821855E-2"/>
        </c:manualLayout>
      </c:layout>
      <c:overlay val="0"/>
    </c:legend>
    <c:plotVisOnly val="1"/>
    <c:dispBlanksAs val="gap"/>
    <c:showDLblsOverMax val="0"/>
  </c:chart>
  <c:spPr>
    <a:ln>
      <a:noFill/>
    </a:ln>
  </c:spPr>
  <c:txPr>
    <a:bodyPr/>
    <a:lstStyle/>
    <a:p>
      <a:pPr>
        <a:defRPr sz="1200"/>
      </a:pPr>
      <a:endParaRPr lang="en-US"/>
    </a:p>
  </c:txPr>
  <c:externalData r:id="rId1">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2567536363890588"/>
          <c:y val="5.0925925925925923E-2"/>
          <c:w val="0.84376914072955489"/>
          <c:h val="0.77236876640419949"/>
        </c:manualLayout>
      </c:layout>
      <c:barChart>
        <c:barDir val="col"/>
        <c:grouping val="clustered"/>
        <c:varyColors val="0"/>
        <c:ser>
          <c:idx val="0"/>
          <c:order val="0"/>
          <c:tx>
            <c:strRef>
              <c:f>'LTCFs with Staff Vax Policy'!$P$116</c:f>
              <c:strCache>
                <c:ptCount val="1"/>
                <c:pt idx="0">
                  <c:v>Cumulative number of public LTCFs with complete annual returns &amp; a staff vaccination policy</c:v>
                </c:pt>
              </c:strCache>
            </c:strRef>
          </c:tx>
          <c:spPr>
            <a:solidFill>
              <a:srgbClr val="BA1F46"/>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'LTCFs with Staff Vax Policy'!$Q$115:$AA$115</c:f>
              <c:strCache>
                <c:ptCount val="11"/>
                <c:pt idx="0">
                  <c:v>2012-2013</c:v>
                </c:pt>
                <c:pt idx="1">
                  <c:v>2012-2013 to 2013-2014</c:v>
                </c:pt>
                <c:pt idx="2">
                  <c:v>2012-2013 to 2014-2015</c:v>
                </c:pt>
                <c:pt idx="3">
                  <c:v>2012-2013 to 2015-2016</c:v>
                </c:pt>
                <c:pt idx="4">
                  <c:v>2012-2013 to 2016-2017</c:v>
                </c:pt>
                <c:pt idx="5">
                  <c:v>2012-2013 to 2017-2018</c:v>
                </c:pt>
                <c:pt idx="6">
                  <c:v>2012-2013 to 2018-2019</c:v>
                </c:pt>
                <c:pt idx="7">
                  <c:v>2012-2013 to 2019-2020</c:v>
                </c:pt>
                <c:pt idx="8">
                  <c:v>2012-2013 to 2020-2021</c:v>
                </c:pt>
                <c:pt idx="9">
                  <c:v>2012-2013 to 2021-2022</c:v>
                </c:pt>
                <c:pt idx="10">
                  <c:v>Curently Active October 2022</c:v>
                </c:pt>
              </c:strCache>
            </c:strRef>
          </c:cat>
          <c:val>
            <c:numRef>
              <c:f>'LTCFs with Staff Vax Policy'!$Q$116:$Z$116</c:f>
              <c:numCache>
                <c:formatCode>General</c:formatCode>
                <c:ptCount val="10"/>
                <c:pt idx="0">
                  <c:v>10</c:v>
                </c:pt>
                <c:pt idx="1">
                  <c:v>14</c:v>
                </c:pt>
                <c:pt idx="2">
                  <c:v>18</c:v>
                </c:pt>
                <c:pt idx="3">
                  <c:v>28</c:v>
                </c:pt>
                <c:pt idx="4">
                  <c:v>32</c:v>
                </c:pt>
                <c:pt idx="5">
                  <c:v>44</c:v>
                </c:pt>
                <c:pt idx="6">
                  <c:v>56</c:v>
                </c:pt>
                <c:pt idx="7">
                  <c:v>70</c:v>
                </c:pt>
                <c:pt idx="8">
                  <c:v>101</c:v>
                </c:pt>
                <c:pt idx="9">
                  <c:v>109</c:v>
                </c:pt>
              </c:numCache>
            </c:numRef>
          </c:val>
          <c:extLst>
            <c:ext xmlns:c16="http://schemas.microsoft.com/office/drawing/2014/chart" uri="{C3380CC4-5D6E-409C-BE32-E72D297353CC}">
              <c16:uniqueId val="{00000000-4D79-43B4-9D83-65FF3C0318AA}"/>
            </c:ext>
          </c:extLst>
        </c:ser>
        <c:dLbls>
          <c:showLegendKey val="0"/>
          <c:showVal val="0"/>
          <c:showCatName val="0"/>
          <c:showSerName val="0"/>
          <c:showPercent val="0"/>
          <c:showBubbleSize val="0"/>
        </c:dLbls>
        <c:gapWidth val="150"/>
        <c:axId val="1729658144"/>
        <c:axId val="1714810080"/>
        <c:extLst>
          <c:ext xmlns:c15="http://schemas.microsoft.com/office/drawing/2012/chart" uri="{02D57815-91ED-43cb-92C2-25804820EDAC}">
            <c15:filteredBarSeries>
              <c15:ser>
                <c:idx val="1"/>
                <c:order val="1"/>
                <c:tx>
                  <c:strRef>
                    <c:extLst>
                      <c:ext uri="{02D57815-91ED-43cb-92C2-25804820EDAC}">
                        <c15:formulaRef>
                          <c15:sqref>'LTCFs with Staff Vax Policy'!$P$117</c15:sqref>
                        </c15:formulaRef>
                      </c:ext>
                    </c:extLst>
                    <c:strCache>
                      <c:ptCount val="1"/>
                      <c:pt idx="0">
                        <c:v>Season</c:v>
                      </c:pt>
                    </c:strCache>
                  </c:strRef>
                </c:tx>
                <c:spPr>
                  <a:solidFill>
                    <a:schemeClr val="accent2"/>
                  </a:solidFill>
                  <a:ln>
                    <a:noFill/>
                  </a:ln>
                  <a:effectLst/>
                </c:spPr>
                <c:invertIfNegative val="0"/>
                <c:cat>
                  <c:strRef>
                    <c:extLst>
                      <c:ext uri="{02D57815-91ED-43cb-92C2-25804820EDAC}">
                        <c15:formulaRef>
                          <c15:sqref>'LTCFs with Staff Vax Policy'!$Q$115:$AA$115</c15:sqref>
                        </c15:formulaRef>
                      </c:ext>
                    </c:extLst>
                    <c:strCache>
                      <c:ptCount val="11"/>
                      <c:pt idx="0">
                        <c:v>2012-2013</c:v>
                      </c:pt>
                      <c:pt idx="1">
                        <c:v>2012-2013 to 2013-2014</c:v>
                      </c:pt>
                      <c:pt idx="2">
                        <c:v>2012-2013 to 2014-2015</c:v>
                      </c:pt>
                      <c:pt idx="3">
                        <c:v>2012-2013 to 2015-2016</c:v>
                      </c:pt>
                      <c:pt idx="4">
                        <c:v>2012-2013 to 2016-2017</c:v>
                      </c:pt>
                      <c:pt idx="5">
                        <c:v>2012-2013 to 2017-2018</c:v>
                      </c:pt>
                      <c:pt idx="6">
                        <c:v>2012-2013 to 2018-2019</c:v>
                      </c:pt>
                      <c:pt idx="7">
                        <c:v>2012-2013 to 2019-2020</c:v>
                      </c:pt>
                      <c:pt idx="8">
                        <c:v>2012-2013 to 2020-2021</c:v>
                      </c:pt>
                      <c:pt idx="9">
                        <c:v>2012-2013 to 2021-2022</c:v>
                      </c:pt>
                      <c:pt idx="10">
                        <c:v>Curently Active October 2022</c:v>
                      </c:pt>
                    </c:strCache>
                  </c:strRef>
                </c:cat>
                <c:val>
                  <c:numRef>
                    <c:extLst>
                      <c:ext uri="{02D57815-91ED-43cb-92C2-25804820EDAC}">
                        <c15:formulaRef>
                          <c15:sqref>'LTCFs with Staff Vax Policy'!$Q$117:$Z$117</c15:sqref>
                        </c15:formulaRef>
                      </c:ext>
                    </c:extLst>
                    <c:numCache>
                      <c:formatCode>General</c:formatCode>
                      <c:ptCount val="10"/>
                      <c:pt idx="0">
                        <c:v>0</c:v>
                      </c:pt>
                      <c:pt idx="1">
                        <c:v>0</c:v>
                      </c:pt>
                      <c:pt idx="2">
                        <c:v>0</c:v>
                      </c:pt>
                      <c:pt idx="3">
                        <c:v>0</c:v>
                      </c:pt>
                      <c:pt idx="4">
                        <c:v>0</c:v>
                      </c:pt>
                      <c:pt idx="5">
                        <c:v>0</c:v>
                      </c:pt>
                      <c:pt idx="6">
                        <c:v>0</c:v>
                      </c:pt>
                      <c:pt idx="7">
                        <c:v>0</c:v>
                      </c:pt>
                      <c:pt idx="8">
                        <c:v>0</c:v>
                      </c:pt>
                      <c:pt idx="9">
                        <c:v>0</c:v>
                      </c:pt>
                    </c:numCache>
                  </c:numRef>
                </c:val>
                <c:extLst>
                  <c:ext xmlns:c16="http://schemas.microsoft.com/office/drawing/2014/chart" uri="{C3380CC4-5D6E-409C-BE32-E72D297353CC}">
                    <c16:uniqueId val="{00000001-4D79-43B4-9D83-65FF3C0318AA}"/>
                  </c:ext>
                </c:extLst>
              </c15:ser>
            </c15:filteredBarSeries>
            <c15:filteredBarSeries>
              <c15:ser>
                <c:idx val="2"/>
                <c:order val="2"/>
                <c:tx>
                  <c:strRef>
                    <c:extLst xmlns:c15="http://schemas.microsoft.com/office/drawing/2012/chart">
                      <c:ext xmlns:c15="http://schemas.microsoft.com/office/drawing/2012/chart" uri="{02D57815-91ED-43cb-92C2-25804820EDAC}">
                        <c15:formulaRef>
                          <c15:sqref>'LTCFs with Staff Vax Policy'!$P$118</c15:sqref>
                        </c15:formulaRef>
                      </c:ext>
                    </c:extLst>
                    <c:strCache>
                      <c:ptCount val="1"/>
                      <c:pt idx="0">
                        <c:v>No. participating public LTCFs providing complete returns</c:v>
                      </c:pt>
                    </c:strCache>
                  </c:strRef>
                </c:tx>
                <c:spPr>
                  <a:solidFill>
                    <a:schemeClr val="accent3"/>
                  </a:solidFill>
                  <a:ln>
                    <a:noFill/>
                  </a:ln>
                  <a:effectLst/>
                </c:spPr>
                <c:invertIfNegative val="0"/>
                <c:cat>
                  <c:strRef>
                    <c:extLst xmlns:c15="http://schemas.microsoft.com/office/drawing/2012/chart">
                      <c:ext xmlns:c15="http://schemas.microsoft.com/office/drawing/2012/chart" uri="{02D57815-91ED-43cb-92C2-25804820EDAC}">
                        <c15:formulaRef>
                          <c15:sqref>'LTCFs with Staff Vax Policy'!$Q$115:$AA$115</c15:sqref>
                        </c15:formulaRef>
                      </c:ext>
                    </c:extLst>
                    <c:strCache>
                      <c:ptCount val="11"/>
                      <c:pt idx="0">
                        <c:v>2012-2013</c:v>
                      </c:pt>
                      <c:pt idx="1">
                        <c:v>2012-2013 to 2013-2014</c:v>
                      </c:pt>
                      <c:pt idx="2">
                        <c:v>2012-2013 to 2014-2015</c:v>
                      </c:pt>
                      <c:pt idx="3">
                        <c:v>2012-2013 to 2015-2016</c:v>
                      </c:pt>
                      <c:pt idx="4">
                        <c:v>2012-2013 to 2016-2017</c:v>
                      </c:pt>
                      <c:pt idx="5">
                        <c:v>2012-2013 to 2017-2018</c:v>
                      </c:pt>
                      <c:pt idx="6">
                        <c:v>2012-2013 to 2018-2019</c:v>
                      </c:pt>
                      <c:pt idx="7">
                        <c:v>2012-2013 to 2019-2020</c:v>
                      </c:pt>
                      <c:pt idx="8">
                        <c:v>2012-2013 to 2020-2021</c:v>
                      </c:pt>
                      <c:pt idx="9">
                        <c:v>2012-2013 to 2021-2022</c:v>
                      </c:pt>
                      <c:pt idx="10">
                        <c:v>Curently Active October 2022</c:v>
                      </c:pt>
                    </c:strCache>
                  </c:strRef>
                </c:cat>
                <c:val>
                  <c:numRef>
                    <c:extLst xmlns:c15="http://schemas.microsoft.com/office/drawing/2012/chart">
                      <c:ext xmlns:c15="http://schemas.microsoft.com/office/drawing/2012/chart" uri="{02D57815-91ED-43cb-92C2-25804820EDAC}">
                        <c15:formulaRef>
                          <c15:sqref>'LTCFs with Staff Vax Policy'!$Q$118:$Z$118</c15:sqref>
                        </c15:formulaRef>
                      </c:ext>
                    </c:extLst>
                    <c:numCache>
                      <c:formatCode>0</c:formatCode>
                      <c:ptCount val="10"/>
                      <c:pt idx="0">
                        <c:v>108</c:v>
                      </c:pt>
                      <c:pt idx="1">
                        <c:v>87</c:v>
                      </c:pt>
                      <c:pt idx="2">
                        <c:v>66</c:v>
                      </c:pt>
                      <c:pt idx="3">
                        <c:v>81</c:v>
                      </c:pt>
                      <c:pt idx="4">
                        <c:v>101</c:v>
                      </c:pt>
                      <c:pt idx="5">
                        <c:v>129</c:v>
                      </c:pt>
                      <c:pt idx="6">
                        <c:v>218</c:v>
                      </c:pt>
                      <c:pt idx="7">
                        <c:v>234</c:v>
                      </c:pt>
                      <c:pt idx="8">
                        <c:v>225</c:v>
                      </c:pt>
                      <c:pt idx="9">
                        <c:v>214</c:v>
                      </c:pt>
                    </c:numCache>
                  </c:numRef>
                </c:val>
                <c:extLst xmlns:c15="http://schemas.microsoft.com/office/drawing/2012/chart">
                  <c:ext xmlns:c16="http://schemas.microsoft.com/office/drawing/2014/chart" uri="{C3380CC4-5D6E-409C-BE32-E72D297353CC}">
                    <c16:uniqueId val="{00000002-4D79-43B4-9D83-65FF3C0318AA}"/>
                  </c:ext>
                </c:extLst>
              </c15:ser>
            </c15:filteredBarSeries>
          </c:ext>
        </c:extLst>
      </c:barChart>
      <c:lineChart>
        <c:grouping val="standard"/>
        <c:varyColors val="0"/>
        <c:dLbls>
          <c:showLegendKey val="0"/>
          <c:showVal val="0"/>
          <c:showCatName val="0"/>
          <c:showSerName val="0"/>
          <c:showPercent val="0"/>
          <c:showBubbleSize val="0"/>
        </c:dLbls>
        <c:marker val="1"/>
        <c:smooth val="0"/>
        <c:axId val="1729658144"/>
        <c:axId val="1714810080"/>
        <c:extLst>
          <c:ext xmlns:c15="http://schemas.microsoft.com/office/drawing/2012/chart" uri="{02D57815-91ED-43cb-92C2-25804820EDAC}">
            <c15:filteredLineSeries>
              <c15:ser>
                <c:idx val="3"/>
                <c:order val="3"/>
                <c:tx>
                  <c:strRef>
                    <c:extLst>
                      <c:ext uri="{02D57815-91ED-43cb-92C2-25804820EDAC}">
                        <c15:formulaRef>
                          <c15:sqref>'LTCFs with Staff Vax Policy'!$P$119</c15:sqref>
                        </c15:formulaRef>
                      </c:ext>
                    </c:extLst>
                    <c:strCache>
                      <c:ptCount val="1"/>
                      <c:pt idx="0">
                        <c:v>No. public LTCFs with  a staff vaccintion policy providing complete returns</c:v>
                      </c:pt>
                    </c:strCache>
                  </c:strRef>
                </c:tx>
                <c:spPr>
                  <a:ln w="28575" cap="rnd">
                    <a:solidFill>
                      <a:schemeClr val="accent4"/>
                    </a:solidFill>
                    <a:round/>
                  </a:ln>
                  <a:effectLst/>
                </c:spPr>
                <c:marker>
                  <c:symbol val="none"/>
                </c:marker>
                <c:cat>
                  <c:strRef>
                    <c:extLst>
                      <c:ext uri="{02D57815-91ED-43cb-92C2-25804820EDAC}">
                        <c15:formulaRef>
                          <c15:sqref>'LTCFs with Staff Vax Policy'!$Q$117:$Z$117</c15:sqref>
                        </c15:formulaRef>
                      </c:ext>
                    </c:extLst>
                    <c:strCache>
                      <c:ptCount val="10"/>
                      <c:pt idx="0">
                        <c:v>2012-2013</c:v>
                      </c:pt>
                      <c:pt idx="1">
                        <c:v>2013-2014</c:v>
                      </c:pt>
                      <c:pt idx="2">
                        <c:v>2014-2015</c:v>
                      </c:pt>
                      <c:pt idx="3">
                        <c:v>2015-2016</c:v>
                      </c:pt>
                      <c:pt idx="4">
                        <c:v>2016-2017‡</c:v>
                      </c:pt>
                      <c:pt idx="5">
                        <c:v>2017-2018</c:v>
                      </c:pt>
                      <c:pt idx="6">
                        <c:v>2018-2019</c:v>
                      </c:pt>
                      <c:pt idx="7">
                        <c:v>2019-2020</c:v>
                      </c:pt>
                      <c:pt idx="8">
                        <c:v>2020-2021</c:v>
                      </c:pt>
                      <c:pt idx="9">
                        <c:v>2021-2022</c:v>
                      </c:pt>
                    </c:strCache>
                  </c:strRef>
                </c:cat>
                <c:val>
                  <c:numRef>
                    <c:extLst>
                      <c:ext uri="{02D57815-91ED-43cb-92C2-25804820EDAC}">
                        <c15:formulaRef>
                          <c15:sqref>'LTCFs with Staff Vax Policy'!$Q$119:$Z$119</c15:sqref>
                        </c15:formulaRef>
                      </c:ext>
                    </c:extLst>
                    <c:numCache>
                      <c:formatCode>General</c:formatCode>
                      <c:ptCount val="10"/>
                      <c:pt idx="0">
                        <c:v>9</c:v>
                      </c:pt>
                      <c:pt idx="1">
                        <c:v>5</c:v>
                      </c:pt>
                      <c:pt idx="2">
                        <c:v>6</c:v>
                      </c:pt>
                      <c:pt idx="3">
                        <c:v>13</c:v>
                      </c:pt>
                      <c:pt idx="4">
                        <c:v>5</c:v>
                      </c:pt>
                      <c:pt idx="5">
                        <c:v>11</c:v>
                      </c:pt>
                      <c:pt idx="6">
                        <c:v>11</c:v>
                      </c:pt>
                      <c:pt idx="7">
                        <c:v>20</c:v>
                      </c:pt>
                      <c:pt idx="8">
                        <c:v>9</c:v>
                      </c:pt>
                      <c:pt idx="9">
                        <c:v>3</c:v>
                      </c:pt>
                    </c:numCache>
                  </c:numRef>
                </c:val>
                <c:smooth val="0"/>
                <c:extLst>
                  <c:ext xmlns:c16="http://schemas.microsoft.com/office/drawing/2014/chart" uri="{C3380CC4-5D6E-409C-BE32-E72D297353CC}">
                    <c16:uniqueId val="{00000003-4D79-43B4-9D83-65FF3C0318AA}"/>
                  </c:ext>
                </c:extLst>
              </c15:ser>
            </c15:filteredLineSeries>
            <c15:filteredLineSeries>
              <c15:ser>
                <c:idx val="4"/>
                <c:order val="4"/>
                <c:tx>
                  <c:strRef>
                    <c:extLst xmlns:c15="http://schemas.microsoft.com/office/drawing/2012/chart">
                      <c:ext xmlns:c15="http://schemas.microsoft.com/office/drawing/2012/chart" uri="{02D57815-91ED-43cb-92C2-25804820EDAC}">
                        <c15:formulaRef>
                          <c15:sqref>'LTCFs with Staff Vax Policy'!$P$120</c15:sqref>
                        </c15:formulaRef>
                      </c:ext>
                    </c:extLst>
                    <c:strCache>
                      <c:ptCount val="1"/>
                      <c:pt idx="0">
                        <c:v>% of Participating LTCFs  providing complete returns with a Staff Vaccination Policy</c:v>
                      </c:pt>
                    </c:strCache>
                  </c:strRef>
                </c:tx>
                <c:spPr>
                  <a:ln w="28575" cap="rnd">
                    <a:solidFill>
                      <a:schemeClr val="accent5"/>
                    </a:solidFill>
                    <a:round/>
                  </a:ln>
                  <a:effectLst/>
                </c:spPr>
                <c:marker>
                  <c:symbol val="none"/>
                </c:marker>
                <c:cat>
                  <c:strRef>
                    <c:extLst xmlns:c15="http://schemas.microsoft.com/office/drawing/2012/chart">
                      <c:ext xmlns:c15="http://schemas.microsoft.com/office/drawing/2012/chart" uri="{02D57815-91ED-43cb-92C2-25804820EDAC}">
                        <c15:formulaRef>
                          <c15:sqref>'LTCFs with Staff Vax Policy'!$Q$117:$Z$117</c15:sqref>
                        </c15:formulaRef>
                      </c:ext>
                    </c:extLst>
                    <c:strCache>
                      <c:ptCount val="10"/>
                      <c:pt idx="0">
                        <c:v>2012-2013</c:v>
                      </c:pt>
                      <c:pt idx="1">
                        <c:v>2013-2014</c:v>
                      </c:pt>
                      <c:pt idx="2">
                        <c:v>2014-2015</c:v>
                      </c:pt>
                      <c:pt idx="3">
                        <c:v>2015-2016</c:v>
                      </c:pt>
                      <c:pt idx="4">
                        <c:v>2016-2017‡</c:v>
                      </c:pt>
                      <c:pt idx="5">
                        <c:v>2017-2018</c:v>
                      </c:pt>
                      <c:pt idx="6">
                        <c:v>2018-2019</c:v>
                      </c:pt>
                      <c:pt idx="7">
                        <c:v>2019-2020</c:v>
                      </c:pt>
                      <c:pt idx="8">
                        <c:v>2020-2021</c:v>
                      </c:pt>
                      <c:pt idx="9">
                        <c:v>2021-2022</c:v>
                      </c:pt>
                    </c:strCache>
                  </c:strRef>
                </c:cat>
                <c:val>
                  <c:numRef>
                    <c:extLst xmlns:c15="http://schemas.microsoft.com/office/drawing/2012/chart">
                      <c:ext xmlns:c15="http://schemas.microsoft.com/office/drawing/2012/chart" uri="{02D57815-91ED-43cb-92C2-25804820EDAC}">
                        <c15:formulaRef>
                          <c15:sqref>'LTCFs with Staff Vax Policy'!$Q$120:$Z$120</c15:sqref>
                        </c15:formulaRef>
                      </c:ext>
                    </c:extLst>
                    <c:numCache>
                      <c:formatCode>0.0</c:formatCode>
                      <c:ptCount val="10"/>
                      <c:pt idx="0">
                        <c:v>9.2592592592592595</c:v>
                      </c:pt>
                      <c:pt idx="1">
                        <c:v>16.091954022988507</c:v>
                      </c:pt>
                      <c:pt idx="2">
                        <c:v>27.27272727272727</c:v>
                      </c:pt>
                      <c:pt idx="3">
                        <c:v>34.567901234567898</c:v>
                      </c:pt>
                      <c:pt idx="4">
                        <c:v>31.683168316831683</c:v>
                      </c:pt>
                      <c:pt idx="5">
                        <c:v>34.108527131782942</c:v>
                      </c:pt>
                      <c:pt idx="6">
                        <c:v>25.688073394495415</c:v>
                      </c:pt>
                      <c:pt idx="7">
                        <c:v>29.914529914529915</c:v>
                      </c:pt>
                      <c:pt idx="8">
                        <c:v>44.888888888888886</c:v>
                      </c:pt>
                      <c:pt idx="9">
                        <c:v>50.934579439252339</c:v>
                      </c:pt>
                    </c:numCache>
                  </c:numRef>
                </c:val>
                <c:smooth val="0"/>
                <c:extLst xmlns:c15="http://schemas.microsoft.com/office/drawing/2012/chart">
                  <c:ext xmlns:c16="http://schemas.microsoft.com/office/drawing/2014/chart" uri="{C3380CC4-5D6E-409C-BE32-E72D297353CC}">
                    <c16:uniqueId val="{00000004-4D79-43B4-9D83-65FF3C0318AA}"/>
                  </c:ext>
                </c:extLst>
              </c15:ser>
            </c15:filteredLineSeries>
          </c:ext>
        </c:extLst>
      </c:lineChart>
      <c:catAx>
        <c:axId val="172965814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1714810080"/>
        <c:crosses val="autoZero"/>
        <c:auto val="1"/>
        <c:lblAlgn val="ctr"/>
        <c:lblOffset val="100"/>
        <c:noMultiLvlLbl val="0"/>
      </c:catAx>
      <c:valAx>
        <c:axId val="1714810080"/>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r>
                  <a:rPr lang="en-US" dirty="0"/>
                  <a:t>Cumulative number of participating public LTCFs  providing compete returns &amp; with a staff vaccination policy</a:t>
                </a:r>
              </a:p>
            </c:rich>
          </c:tx>
          <c:overlay val="0"/>
          <c:spPr>
            <a:noFill/>
            <a:ln>
              <a:noFill/>
            </a:ln>
            <a:effectLst/>
          </c:spPr>
          <c:txPr>
            <a:bodyPr rot="-54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1729658144"/>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noFill/>
      <a:round/>
    </a:ln>
    <a:effectLst/>
  </c:spPr>
  <c:txPr>
    <a:bodyPr/>
    <a:lstStyle/>
    <a:p>
      <a:pPr>
        <a:defRPr sz="1200"/>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1"/>
    </mc:Choice>
    <mc:Fallback>
      <c:style val="1"/>
    </mc:Fallback>
  </mc:AlternateContent>
  <c:chart>
    <c:autoTitleDeleted val="0"/>
    <c:plotArea>
      <c:layout>
        <c:manualLayout>
          <c:layoutTarget val="inner"/>
          <c:xMode val="edge"/>
          <c:yMode val="edge"/>
          <c:x val="8.3985339562246408E-2"/>
          <c:y val="5.6030183727034097E-2"/>
          <c:w val="0.88545914525516456"/>
          <c:h val="0.60244787109944664"/>
        </c:manualLayout>
      </c:layout>
      <c:barChart>
        <c:barDir val="col"/>
        <c:grouping val="clustered"/>
        <c:varyColors val="0"/>
        <c:ser>
          <c:idx val="0"/>
          <c:order val="0"/>
          <c:tx>
            <c:strRef>
              <c:f>'Hosps by Staff&amp;Season Overall'!$B$3</c:f>
              <c:strCache>
                <c:ptCount val="1"/>
                <c:pt idx="0">
                  <c:v>2011-2012</c:v>
                </c:pt>
              </c:strCache>
            </c:strRef>
          </c:tx>
          <c:spPr>
            <a:solidFill>
              <a:srgbClr val="BA1F46"/>
            </a:solidFill>
            <a:ln>
              <a:noFill/>
            </a:ln>
          </c:spPr>
          <c:invertIfNegative val="0"/>
          <c:dLbls>
            <c:spPr>
              <a:noFill/>
              <a:ln>
                <a:noFill/>
              </a:ln>
              <a:effectLst/>
            </c:spPr>
            <c:txPr>
              <a:bodyPr rot="-5400000" vert="horz"/>
              <a:lstStyle/>
              <a:p>
                <a:pPr>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'Hosps by Staff&amp;Season Overall'!$A$4:$A$10</c:f>
              <c:strCache>
                <c:ptCount val="7"/>
                <c:pt idx="0">
                  <c:v>General Support Staff</c:v>
                </c:pt>
                <c:pt idx="1">
                  <c:v>Health &amp; Social Care Professionals</c:v>
                </c:pt>
                <c:pt idx="2">
                  <c:v>Management &amp; Admin</c:v>
                </c:pt>
                <c:pt idx="3">
                  <c:v>Medical &amp; Dental</c:v>
                </c:pt>
                <c:pt idx="4">
                  <c:v>Nursing</c:v>
                </c:pt>
                <c:pt idx="5">
                  <c:v>Other Patient &amp; Client Care</c:v>
                </c:pt>
                <c:pt idx="6">
                  <c:v>All Staff</c:v>
                </c:pt>
              </c:strCache>
            </c:strRef>
          </c:cat>
          <c:val>
            <c:numRef>
              <c:f>'Hosps by Staff&amp;Season Overall'!$B$4:$B$10</c:f>
              <c:numCache>
                <c:formatCode>0.0</c:formatCode>
                <c:ptCount val="7"/>
                <c:pt idx="0">
                  <c:v>22.140083885000301</c:v>
                </c:pt>
                <c:pt idx="1">
                  <c:v>24.955333043732725</c:v>
                </c:pt>
                <c:pt idx="2">
                  <c:v>20.982766685504924</c:v>
                </c:pt>
                <c:pt idx="3">
                  <c:v>21.912222538548431</c:v>
                </c:pt>
                <c:pt idx="4">
                  <c:v>12.372844380644068</c:v>
                </c:pt>
                <c:pt idx="5">
                  <c:v>19.709898206224842</c:v>
                </c:pt>
                <c:pt idx="6">
                  <c:v>18.103325445725311</c:v>
                </c:pt>
              </c:numCache>
            </c:numRef>
          </c:val>
          <c:extLst>
            <c:ext xmlns:c16="http://schemas.microsoft.com/office/drawing/2014/chart" uri="{C3380CC4-5D6E-409C-BE32-E72D297353CC}">
              <c16:uniqueId val="{00000000-7AAD-4196-B741-0D7783AB8B85}"/>
            </c:ext>
          </c:extLst>
        </c:ser>
        <c:ser>
          <c:idx val="1"/>
          <c:order val="1"/>
          <c:tx>
            <c:strRef>
              <c:f>'Hosps by Staff&amp;Season Overall'!$C$3</c:f>
              <c:strCache>
                <c:ptCount val="1"/>
                <c:pt idx="0">
                  <c:v>2012-2013</c:v>
                </c:pt>
              </c:strCache>
            </c:strRef>
          </c:tx>
          <c:spPr>
            <a:solidFill>
              <a:srgbClr val="EB89A3"/>
            </a:solidFill>
            <a:ln>
              <a:noFill/>
            </a:ln>
          </c:spPr>
          <c:invertIfNegative val="0"/>
          <c:dLbls>
            <c:spPr>
              <a:noFill/>
              <a:ln>
                <a:noFill/>
              </a:ln>
              <a:effectLst/>
            </c:spPr>
            <c:txPr>
              <a:bodyPr rot="-5400000" vert="horz"/>
              <a:lstStyle/>
              <a:p>
                <a:pPr>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'Hosps by Staff&amp;Season Overall'!$A$4:$A$10</c:f>
              <c:strCache>
                <c:ptCount val="7"/>
                <c:pt idx="0">
                  <c:v>General Support Staff</c:v>
                </c:pt>
                <c:pt idx="1">
                  <c:v>Health &amp; Social Care Professionals</c:v>
                </c:pt>
                <c:pt idx="2">
                  <c:v>Management &amp; Admin</c:v>
                </c:pt>
                <c:pt idx="3">
                  <c:v>Medical &amp; Dental</c:v>
                </c:pt>
                <c:pt idx="4">
                  <c:v>Nursing</c:v>
                </c:pt>
                <c:pt idx="5">
                  <c:v>Other Patient &amp; Client Care</c:v>
                </c:pt>
                <c:pt idx="6">
                  <c:v>All Staff</c:v>
                </c:pt>
              </c:strCache>
            </c:strRef>
          </c:cat>
          <c:val>
            <c:numRef>
              <c:f>'Hosps by Staff&amp;Season Overall'!$C$4:$C$10</c:f>
              <c:numCache>
                <c:formatCode>0.0</c:formatCode>
                <c:ptCount val="7"/>
                <c:pt idx="0">
                  <c:v>22.467049236647469</c:v>
                </c:pt>
                <c:pt idx="1">
                  <c:v>19.95780133140795</c:v>
                </c:pt>
                <c:pt idx="2">
                  <c:v>18.51842850963104</c:v>
                </c:pt>
                <c:pt idx="3">
                  <c:v>23.542121230308158</c:v>
                </c:pt>
                <c:pt idx="4">
                  <c:v>12.647995484352027</c:v>
                </c:pt>
                <c:pt idx="5">
                  <c:v>21.653977711574534</c:v>
                </c:pt>
                <c:pt idx="6">
                  <c:v>17.577661787758831</c:v>
                </c:pt>
              </c:numCache>
            </c:numRef>
          </c:val>
          <c:extLst>
            <c:ext xmlns:c16="http://schemas.microsoft.com/office/drawing/2014/chart" uri="{C3380CC4-5D6E-409C-BE32-E72D297353CC}">
              <c16:uniqueId val="{00000001-7AAD-4196-B741-0D7783AB8B85}"/>
            </c:ext>
          </c:extLst>
        </c:ser>
        <c:ser>
          <c:idx val="2"/>
          <c:order val="2"/>
          <c:tx>
            <c:strRef>
              <c:f>'Hosps by Staff&amp;Season Overall'!$D$3</c:f>
              <c:strCache>
                <c:ptCount val="1"/>
                <c:pt idx="0">
                  <c:v>2013-2014</c:v>
                </c:pt>
              </c:strCache>
            </c:strRef>
          </c:tx>
          <c:spPr>
            <a:solidFill>
              <a:srgbClr val="A6428D"/>
            </a:solidFill>
            <a:ln>
              <a:noFill/>
            </a:ln>
          </c:spPr>
          <c:invertIfNegative val="0"/>
          <c:dLbls>
            <c:spPr>
              <a:noFill/>
              <a:ln>
                <a:noFill/>
              </a:ln>
              <a:effectLst/>
            </c:spPr>
            <c:txPr>
              <a:bodyPr rot="-5400000" vert="horz"/>
              <a:lstStyle/>
              <a:p>
                <a:pPr>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'Hosps by Staff&amp;Season Overall'!$A$4:$A$10</c:f>
              <c:strCache>
                <c:ptCount val="7"/>
                <c:pt idx="0">
                  <c:v>General Support Staff</c:v>
                </c:pt>
                <c:pt idx="1">
                  <c:v>Health &amp; Social Care Professionals</c:v>
                </c:pt>
                <c:pt idx="2">
                  <c:v>Management &amp; Admin</c:v>
                </c:pt>
                <c:pt idx="3">
                  <c:v>Medical &amp; Dental</c:v>
                </c:pt>
                <c:pt idx="4">
                  <c:v>Nursing</c:v>
                </c:pt>
                <c:pt idx="5">
                  <c:v>Other Patient &amp; Client Care</c:v>
                </c:pt>
                <c:pt idx="6">
                  <c:v>All Staff</c:v>
                </c:pt>
              </c:strCache>
            </c:strRef>
          </c:cat>
          <c:val>
            <c:numRef>
              <c:f>'Hosps by Staff&amp;Season Overall'!$D$4:$D$10</c:f>
              <c:numCache>
                <c:formatCode>0.0</c:formatCode>
                <c:ptCount val="7"/>
                <c:pt idx="0">
                  <c:v>26.728260720250098</c:v>
                </c:pt>
                <c:pt idx="1">
                  <c:v>30.195680668601987</c:v>
                </c:pt>
                <c:pt idx="2">
                  <c:v>25.279002426840378</c:v>
                </c:pt>
                <c:pt idx="3">
                  <c:v>33.444648522290862</c:v>
                </c:pt>
                <c:pt idx="4">
                  <c:v>18.398159583775403</c:v>
                </c:pt>
                <c:pt idx="5">
                  <c:v>24.185361107127086</c:v>
                </c:pt>
                <c:pt idx="6">
                  <c:v>24.114124696217928</c:v>
                </c:pt>
              </c:numCache>
            </c:numRef>
          </c:val>
          <c:extLst>
            <c:ext xmlns:c16="http://schemas.microsoft.com/office/drawing/2014/chart" uri="{C3380CC4-5D6E-409C-BE32-E72D297353CC}">
              <c16:uniqueId val="{00000002-7AAD-4196-B741-0D7783AB8B85}"/>
            </c:ext>
          </c:extLst>
        </c:ser>
        <c:ser>
          <c:idx val="3"/>
          <c:order val="3"/>
          <c:tx>
            <c:strRef>
              <c:f>'Hosps by Staff&amp;Season Overall'!$E$3</c:f>
              <c:strCache>
                <c:ptCount val="1"/>
                <c:pt idx="0">
                  <c:v>2014-2015</c:v>
                </c:pt>
              </c:strCache>
            </c:strRef>
          </c:tx>
          <c:spPr>
            <a:solidFill>
              <a:srgbClr val="3E5B84"/>
            </a:solidFill>
            <a:ln>
              <a:noFill/>
            </a:ln>
          </c:spPr>
          <c:invertIfNegative val="0"/>
          <c:dLbls>
            <c:spPr>
              <a:noFill/>
              <a:ln>
                <a:noFill/>
              </a:ln>
              <a:effectLst/>
            </c:spPr>
            <c:txPr>
              <a:bodyPr rot="-5400000" vert="horz"/>
              <a:lstStyle/>
              <a:p>
                <a:pPr>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'Hosps by Staff&amp;Season Overall'!$A$4:$A$10</c:f>
              <c:strCache>
                <c:ptCount val="7"/>
                <c:pt idx="0">
                  <c:v>General Support Staff</c:v>
                </c:pt>
                <c:pt idx="1">
                  <c:v>Health &amp; Social Care Professionals</c:v>
                </c:pt>
                <c:pt idx="2">
                  <c:v>Management &amp; Admin</c:v>
                </c:pt>
                <c:pt idx="3">
                  <c:v>Medical &amp; Dental</c:v>
                </c:pt>
                <c:pt idx="4">
                  <c:v>Nursing</c:v>
                </c:pt>
                <c:pt idx="5">
                  <c:v>Other Patient &amp; Client Care</c:v>
                </c:pt>
                <c:pt idx="6">
                  <c:v>All Staff</c:v>
                </c:pt>
              </c:strCache>
            </c:strRef>
          </c:cat>
          <c:val>
            <c:numRef>
              <c:f>'Hosps by Staff&amp;Season Overall'!$E$4:$E$10</c:f>
              <c:numCache>
                <c:formatCode>0.0</c:formatCode>
                <c:ptCount val="7"/>
                <c:pt idx="0">
                  <c:v>25.086148978132243</c:v>
                </c:pt>
                <c:pt idx="1">
                  <c:v>29.722153033983222</c:v>
                </c:pt>
                <c:pt idx="2">
                  <c:v>23.079846767821245</c:v>
                </c:pt>
                <c:pt idx="3">
                  <c:v>36.56493460992094</c:v>
                </c:pt>
                <c:pt idx="4">
                  <c:v>17.181276841178168</c:v>
                </c:pt>
                <c:pt idx="5">
                  <c:v>24.690258343052626</c:v>
                </c:pt>
                <c:pt idx="6">
                  <c:v>23.484881569927172</c:v>
                </c:pt>
              </c:numCache>
            </c:numRef>
          </c:val>
          <c:extLst>
            <c:ext xmlns:c16="http://schemas.microsoft.com/office/drawing/2014/chart" uri="{C3380CC4-5D6E-409C-BE32-E72D297353CC}">
              <c16:uniqueId val="{00000003-7AAD-4196-B741-0D7783AB8B85}"/>
            </c:ext>
          </c:extLst>
        </c:ser>
        <c:ser>
          <c:idx val="4"/>
          <c:order val="4"/>
          <c:tx>
            <c:strRef>
              <c:f>'Hosps by Staff&amp;Season Overall'!$F$3</c:f>
              <c:strCache>
                <c:ptCount val="1"/>
                <c:pt idx="0">
                  <c:v>2015-2016</c:v>
                </c:pt>
              </c:strCache>
            </c:strRef>
          </c:tx>
          <c:spPr>
            <a:solidFill>
              <a:srgbClr val="71A59C"/>
            </a:solidFill>
            <a:ln>
              <a:noFill/>
            </a:ln>
          </c:spPr>
          <c:invertIfNegative val="0"/>
          <c:dLbls>
            <c:spPr>
              <a:noFill/>
              <a:ln>
                <a:noFill/>
              </a:ln>
              <a:effectLst/>
            </c:spPr>
            <c:txPr>
              <a:bodyPr rot="-5400000" vert="horz"/>
              <a:lstStyle/>
              <a:p>
                <a:pPr>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'Hosps by Staff&amp;Season Overall'!$A$4:$A$10</c:f>
              <c:strCache>
                <c:ptCount val="7"/>
                <c:pt idx="0">
                  <c:v>General Support Staff</c:v>
                </c:pt>
                <c:pt idx="1">
                  <c:v>Health &amp; Social Care Professionals</c:v>
                </c:pt>
                <c:pt idx="2">
                  <c:v>Management &amp; Admin</c:v>
                </c:pt>
                <c:pt idx="3">
                  <c:v>Medical &amp; Dental</c:v>
                </c:pt>
                <c:pt idx="4">
                  <c:v>Nursing</c:v>
                </c:pt>
                <c:pt idx="5">
                  <c:v>Other Patient &amp; Client Care</c:v>
                </c:pt>
                <c:pt idx="6">
                  <c:v>All Staff</c:v>
                </c:pt>
              </c:strCache>
            </c:strRef>
          </c:cat>
          <c:val>
            <c:numRef>
              <c:f>'Hosps by Staff&amp;Season Overall'!$F$4:$F$10</c:f>
              <c:numCache>
                <c:formatCode>0.0</c:formatCode>
                <c:ptCount val="7"/>
                <c:pt idx="0">
                  <c:v>25.7951886103858</c:v>
                </c:pt>
                <c:pt idx="1">
                  <c:v>29.708298851693794</c:v>
                </c:pt>
                <c:pt idx="2">
                  <c:v>24.787638578282674</c:v>
                </c:pt>
                <c:pt idx="3">
                  <c:v>40.953967740259941</c:v>
                </c:pt>
                <c:pt idx="4">
                  <c:v>18.914566331122316</c:v>
                </c:pt>
                <c:pt idx="5">
                  <c:v>23.326296527503107</c:v>
                </c:pt>
                <c:pt idx="6">
                  <c:v>25.175011027329685</c:v>
                </c:pt>
              </c:numCache>
            </c:numRef>
          </c:val>
          <c:extLst>
            <c:ext xmlns:c16="http://schemas.microsoft.com/office/drawing/2014/chart" uri="{C3380CC4-5D6E-409C-BE32-E72D297353CC}">
              <c16:uniqueId val="{00000004-7AAD-4196-B741-0D7783AB8B85}"/>
            </c:ext>
          </c:extLst>
        </c:ser>
        <c:ser>
          <c:idx val="6"/>
          <c:order val="5"/>
          <c:tx>
            <c:strRef>
              <c:f>'Hosps by Staff&amp;Season Overall'!$G$3</c:f>
              <c:strCache>
                <c:ptCount val="1"/>
                <c:pt idx="0">
                  <c:v>2016-2017</c:v>
                </c:pt>
              </c:strCache>
            </c:strRef>
          </c:tx>
          <c:spPr>
            <a:solidFill>
              <a:srgbClr val="006858"/>
            </a:solidFill>
          </c:spPr>
          <c:invertIfNegative val="0"/>
          <c:dLbls>
            <c:spPr>
              <a:noFill/>
              <a:ln>
                <a:noFill/>
              </a:ln>
              <a:effectLst/>
            </c:spPr>
            <c:txPr>
              <a:bodyPr rot="-5400000" vert="horz"/>
              <a:lstStyle/>
              <a:p>
                <a:pPr>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'Hosps by Staff&amp;Season Overall'!$A$4:$A$10</c:f>
              <c:strCache>
                <c:ptCount val="7"/>
                <c:pt idx="0">
                  <c:v>General Support Staff</c:v>
                </c:pt>
                <c:pt idx="1">
                  <c:v>Health &amp; Social Care Professionals</c:v>
                </c:pt>
                <c:pt idx="2">
                  <c:v>Management &amp; Admin</c:v>
                </c:pt>
                <c:pt idx="3">
                  <c:v>Medical &amp; Dental</c:v>
                </c:pt>
                <c:pt idx="4">
                  <c:v>Nursing</c:v>
                </c:pt>
                <c:pt idx="5">
                  <c:v>Other Patient &amp; Client Care</c:v>
                </c:pt>
                <c:pt idx="6">
                  <c:v>All Staff</c:v>
                </c:pt>
              </c:strCache>
            </c:strRef>
          </c:cat>
          <c:val>
            <c:numRef>
              <c:f>'Hosps by Staff&amp;Season Overall'!$G$4:$G$10</c:f>
              <c:numCache>
                <c:formatCode>0.0</c:formatCode>
                <c:ptCount val="7"/>
                <c:pt idx="0">
                  <c:v>30.366543527482005</c:v>
                </c:pt>
                <c:pt idx="1">
                  <c:v>40.969290497719491</c:v>
                </c:pt>
                <c:pt idx="2">
                  <c:v>30.601568010706288</c:v>
                </c:pt>
                <c:pt idx="3">
                  <c:v>54.740158972718753</c:v>
                </c:pt>
                <c:pt idx="4">
                  <c:v>27.51906793990111</c:v>
                </c:pt>
                <c:pt idx="5">
                  <c:v>31.286235774103499</c:v>
                </c:pt>
                <c:pt idx="6">
                  <c:v>34.007536692680013</c:v>
                </c:pt>
              </c:numCache>
            </c:numRef>
          </c:val>
          <c:extLst>
            <c:ext xmlns:c16="http://schemas.microsoft.com/office/drawing/2014/chart" uri="{C3380CC4-5D6E-409C-BE32-E72D297353CC}">
              <c16:uniqueId val="{00000005-7AAD-4196-B741-0D7783AB8B85}"/>
            </c:ext>
          </c:extLst>
        </c:ser>
        <c:ser>
          <c:idx val="5"/>
          <c:order val="6"/>
          <c:tx>
            <c:strRef>
              <c:f>'Hosps by Staff&amp;Season Overall'!$H$3</c:f>
              <c:strCache>
                <c:ptCount val="1"/>
                <c:pt idx="0">
                  <c:v>2017-2018</c:v>
                </c:pt>
              </c:strCache>
            </c:strRef>
          </c:tx>
          <c:spPr>
            <a:solidFill>
              <a:srgbClr val="65B328"/>
            </a:solidFill>
            <a:ln>
              <a:noFill/>
            </a:ln>
          </c:spPr>
          <c:invertIfNegative val="0"/>
          <c:dLbls>
            <c:spPr>
              <a:noFill/>
              <a:ln>
                <a:noFill/>
              </a:ln>
              <a:effectLst/>
            </c:spPr>
            <c:txPr>
              <a:bodyPr rot="-5400000" vert="horz"/>
              <a:lstStyle/>
              <a:p>
                <a:pPr>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'Hosps by Staff&amp;Season Overall'!$A$4:$A$10</c:f>
              <c:strCache>
                <c:ptCount val="7"/>
                <c:pt idx="0">
                  <c:v>General Support Staff</c:v>
                </c:pt>
                <c:pt idx="1">
                  <c:v>Health &amp; Social Care Professionals</c:v>
                </c:pt>
                <c:pt idx="2">
                  <c:v>Management &amp; Admin</c:v>
                </c:pt>
                <c:pt idx="3">
                  <c:v>Medical &amp; Dental</c:v>
                </c:pt>
                <c:pt idx="4">
                  <c:v>Nursing</c:v>
                </c:pt>
                <c:pt idx="5">
                  <c:v>Other Patient &amp; Client Care</c:v>
                </c:pt>
                <c:pt idx="6">
                  <c:v>All Staff</c:v>
                </c:pt>
              </c:strCache>
            </c:strRef>
          </c:cat>
          <c:val>
            <c:numRef>
              <c:f>'Hosps by Staff&amp;Season Overall'!$H$4:$H$10</c:f>
              <c:numCache>
                <c:formatCode>0.0</c:formatCode>
                <c:ptCount val="7"/>
                <c:pt idx="0">
                  <c:v>38.258228854026974</c:v>
                </c:pt>
                <c:pt idx="1">
                  <c:v>54.378391889748265</c:v>
                </c:pt>
                <c:pt idx="2">
                  <c:v>40.301309025775659</c:v>
                </c:pt>
                <c:pt idx="3">
                  <c:v>66.43160454145567</c:v>
                </c:pt>
                <c:pt idx="4">
                  <c:v>39.783756852582712</c:v>
                </c:pt>
                <c:pt idx="5">
                  <c:v>35.932991589416176</c:v>
                </c:pt>
                <c:pt idx="6">
                  <c:v>44.841507183982159</c:v>
                </c:pt>
              </c:numCache>
            </c:numRef>
          </c:val>
          <c:extLst>
            <c:ext xmlns:c16="http://schemas.microsoft.com/office/drawing/2014/chart" uri="{C3380CC4-5D6E-409C-BE32-E72D297353CC}">
              <c16:uniqueId val="{00000006-7AAD-4196-B741-0D7783AB8B85}"/>
            </c:ext>
          </c:extLst>
        </c:ser>
        <c:ser>
          <c:idx val="7"/>
          <c:order val="7"/>
          <c:tx>
            <c:strRef>
              <c:f>'Hosps by Staff&amp;Season Overall'!$I$3</c:f>
              <c:strCache>
                <c:ptCount val="1"/>
                <c:pt idx="0">
                  <c:v>2018-2019</c:v>
                </c:pt>
              </c:strCache>
            </c:strRef>
          </c:tx>
          <c:spPr>
            <a:solidFill>
              <a:srgbClr val="7CBDC4"/>
            </a:solidFill>
          </c:spPr>
          <c:invertIfNegative val="0"/>
          <c:dLbls>
            <c:spPr>
              <a:noFill/>
              <a:ln>
                <a:noFill/>
              </a:ln>
              <a:effectLst/>
            </c:spPr>
            <c:txPr>
              <a:bodyPr rot="-5400000" vert="horz"/>
              <a:lstStyle/>
              <a:p>
                <a:pPr>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'Hosps by Staff&amp;Season Overall'!$A$4:$A$10</c:f>
              <c:strCache>
                <c:ptCount val="7"/>
                <c:pt idx="0">
                  <c:v>General Support Staff</c:v>
                </c:pt>
                <c:pt idx="1">
                  <c:v>Health &amp; Social Care Professionals</c:v>
                </c:pt>
                <c:pt idx="2">
                  <c:v>Management &amp; Admin</c:v>
                </c:pt>
                <c:pt idx="3">
                  <c:v>Medical &amp; Dental</c:v>
                </c:pt>
                <c:pt idx="4">
                  <c:v>Nursing</c:v>
                </c:pt>
                <c:pt idx="5">
                  <c:v>Other Patient &amp; Client Care</c:v>
                </c:pt>
                <c:pt idx="6">
                  <c:v>All Staff</c:v>
                </c:pt>
              </c:strCache>
            </c:strRef>
          </c:cat>
          <c:val>
            <c:numRef>
              <c:f>'Hosps by Staff&amp;Season Overall'!$I$4:$I$10</c:f>
              <c:numCache>
                <c:formatCode>0.0</c:formatCode>
                <c:ptCount val="7"/>
                <c:pt idx="0">
                  <c:v>43.344851416724254</c:v>
                </c:pt>
                <c:pt idx="1">
                  <c:v>62.646233036967715</c:v>
                </c:pt>
                <c:pt idx="2">
                  <c:v>48.104193905259983</c:v>
                </c:pt>
                <c:pt idx="3">
                  <c:v>71.645904530922721</c:v>
                </c:pt>
                <c:pt idx="4">
                  <c:v>50.358085186581228</c:v>
                </c:pt>
                <c:pt idx="5">
                  <c:v>44.339963833634719</c:v>
                </c:pt>
                <c:pt idx="6">
                  <c:v>53.22554108021599</c:v>
                </c:pt>
              </c:numCache>
            </c:numRef>
          </c:val>
          <c:extLst>
            <c:ext xmlns:c16="http://schemas.microsoft.com/office/drawing/2014/chart" uri="{C3380CC4-5D6E-409C-BE32-E72D297353CC}">
              <c16:uniqueId val="{00000007-7AAD-4196-B741-0D7783AB8B85}"/>
            </c:ext>
          </c:extLst>
        </c:ser>
        <c:ser>
          <c:idx val="8"/>
          <c:order val="8"/>
          <c:tx>
            <c:strRef>
              <c:f>'Hosps by Staff&amp;Season Overall'!$J$3</c:f>
              <c:strCache>
                <c:ptCount val="1"/>
                <c:pt idx="0">
                  <c:v>2019-2020</c:v>
                </c:pt>
              </c:strCache>
            </c:strRef>
          </c:tx>
          <c:spPr>
            <a:solidFill>
              <a:srgbClr val="C0D236"/>
            </a:solidFill>
          </c:spPr>
          <c:invertIfNegative val="0"/>
          <c:dLbls>
            <c:spPr>
              <a:noFill/>
              <a:ln>
                <a:noFill/>
              </a:ln>
              <a:effectLst/>
            </c:spPr>
            <c:txPr>
              <a:bodyPr rot="-5400000" vert="horz"/>
              <a:lstStyle/>
              <a:p>
                <a:pPr>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'Hosps by Staff&amp;Season Overall'!$A$4:$A$10</c:f>
              <c:strCache>
                <c:ptCount val="7"/>
                <c:pt idx="0">
                  <c:v>General Support Staff</c:v>
                </c:pt>
                <c:pt idx="1">
                  <c:v>Health &amp; Social Care Professionals</c:v>
                </c:pt>
                <c:pt idx="2">
                  <c:v>Management &amp; Admin</c:v>
                </c:pt>
                <c:pt idx="3">
                  <c:v>Medical &amp; Dental</c:v>
                </c:pt>
                <c:pt idx="4">
                  <c:v>Nursing</c:v>
                </c:pt>
                <c:pt idx="5">
                  <c:v>Other Patient &amp; Client Care</c:v>
                </c:pt>
                <c:pt idx="6">
                  <c:v>All Staff</c:v>
                </c:pt>
              </c:strCache>
            </c:strRef>
          </c:cat>
          <c:val>
            <c:numRef>
              <c:f>'Hosps by Staff&amp;Season Overall'!$J$4:$J$10</c:f>
              <c:numCache>
                <c:formatCode>0.0</c:formatCode>
                <c:ptCount val="7"/>
                <c:pt idx="0">
                  <c:v>48.365919794491226</c:v>
                </c:pt>
                <c:pt idx="1">
                  <c:v>68.45018450184503</c:v>
                </c:pt>
                <c:pt idx="2">
                  <c:v>50.140872437578935</c:v>
                </c:pt>
                <c:pt idx="3">
                  <c:v>76.406215802144899</c:v>
                </c:pt>
                <c:pt idx="4">
                  <c:v>58.106890857228642</c:v>
                </c:pt>
                <c:pt idx="5">
                  <c:v>48.631098631098631</c:v>
                </c:pt>
                <c:pt idx="6">
                  <c:v>58.887801696020873</c:v>
                </c:pt>
              </c:numCache>
            </c:numRef>
          </c:val>
          <c:extLst>
            <c:ext xmlns:c16="http://schemas.microsoft.com/office/drawing/2014/chart" uri="{C3380CC4-5D6E-409C-BE32-E72D297353CC}">
              <c16:uniqueId val="{00000008-7AAD-4196-B741-0D7783AB8B85}"/>
            </c:ext>
          </c:extLst>
        </c:ser>
        <c:ser>
          <c:idx val="9"/>
          <c:order val="9"/>
          <c:tx>
            <c:strRef>
              <c:f>'Hosps by Staff&amp;Season Overall'!$K$3</c:f>
              <c:strCache>
                <c:ptCount val="1"/>
                <c:pt idx="0">
                  <c:v>2020-2021</c:v>
                </c:pt>
              </c:strCache>
            </c:strRef>
          </c:tx>
          <c:invertIfNegative val="0"/>
          <c:dLbls>
            <c:spPr>
              <a:noFill/>
              <a:ln>
                <a:noFill/>
              </a:ln>
              <a:effectLst/>
            </c:spPr>
            <c:txPr>
              <a:bodyPr rot="-5400000" vert="horz"/>
              <a:lstStyle/>
              <a:p>
                <a:pPr>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'Hosps by Staff&amp;Season Overall'!$A$4:$A$10</c:f>
              <c:strCache>
                <c:ptCount val="7"/>
                <c:pt idx="0">
                  <c:v>General Support Staff</c:v>
                </c:pt>
                <c:pt idx="1">
                  <c:v>Health &amp; Social Care Professionals</c:v>
                </c:pt>
                <c:pt idx="2">
                  <c:v>Management &amp; Admin</c:v>
                </c:pt>
                <c:pt idx="3">
                  <c:v>Medical &amp; Dental</c:v>
                </c:pt>
                <c:pt idx="4">
                  <c:v>Nursing</c:v>
                </c:pt>
                <c:pt idx="5">
                  <c:v>Other Patient &amp; Client Care</c:v>
                </c:pt>
                <c:pt idx="6">
                  <c:v>All Staff</c:v>
                </c:pt>
              </c:strCache>
            </c:strRef>
          </c:cat>
          <c:val>
            <c:numRef>
              <c:f>'Hosps by Staff&amp;Season Overall'!$K$4:$K$10</c:f>
              <c:numCache>
                <c:formatCode>0.0</c:formatCode>
                <c:ptCount val="7"/>
                <c:pt idx="0">
                  <c:v>64.748490945674035</c:v>
                </c:pt>
                <c:pt idx="1">
                  <c:v>82.824048538334253</c:v>
                </c:pt>
                <c:pt idx="2">
                  <c:v>67.276290006531681</c:v>
                </c:pt>
                <c:pt idx="3">
                  <c:v>77.893249924326497</c:v>
                </c:pt>
                <c:pt idx="4">
                  <c:v>71.379665758668921</c:v>
                </c:pt>
                <c:pt idx="5">
                  <c:v>59.287275172297861</c:v>
                </c:pt>
                <c:pt idx="6">
                  <c:v>71.421658625450092</c:v>
                </c:pt>
              </c:numCache>
            </c:numRef>
          </c:val>
          <c:extLst>
            <c:ext xmlns:c16="http://schemas.microsoft.com/office/drawing/2014/chart" uri="{C3380CC4-5D6E-409C-BE32-E72D297353CC}">
              <c16:uniqueId val="{00000009-7AAD-4196-B741-0D7783AB8B85}"/>
            </c:ext>
          </c:extLst>
        </c:ser>
        <c:ser>
          <c:idx val="10"/>
          <c:order val="10"/>
          <c:tx>
            <c:strRef>
              <c:f>'Hosps by Staff&amp;Season Overall'!$L$3</c:f>
              <c:strCache>
                <c:ptCount val="1"/>
                <c:pt idx="0">
                  <c:v>2021-2022</c:v>
                </c:pt>
              </c:strCache>
            </c:strRef>
          </c:tx>
          <c:invertIfNegative val="0"/>
          <c:dLbls>
            <c:spPr>
              <a:noFill/>
              <a:ln>
                <a:noFill/>
              </a:ln>
              <a:effectLst/>
            </c:spPr>
            <c:txPr>
              <a:bodyPr rot="-5400000" vert="horz"/>
              <a:lstStyle/>
              <a:p>
                <a:pPr>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'Hosps by Staff&amp;Season Overall'!$A$4:$A$10</c:f>
              <c:strCache>
                <c:ptCount val="7"/>
                <c:pt idx="0">
                  <c:v>General Support Staff</c:v>
                </c:pt>
                <c:pt idx="1">
                  <c:v>Health &amp; Social Care Professionals</c:v>
                </c:pt>
                <c:pt idx="2">
                  <c:v>Management &amp; Admin</c:v>
                </c:pt>
                <c:pt idx="3">
                  <c:v>Medical &amp; Dental</c:v>
                </c:pt>
                <c:pt idx="4">
                  <c:v>Nursing</c:v>
                </c:pt>
                <c:pt idx="5">
                  <c:v>Other Patient &amp; Client Care</c:v>
                </c:pt>
                <c:pt idx="6">
                  <c:v>All Staff</c:v>
                </c:pt>
              </c:strCache>
            </c:strRef>
          </c:cat>
          <c:val>
            <c:numRef>
              <c:f>'Hosps by Staff&amp;Season Overall'!$L$4:$L$10</c:f>
              <c:numCache>
                <c:formatCode>0.0</c:formatCode>
                <c:ptCount val="7"/>
                <c:pt idx="0">
                  <c:v>58.011515236624064</c:v>
                </c:pt>
                <c:pt idx="1">
                  <c:v>74.112782818421962</c:v>
                </c:pt>
                <c:pt idx="2">
                  <c:v>59.177740863787378</c:v>
                </c:pt>
                <c:pt idx="3">
                  <c:v>78.772238084779261</c:v>
                </c:pt>
                <c:pt idx="4">
                  <c:v>63.237907206317864</c:v>
                </c:pt>
                <c:pt idx="5">
                  <c:v>50.677014531043596</c:v>
                </c:pt>
                <c:pt idx="6">
                  <c:v>64.507862374330898</c:v>
                </c:pt>
              </c:numCache>
            </c:numRef>
          </c:val>
          <c:extLst>
            <c:ext xmlns:c16="http://schemas.microsoft.com/office/drawing/2014/chart" uri="{C3380CC4-5D6E-409C-BE32-E72D297353CC}">
              <c16:uniqueId val="{0000000A-7AAD-4196-B741-0D7783AB8B85}"/>
            </c:ext>
          </c:extLst>
        </c:ser>
        <c:dLbls>
          <c:showLegendKey val="0"/>
          <c:showVal val="1"/>
          <c:showCatName val="0"/>
          <c:showSerName val="0"/>
          <c:showPercent val="0"/>
          <c:showBubbleSize val="0"/>
        </c:dLbls>
        <c:gapWidth val="150"/>
        <c:axId val="489548800"/>
        <c:axId val="489571456"/>
      </c:barChart>
      <c:catAx>
        <c:axId val="489548800"/>
        <c:scaling>
          <c:orientation val="minMax"/>
        </c:scaling>
        <c:delete val="0"/>
        <c:axPos val="b"/>
        <c:title>
          <c:tx>
            <c:rich>
              <a:bodyPr/>
              <a:lstStyle/>
              <a:p>
                <a:pPr>
                  <a:defRPr/>
                </a:pPr>
                <a:r>
                  <a:rPr lang="en-US" dirty="0"/>
                  <a:t>HSE Staff Category</a:t>
                </a:r>
              </a:p>
            </c:rich>
          </c:tx>
          <c:layout>
            <c:manualLayout>
              <c:xMode val="edge"/>
              <c:yMode val="edge"/>
              <c:x val="0.42415180490733917"/>
              <c:y val="0.76881780402449695"/>
            </c:manualLayout>
          </c:layout>
          <c:overlay val="0"/>
        </c:title>
        <c:numFmt formatCode="General" sourceLinked="0"/>
        <c:majorTickMark val="out"/>
        <c:minorTickMark val="none"/>
        <c:tickLblPos val="nextTo"/>
        <c:txPr>
          <a:bodyPr rot="0"/>
          <a:lstStyle/>
          <a:p>
            <a:pPr>
              <a:defRPr sz="1200"/>
            </a:pPr>
            <a:endParaRPr lang="en-US"/>
          </a:p>
        </c:txPr>
        <c:crossAx val="489571456"/>
        <c:crosses val="autoZero"/>
        <c:auto val="1"/>
        <c:lblAlgn val="ctr"/>
        <c:lblOffset val="100"/>
        <c:noMultiLvlLbl val="0"/>
      </c:catAx>
      <c:valAx>
        <c:axId val="489571456"/>
        <c:scaling>
          <c:orientation val="minMax"/>
        </c:scaling>
        <c:delete val="0"/>
        <c:axPos val="l"/>
        <c:title>
          <c:tx>
            <c:rich>
              <a:bodyPr rot="-5400000" vert="horz"/>
              <a:lstStyle/>
              <a:p>
                <a:pPr>
                  <a:defRPr sz="1200"/>
                </a:pPr>
                <a:r>
                  <a:rPr lang="en-US" sz="1200" dirty="0"/>
                  <a:t>Overall % Uptake</a:t>
                </a:r>
              </a:p>
            </c:rich>
          </c:tx>
          <c:layout>
            <c:manualLayout>
              <c:xMode val="edge"/>
              <c:yMode val="edge"/>
              <c:x val="9.1284479844835863E-3"/>
              <c:y val="9.8735418489355492E-2"/>
            </c:manualLayout>
          </c:layout>
          <c:overlay val="0"/>
        </c:title>
        <c:numFmt formatCode="0" sourceLinked="0"/>
        <c:majorTickMark val="out"/>
        <c:minorTickMark val="none"/>
        <c:tickLblPos val="nextTo"/>
        <c:crossAx val="489548800"/>
        <c:crosses val="autoZero"/>
        <c:crossBetween val="between"/>
        <c:majorUnit val="10"/>
      </c:valAx>
    </c:plotArea>
    <c:legend>
      <c:legendPos val="b"/>
      <c:layout>
        <c:manualLayout>
          <c:xMode val="edge"/>
          <c:yMode val="edge"/>
          <c:x val="1.9471231365785845E-2"/>
          <c:y val="0.89506561679790031"/>
          <c:w val="0.98052872128352375"/>
          <c:h val="0.10493438320209973"/>
        </c:manualLayout>
      </c:layout>
      <c:overlay val="0"/>
      <c:txPr>
        <a:bodyPr/>
        <a:lstStyle/>
        <a:p>
          <a:pPr>
            <a:defRPr sz="1200"/>
          </a:pPr>
          <a:endParaRPr lang="en-US"/>
        </a:p>
      </c:txPr>
    </c:legend>
    <c:plotVisOnly val="1"/>
    <c:dispBlanksAs val="gap"/>
    <c:showDLblsOverMax val="0"/>
  </c:chart>
  <c:spPr>
    <a:ln>
      <a:noFill/>
    </a:ln>
  </c:spPr>
  <c:txPr>
    <a:bodyPr/>
    <a:lstStyle/>
    <a:p>
      <a:pPr>
        <a:defRPr sz="1000"/>
      </a:pPr>
      <a:endParaRPr lang="en-US"/>
    </a:p>
  </c:txPr>
  <c:externalData r:id="rId1">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'LTCFs with Respite Vax Policy'!$R$145</c:f>
              <c:strCache>
                <c:ptCount val="1"/>
                <c:pt idx="0">
                  <c:v>Cumulative number of participating public LTCFs with complete annual returns &amp; a respite resident vax policy</c:v>
                </c:pt>
              </c:strCache>
            </c:strRef>
          </c:tx>
          <c:spPr>
            <a:solidFill>
              <a:srgbClr val="BA1F46"/>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'LTCFs with Respite Vax Policy'!$S$144:$AC$144</c:f>
              <c:strCache>
                <c:ptCount val="11"/>
                <c:pt idx="0">
                  <c:v>2011-2012</c:v>
                </c:pt>
                <c:pt idx="1">
                  <c:v>2011-2012 to  2012-2013</c:v>
                </c:pt>
                <c:pt idx="2">
                  <c:v>2011-2012 to 2013-2014</c:v>
                </c:pt>
                <c:pt idx="3">
                  <c:v>2011-2012 to 2014-2015</c:v>
                </c:pt>
                <c:pt idx="4">
                  <c:v>2011-2012 to 2015-2016</c:v>
                </c:pt>
                <c:pt idx="5">
                  <c:v>2011-2012 to 2016-2017</c:v>
                </c:pt>
                <c:pt idx="6">
                  <c:v>2011-2012 to 2017-2018</c:v>
                </c:pt>
                <c:pt idx="7">
                  <c:v>2011-2012 to 2018-2019</c:v>
                </c:pt>
                <c:pt idx="8">
                  <c:v>2011-2012 to 2019-2020</c:v>
                </c:pt>
                <c:pt idx="9">
                  <c:v>2011-2012 to 2020-2021</c:v>
                </c:pt>
                <c:pt idx="10">
                  <c:v>2011-2012 to 2021-2022</c:v>
                </c:pt>
              </c:strCache>
            </c:strRef>
          </c:cat>
          <c:val>
            <c:numRef>
              <c:f>'LTCFs with Respite Vax Policy'!$S$145:$AC$145</c:f>
              <c:numCache>
                <c:formatCode>General</c:formatCode>
                <c:ptCount val="11"/>
                <c:pt idx="0">
                  <c:v>5</c:v>
                </c:pt>
                <c:pt idx="1">
                  <c:v>13</c:v>
                </c:pt>
                <c:pt idx="2">
                  <c:v>29</c:v>
                </c:pt>
                <c:pt idx="3">
                  <c:v>38</c:v>
                </c:pt>
                <c:pt idx="4">
                  <c:v>44</c:v>
                </c:pt>
                <c:pt idx="5">
                  <c:v>55</c:v>
                </c:pt>
                <c:pt idx="6">
                  <c:v>61</c:v>
                </c:pt>
                <c:pt idx="7">
                  <c:v>65</c:v>
                </c:pt>
                <c:pt idx="8">
                  <c:v>74</c:v>
                </c:pt>
                <c:pt idx="9">
                  <c:v>79</c:v>
                </c:pt>
                <c:pt idx="10">
                  <c:v>85</c:v>
                </c:pt>
              </c:numCache>
            </c:numRef>
          </c:val>
          <c:extLst>
            <c:ext xmlns:c16="http://schemas.microsoft.com/office/drawing/2014/chart" uri="{C3380CC4-5D6E-409C-BE32-E72D297353CC}">
              <c16:uniqueId val="{00000000-6037-41C9-A413-E74D658213EB}"/>
            </c:ext>
          </c:extLst>
        </c:ser>
        <c:dLbls>
          <c:showLegendKey val="0"/>
          <c:showVal val="0"/>
          <c:showCatName val="0"/>
          <c:showSerName val="0"/>
          <c:showPercent val="0"/>
          <c:showBubbleSize val="0"/>
        </c:dLbls>
        <c:gapWidth val="219"/>
        <c:overlap val="-27"/>
        <c:axId val="1729636944"/>
        <c:axId val="800333984"/>
      </c:barChart>
      <c:catAx>
        <c:axId val="172963694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800333984"/>
        <c:crosses val="autoZero"/>
        <c:auto val="1"/>
        <c:lblAlgn val="ctr"/>
        <c:lblOffset val="100"/>
        <c:noMultiLvlLbl val="0"/>
      </c:catAx>
      <c:valAx>
        <c:axId val="800333984"/>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r>
                  <a:rPr lang="en-US" dirty="0"/>
                  <a:t>Cumulative number of participating public LTCFs providing compete returns &amp; with a respite resident vaccination policy</a:t>
                </a:r>
              </a:p>
            </c:rich>
          </c:tx>
          <c:layout>
            <c:manualLayout>
              <c:xMode val="edge"/>
              <c:yMode val="edge"/>
              <c:x val="2.5945945945945945E-2"/>
              <c:y val="5.0925925925925923E-2"/>
            </c:manualLayout>
          </c:layout>
          <c:overlay val="0"/>
          <c:spPr>
            <a:noFill/>
            <a:ln>
              <a:noFill/>
            </a:ln>
            <a:effectLst/>
          </c:spPr>
          <c:txPr>
            <a:bodyPr rot="-54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1729636944"/>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noFill/>
      <a:round/>
    </a:ln>
    <a:effectLst/>
  </c:spPr>
  <c:txPr>
    <a:bodyPr/>
    <a:lstStyle/>
    <a:p>
      <a:pPr>
        <a:defRPr sz="1200"/>
      </a:pPr>
      <a:endParaRPr lang="en-US"/>
    </a:p>
  </c:txPr>
  <c:externalData r:id="rId3">
    <c:autoUpdate val="0"/>
  </c:externalData>
</c:chartSpace>
</file>

<file path=ppt/charts/chart2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layout>
        <c:manualLayout>
          <c:xMode val="edge"/>
          <c:yMode val="edge"/>
          <c:x val="8.7176470266919048E-2"/>
          <c:y val="2.197802197802198E-2"/>
        </c:manualLayout>
      </c:layout>
      <c:overlay val="0"/>
    </c:title>
    <c:autoTitleDeleted val="0"/>
    <c:plotArea>
      <c:layout>
        <c:manualLayout>
          <c:layoutTarget val="inner"/>
          <c:xMode val="edge"/>
          <c:yMode val="edge"/>
          <c:x val="8.1127543760463869E-2"/>
          <c:y val="5.5063597819503332E-2"/>
          <c:w val="0.88135423238588417"/>
          <c:h val="0.47563121917452628"/>
        </c:manualLayout>
      </c:layout>
      <c:barChart>
        <c:barDir val="col"/>
        <c:grouping val="clustered"/>
        <c:varyColors val="0"/>
        <c:ser>
          <c:idx val="0"/>
          <c:order val="0"/>
          <c:tx>
            <c:strRef>
              <c:f>'Graphs-All Public'!$A$2</c:f>
              <c:strCache>
                <c:ptCount val="1"/>
                <c:pt idx="0">
                  <c:v>All Public</c:v>
                </c:pt>
              </c:strCache>
            </c:strRef>
          </c:tx>
          <c:spPr>
            <a:solidFill>
              <a:srgbClr val="BA1F46"/>
            </a:solidFill>
          </c:spPr>
          <c:invertIfNegative val="0"/>
          <c:dLbls>
            <c:spPr>
              <a:noFill/>
              <a:ln>
                <a:noFill/>
              </a:ln>
              <a:effectLst/>
            </c:spPr>
            <c:txPr>
              <a:bodyPr rot="-5400000" vert="horz"/>
              <a:lstStyle/>
              <a:p>
                <a:pPr>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multiLvlStrRef>
              <c:f>'Graphs-All Public'!$A$3:$B$79</c:f>
              <c:multiLvlStrCache>
                <c:ptCount val="77"/>
                <c:lvl>
                  <c:pt idx="0">
                    <c:v>2011-2012</c:v>
                  </c:pt>
                  <c:pt idx="1">
                    <c:v>2012-2013</c:v>
                  </c:pt>
                  <c:pt idx="2">
                    <c:v>2013-2014</c:v>
                  </c:pt>
                  <c:pt idx="3">
                    <c:v>2014-2015</c:v>
                  </c:pt>
                  <c:pt idx="4">
                    <c:v>2015-2016</c:v>
                  </c:pt>
                  <c:pt idx="5">
                    <c:v>2016-2017</c:v>
                  </c:pt>
                  <c:pt idx="6">
                    <c:v>2017-2018</c:v>
                  </c:pt>
                  <c:pt idx="7">
                    <c:v>2018-2019</c:v>
                  </c:pt>
                  <c:pt idx="8">
                    <c:v>2019-2020</c:v>
                  </c:pt>
                  <c:pt idx="9">
                    <c:v>2020-2021</c:v>
                  </c:pt>
                  <c:pt idx="10">
                    <c:v>2021-2022</c:v>
                  </c:pt>
                  <c:pt idx="11">
                    <c:v>2011-2012</c:v>
                  </c:pt>
                  <c:pt idx="12">
                    <c:v>2012-2013</c:v>
                  </c:pt>
                  <c:pt idx="13">
                    <c:v>2013-2014</c:v>
                  </c:pt>
                  <c:pt idx="14">
                    <c:v>2014-2015</c:v>
                  </c:pt>
                  <c:pt idx="15">
                    <c:v>2015-2016</c:v>
                  </c:pt>
                  <c:pt idx="16">
                    <c:v>2016-2017</c:v>
                  </c:pt>
                  <c:pt idx="17">
                    <c:v>2017-2018</c:v>
                  </c:pt>
                  <c:pt idx="18">
                    <c:v>2018-2019</c:v>
                  </c:pt>
                  <c:pt idx="19">
                    <c:v>2019-2020</c:v>
                  </c:pt>
                  <c:pt idx="20">
                    <c:v>2020-2021</c:v>
                  </c:pt>
                  <c:pt idx="21">
                    <c:v>2021-2022</c:v>
                  </c:pt>
                  <c:pt idx="22">
                    <c:v>2011-2012</c:v>
                  </c:pt>
                  <c:pt idx="23">
                    <c:v>2012-2013</c:v>
                  </c:pt>
                  <c:pt idx="24">
                    <c:v>2013-2014</c:v>
                  </c:pt>
                  <c:pt idx="25">
                    <c:v>2014-2015</c:v>
                  </c:pt>
                  <c:pt idx="26">
                    <c:v>2015-2016</c:v>
                  </c:pt>
                  <c:pt idx="27">
                    <c:v>2016-2017</c:v>
                  </c:pt>
                  <c:pt idx="28">
                    <c:v>2017-2018</c:v>
                  </c:pt>
                  <c:pt idx="29">
                    <c:v>2018-2019</c:v>
                  </c:pt>
                  <c:pt idx="30">
                    <c:v>2019-2020</c:v>
                  </c:pt>
                  <c:pt idx="31">
                    <c:v>2020-2021</c:v>
                  </c:pt>
                  <c:pt idx="32">
                    <c:v>2021-2022</c:v>
                  </c:pt>
                  <c:pt idx="33">
                    <c:v>2011-2012</c:v>
                  </c:pt>
                  <c:pt idx="34">
                    <c:v>2012-2013</c:v>
                  </c:pt>
                  <c:pt idx="35">
                    <c:v>2013-2014</c:v>
                  </c:pt>
                  <c:pt idx="36">
                    <c:v>2014-2015</c:v>
                  </c:pt>
                  <c:pt idx="37">
                    <c:v>2015-2016</c:v>
                  </c:pt>
                  <c:pt idx="38">
                    <c:v>2016-2017</c:v>
                  </c:pt>
                  <c:pt idx="39">
                    <c:v>2017-2018</c:v>
                  </c:pt>
                  <c:pt idx="40">
                    <c:v>2018-2019</c:v>
                  </c:pt>
                  <c:pt idx="41">
                    <c:v>2019-2020</c:v>
                  </c:pt>
                  <c:pt idx="42">
                    <c:v>2020-2021</c:v>
                  </c:pt>
                  <c:pt idx="43">
                    <c:v>2021-2022</c:v>
                  </c:pt>
                  <c:pt idx="44">
                    <c:v>2011-2012</c:v>
                  </c:pt>
                  <c:pt idx="45">
                    <c:v>2012-2013</c:v>
                  </c:pt>
                  <c:pt idx="46">
                    <c:v>2013-2014</c:v>
                  </c:pt>
                  <c:pt idx="47">
                    <c:v>2014-2015</c:v>
                  </c:pt>
                  <c:pt idx="48">
                    <c:v>2015-2016</c:v>
                  </c:pt>
                  <c:pt idx="49">
                    <c:v>2016-2017</c:v>
                  </c:pt>
                  <c:pt idx="50">
                    <c:v>2017-2018</c:v>
                  </c:pt>
                  <c:pt idx="51">
                    <c:v>2018-2019</c:v>
                  </c:pt>
                  <c:pt idx="52">
                    <c:v>2019-2020</c:v>
                  </c:pt>
                  <c:pt idx="53">
                    <c:v>2020-2021</c:v>
                  </c:pt>
                  <c:pt idx="54">
                    <c:v>2021-2022</c:v>
                  </c:pt>
                  <c:pt idx="55">
                    <c:v>2011-2012</c:v>
                  </c:pt>
                  <c:pt idx="56">
                    <c:v>2012-2013</c:v>
                  </c:pt>
                  <c:pt idx="57">
                    <c:v>2013-2014</c:v>
                  </c:pt>
                  <c:pt idx="58">
                    <c:v>2014-2015</c:v>
                  </c:pt>
                  <c:pt idx="59">
                    <c:v>2015-2016</c:v>
                  </c:pt>
                  <c:pt idx="60">
                    <c:v>2016-2017</c:v>
                  </c:pt>
                  <c:pt idx="61">
                    <c:v>2017-2018</c:v>
                  </c:pt>
                  <c:pt idx="62">
                    <c:v>2018-2019</c:v>
                  </c:pt>
                  <c:pt idx="63">
                    <c:v>2019-2020</c:v>
                  </c:pt>
                  <c:pt idx="64">
                    <c:v>2020-2021</c:v>
                  </c:pt>
                  <c:pt idx="65">
                    <c:v>2021-2022</c:v>
                  </c:pt>
                  <c:pt idx="66">
                    <c:v>2011-2012</c:v>
                  </c:pt>
                  <c:pt idx="67">
                    <c:v>2012-2013</c:v>
                  </c:pt>
                  <c:pt idx="68">
                    <c:v>2013-2014</c:v>
                  </c:pt>
                  <c:pt idx="69">
                    <c:v>2014-2015</c:v>
                  </c:pt>
                  <c:pt idx="70">
                    <c:v>2015-2016</c:v>
                  </c:pt>
                  <c:pt idx="71">
                    <c:v>2016-2017</c:v>
                  </c:pt>
                  <c:pt idx="72">
                    <c:v>2017-2018</c:v>
                  </c:pt>
                  <c:pt idx="73">
                    <c:v>2018-2019</c:v>
                  </c:pt>
                  <c:pt idx="74">
                    <c:v>2019-2020</c:v>
                  </c:pt>
                  <c:pt idx="75">
                    <c:v>2020-2021</c:v>
                  </c:pt>
                  <c:pt idx="76">
                    <c:v>2021-2022</c:v>
                  </c:pt>
                </c:lvl>
                <c:lvl>
                  <c:pt idx="0">
                    <c:v>General Support Staff</c:v>
                  </c:pt>
                  <c:pt idx="11">
                    <c:v>Health &amp; Social Care Professionals</c:v>
                  </c:pt>
                  <c:pt idx="22">
                    <c:v>Management &amp; Admin</c:v>
                  </c:pt>
                  <c:pt idx="33">
                    <c:v>Medical &amp; Dental</c:v>
                  </c:pt>
                  <c:pt idx="44">
                    <c:v>Nursing</c:v>
                  </c:pt>
                  <c:pt idx="55">
                    <c:v>Other Patient &amp; Client Care</c:v>
                  </c:pt>
                  <c:pt idx="66">
                    <c:v>All Staff</c:v>
                  </c:pt>
                </c:lvl>
              </c:multiLvlStrCache>
            </c:multiLvlStrRef>
          </c:cat>
          <c:val>
            <c:numRef>
              <c:f>'Graphs-All Public'!$C$3:$C$79</c:f>
              <c:numCache>
                <c:formatCode>0.0</c:formatCode>
                <c:ptCount val="77"/>
                <c:pt idx="0">
                  <c:v>14.904458598726114</c:v>
                </c:pt>
                <c:pt idx="1">
                  <c:v>14.525747547789708</c:v>
                </c:pt>
                <c:pt idx="2">
                  <c:v>21.027973369133402</c:v>
                </c:pt>
                <c:pt idx="3">
                  <c:v>20.139234211834907</c:v>
                </c:pt>
                <c:pt idx="4">
                  <c:v>23.970836459114778</c:v>
                </c:pt>
                <c:pt idx="5">
                  <c:v>26.859858359306649</c:v>
                </c:pt>
                <c:pt idx="6">
                  <c:v>30.619641218281384</c:v>
                </c:pt>
                <c:pt idx="7">
                  <c:v>37.669621856341593</c:v>
                </c:pt>
                <c:pt idx="8">
                  <c:v>44.100222961642274</c:v>
                </c:pt>
                <c:pt idx="9">
                  <c:v>63.530326594090205</c:v>
                </c:pt>
                <c:pt idx="10">
                  <c:v>54.622995564653699</c:v>
                </c:pt>
                <c:pt idx="11">
                  <c:v>15.942028985507244</c:v>
                </c:pt>
                <c:pt idx="12">
                  <c:v>8.6353467561521242</c:v>
                </c:pt>
                <c:pt idx="13">
                  <c:v>23.831564020246983</c:v>
                </c:pt>
                <c:pt idx="14">
                  <c:v>22.483221476510067</c:v>
                </c:pt>
                <c:pt idx="15">
                  <c:v>21.970705725699069</c:v>
                </c:pt>
                <c:pt idx="16">
                  <c:v>35.281943873034869</c:v>
                </c:pt>
                <c:pt idx="17">
                  <c:v>39.434406912804398</c:v>
                </c:pt>
                <c:pt idx="18">
                  <c:v>55.671347082053536</c:v>
                </c:pt>
                <c:pt idx="19">
                  <c:v>47.540983606557376</c:v>
                </c:pt>
                <c:pt idx="20">
                  <c:v>69.991617770326911</c:v>
                </c:pt>
                <c:pt idx="21">
                  <c:v>53.60205831903945</c:v>
                </c:pt>
                <c:pt idx="22">
                  <c:v>20.614035087719298</c:v>
                </c:pt>
                <c:pt idx="23">
                  <c:v>16.354151980826167</c:v>
                </c:pt>
                <c:pt idx="24">
                  <c:v>11.311355311355312</c:v>
                </c:pt>
                <c:pt idx="25">
                  <c:v>26.785714285714285</c:v>
                </c:pt>
                <c:pt idx="26">
                  <c:v>24.29245283018868</c:v>
                </c:pt>
                <c:pt idx="27">
                  <c:v>30.942362459228018</c:v>
                </c:pt>
                <c:pt idx="28">
                  <c:v>39.559379271528499</c:v>
                </c:pt>
                <c:pt idx="29">
                  <c:v>49.005847953216374</c:v>
                </c:pt>
                <c:pt idx="30">
                  <c:v>51.360174102285093</c:v>
                </c:pt>
                <c:pt idx="31">
                  <c:v>68.555240793201136</c:v>
                </c:pt>
                <c:pt idx="32">
                  <c:v>66.862170087976537</c:v>
                </c:pt>
                <c:pt idx="33">
                  <c:v>10.204081632653061</c:v>
                </c:pt>
                <c:pt idx="34">
                  <c:v>12.676056338028168</c:v>
                </c:pt>
                <c:pt idx="35">
                  <c:v>30.870030870030867</c:v>
                </c:pt>
                <c:pt idx="36">
                  <c:v>38.235294117647058</c:v>
                </c:pt>
                <c:pt idx="37">
                  <c:v>43.478260869565219</c:v>
                </c:pt>
                <c:pt idx="38">
                  <c:v>21.19339721202352</c:v>
                </c:pt>
                <c:pt idx="39">
                  <c:v>38.738738738738739</c:v>
                </c:pt>
                <c:pt idx="40">
                  <c:v>56.343283582089555</c:v>
                </c:pt>
                <c:pt idx="41">
                  <c:v>59.119496855345908</c:v>
                </c:pt>
                <c:pt idx="42">
                  <c:v>72.674418604651152</c:v>
                </c:pt>
                <c:pt idx="43">
                  <c:v>51.055662188099802</c:v>
                </c:pt>
                <c:pt idx="44">
                  <c:v>17.295813315030887</c:v>
                </c:pt>
                <c:pt idx="45">
                  <c:v>13.185357379425843</c:v>
                </c:pt>
                <c:pt idx="46">
                  <c:v>20.128204269456702</c:v>
                </c:pt>
                <c:pt idx="47">
                  <c:v>26.719229084537886</c:v>
                </c:pt>
                <c:pt idx="48">
                  <c:v>21.949644932214333</c:v>
                </c:pt>
                <c:pt idx="49">
                  <c:v>26.829801718216235</c:v>
                </c:pt>
                <c:pt idx="50">
                  <c:v>31.185222718688099</c:v>
                </c:pt>
                <c:pt idx="51">
                  <c:v>41.602947728394767</c:v>
                </c:pt>
                <c:pt idx="52">
                  <c:v>47.57273342354533</c:v>
                </c:pt>
                <c:pt idx="53">
                  <c:v>67.507274490785647</c:v>
                </c:pt>
                <c:pt idx="54">
                  <c:v>56.568926123381566</c:v>
                </c:pt>
                <c:pt idx="55">
                  <c:v>20.528634361233479</c:v>
                </c:pt>
                <c:pt idx="56">
                  <c:v>11.430793157076206</c:v>
                </c:pt>
                <c:pt idx="57">
                  <c:v>20.521468000827223</c:v>
                </c:pt>
                <c:pt idx="58">
                  <c:v>23.312883435582819</c:v>
                </c:pt>
                <c:pt idx="59">
                  <c:v>21.656600517687664</c:v>
                </c:pt>
                <c:pt idx="60">
                  <c:v>22.702807495497705</c:v>
                </c:pt>
                <c:pt idx="61">
                  <c:v>33.233600360325575</c:v>
                </c:pt>
                <c:pt idx="62">
                  <c:v>39.961175818080974</c:v>
                </c:pt>
                <c:pt idx="63">
                  <c:v>41.557980045259704</c:v>
                </c:pt>
                <c:pt idx="64">
                  <c:v>64.407761366927303</c:v>
                </c:pt>
                <c:pt idx="65">
                  <c:v>51.501286817271954</c:v>
                </c:pt>
                <c:pt idx="66">
                  <c:v>17.793317793317794</c:v>
                </c:pt>
                <c:pt idx="67">
                  <c:v>12.260914477580636</c:v>
                </c:pt>
                <c:pt idx="68">
                  <c:v>19.047925407496933</c:v>
                </c:pt>
                <c:pt idx="69">
                  <c:v>24.050632911392405</c:v>
                </c:pt>
                <c:pt idx="70">
                  <c:v>23.024693806994975</c:v>
                </c:pt>
                <c:pt idx="71">
                  <c:v>26.938145036218568</c:v>
                </c:pt>
                <c:pt idx="72">
                  <c:v>33.177318804525207</c:v>
                </c:pt>
                <c:pt idx="73">
                  <c:v>41.886918195174403</c:v>
                </c:pt>
                <c:pt idx="74">
                  <c:v>45.675707503137915</c:v>
                </c:pt>
                <c:pt idx="75">
                  <c:v>66.3495205874097</c:v>
                </c:pt>
                <c:pt idx="76">
                  <c:v>55.23280055594163</c:v>
                </c:pt>
              </c:numCache>
            </c:numRef>
          </c:val>
          <c:extLst>
            <c:ext xmlns:c16="http://schemas.microsoft.com/office/drawing/2014/chart" uri="{C3380CC4-5D6E-409C-BE32-E72D297353CC}">
              <c16:uniqueId val="{00000000-D879-4197-9635-B3FB6B1CE8D8}"/>
            </c:ext>
          </c:extLst>
        </c:ser>
        <c:dLbls>
          <c:showLegendKey val="0"/>
          <c:showVal val="0"/>
          <c:showCatName val="0"/>
          <c:showSerName val="0"/>
          <c:showPercent val="0"/>
          <c:showBubbleSize val="0"/>
        </c:dLbls>
        <c:gapWidth val="150"/>
        <c:axId val="442150272"/>
        <c:axId val="442156544"/>
      </c:barChart>
      <c:catAx>
        <c:axId val="442150272"/>
        <c:scaling>
          <c:orientation val="minMax"/>
        </c:scaling>
        <c:delete val="0"/>
        <c:axPos val="b"/>
        <c:title>
          <c:tx>
            <c:rich>
              <a:bodyPr/>
              <a:lstStyle/>
              <a:p>
                <a:pPr>
                  <a:defRPr/>
                </a:pPr>
                <a:r>
                  <a:rPr lang="en-US" dirty="0"/>
                  <a:t>Season</a:t>
                </a:r>
              </a:p>
            </c:rich>
          </c:tx>
          <c:overlay val="0"/>
        </c:title>
        <c:numFmt formatCode="General" sourceLinked="0"/>
        <c:majorTickMark val="out"/>
        <c:minorTickMark val="none"/>
        <c:tickLblPos val="nextTo"/>
        <c:crossAx val="442156544"/>
        <c:crosses val="autoZero"/>
        <c:auto val="1"/>
        <c:lblAlgn val="ctr"/>
        <c:lblOffset val="100"/>
        <c:tickLblSkip val="1"/>
        <c:noMultiLvlLbl val="0"/>
      </c:catAx>
      <c:valAx>
        <c:axId val="442156544"/>
        <c:scaling>
          <c:orientation val="minMax"/>
        </c:scaling>
        <c:delete val="0"/>
        <c:axPos val="l"/>
        <c:title>
          <c:tx>
            <c:rich>
              <a:bodyPr rot="-5400000" vert="horz"/>
              <a:lstStyle/>
              <a:p>
                <a:pPr>
                  <a:defRPr/>
                </a:pPr>
                <a:r>
                  <a:rPr lang="en-US" dirty="0"/>
                  <a:t>Overall % Uptake</a:t>
                </a:r>
              </a:p>
            </c:rich>
          </c:tx>
          <c:layout>
            <c:manualLayout>
              <c:xMode val="edge"/>
              <c:yMode val="edge"/>
              <c:x val="4.8025214329998553E-3"/>
              <c:y val="0.11000865276455828"/>
            </c:manualLayout>
          </c:layout>
          <c:overlay val="0"/>
        </c:title>
        <c:numFmt formatCode="0.0" sourceLinked="1"/>
        <c:majorTickMark val="out"/>
        <c:minorTickMark val="none"/>
        <c:tickLblPos val="nextTo"/>
        <c:crossAx val="442150272"/>
        <c:crosses val="autoZero"/>
        <c:crossBetween val="between"/>
      </c:valAx>
    </c:plotArea>
    <c:plotVisOnly val="1"/>
    <c:dispBlanksAs val="gap"/>
    <c:showDLblsOverMax val="0"/>
  </c:chart>
  <c:txPr>
    <a:bodyPr/>
    <a:lstStyle/>
    <a:p>
      <a:pPr>
        <a:defRPr sz="1200"/>
      </a:pPr>
      <a:endParaRPr lang="en-US"/>
    </a:p>
  </c:txPr>
  <c:externalData r:id="rId1">
    <c:autoUpdate val="0"/>
  </c:externalData>
</c:chartSpace>
</file>

<file path=ppt/charts/chart2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IE" dirty="0"/>
              <a:t>CHO1</a:t>
            </a:r>
          </a:p>
        </c:rich>
      </c:tx>
      <c:layout>
        <c:manualLayout>
          <c:xMode val="edge"/>
          <c:yMode val="edge"/>
          <c:x val="8.7176470266919048E-2"/>
          <c:y val="2.197802197802198E-2"/>
        </c:manualLayout>
      </c:layout>
      <c:overlay val="0"/>
    </c:title>
    <c:autoTitleDeleted val="0"/>
    <c:plotArea>
      <c:layout>
        <c:manualLayout>
          <c:layoutTarget val="inner"/>
          <c:xMode val="edge"/>
          <c:yMode val="edge"/>
          <c:x val="8.1127543760463869E-2"/>
          <c:y val="5.5063597819503332E-2"/>
          <c:w val="0.88135423238588417"/>
          <c:h val="0.47563121917452628"/>
        </c:manualLayout>
      </c:layout>
      <c:barChart>
        <c:barDir val="col"/>
        <c:grouping val="clustered"/>
        <c:varyColors val="0"/>
        <c:ser>
          <c:idx val="0"/>
          <c:order val="0"/>
          <c:tx>
            <c:strRef>
              <c:f>'Graphs-CHO1'!$A$2</c:f>
              <c:strCache>
                <c:ptCount val="1"/>
                <c:pt idx="0">
                  <c:v>All Public CHO1</c:v>
                </c:pt>
              </c:strCache>
            </c:strRef>
          </c:tx>
          <c:spPr>
            <a:solidFill>
              <a:srgbClr val="BA1F46"/>
            </a:solidFill>
          </c:spPr>
          <c:invertIfNegative val="0"/>
          <c:dLbls>
            <c:spPr>
              <a:noFill/>
              <a:ln>
                <a:noFill/>
              </a:ln>
              <a:effectLst/>
            </c:spPr>
            <c:txPr>
              <a:bodyPr rot="-5400000" vert="horz"/>
              <a:lstStyle/>
              <a:p>
                <a:pPr>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multiLvlStrRef>
              <c:f>'Graphs-CHO1'!$A$3:$B$79</c:f>
              <c:multiLvlStrCache>
                <c:ptCount val="77"/>
                <c:lvl>
                  <c:pt idx="0">
                    <c:v>2011-2012</c:v>
                  </c:pt>
                  <c:pt idx="1">
                    <c:v>2012-2013</c:v>
                  </c:pt>
                  <c:pt idx="2">
                    <c:v>2013-2014</c:v>
                  </c:pt>
                  <c:pt idx="3">
                    <c:v>2014-2015</c:v>
                  </c:pt>
                  <c:pt idx="4">
                    <c:v>2015-2016</c:v>
                  </c:pt>
                  <c:pt idx="5">
                    <c:v>2016-2017</c:v>
                  </c:pt>
                  <c:pt idx="6">
                    <c:v>2017-2018</c:v>
                  </c:pt>
                  <c:pt idx="7">
                    <c:v>2018-2019</c:v>
                  </c:pt>
                  <c:pt idx="8">
                    <c:v>2019-2020</c:v>
                  </c:pt>
                  <c:pt idx="9">
                    <c:v>2020-2021</c:v>
                  </c:pt>
                  <c:pt idx="10">
                    <c:v>2021-2022</c:v>
                  </c:pt>
                  <c:pt idx="11">
                    <c:v>2011-2012</c:v>
                  </c:pt>
                  <c:pt idx="12">
                    <c:v>2012-2013</c:v>
                  </c:pt>
                  <c:pt idx="13">
                    <c:v>2013-2014</c:v>
                  </c:pt>
                  <c:pt idx="14">
                    <c:v>2014-2015</c:v>
                  </c:pt>
                  <c:pt idx="15">
                    <c:v>2015-2016</c:v>
                  </c:pt>
                  <c:pt idx="16">
                    <c:v>2016-2017</c:v>
                  </c:pt>
                  <c:pt idx="17">
                    <c:v>2017-2018</c:v>
                  </c:pt>
                  <c:pt idx="18">
                    <c:v>2018-2019</c:v>
                  </c:pt>
                  <c:pt idx="19">
                    <c:v>2019-2020</c:v>
                  </c:pt>
                  <c:pt idx="20">
                    <c:v>2020-2021</c:v>
                  </c:pt>
                  <c:pt idx="21">
                    <c:v>2021-2022</c:v>
                  </c:pt>
                  <c:pt idx="22">
                    <c:v>2011-2012</c:v>
                  </c:pt>
                  <c:pt idx="23">
                    <c:v>2012-2013</c:v>
                  </c:pt>
                  <c:pt idx="24">
                    <c:v>2013-2014</c:v>
                  </c:pt>
                  <c:pt idx="25">
                    <c:v>2014-2015</c:v>
                  </c:pt>
                  <c:pt idx="26">
                    <c:v>2015-2016</c:v>
                  </c:pt>
                  <c:pt idx="27">
                    <c:v>2016-2017</c:v>
                  </c:pt>
                  <c:pt idx="28">
                    <c:v>2017-2018</c:v>
                  </c:pt>
                  <c:pt idx="29">
                    <c:v>2018-2019</c:v>
                  </c:pt>
                  <c:pt idx="30">
                    <c:v>2019-2020</c:v>
                  </c:pt>
                  <c:pt idx="31">
                    <c:v>2020-2021</c:v>
                  </c:pt>
                  <c:pt idx="32">
                    <c:v>2021-2022</c:v>
                  </c:pt>
                  <c:pt idx="33">
                    <c:v>2011-2012</c:v>
                  </c:pt>
                  <c:pt idx="34">
                    <c:v>2012-2013</c:v>
                  </c:pt>
                  <c:pt idx="35">
                    <c:v>2013-2014</c:v>
                  </c:pt>
                  <c:pt idx="36">
                    <c:v>2014-2015</c:v>
                  </c:pt>
                  <c:pt idx="37">
                    <c:v>2015-2016</c:v>
                  </c:pt>
                  <c:pt idx="38">
                    <c:v>2016-2017</c:v>
                  </c:pt>
                  <c:pt idx="39">
                    <c:v>2017-2018</c:v>
                  </c:pt>
                  <c:pt idx="40">
                    <c:v>2018-2019</c:v>
                  </c:pt>
                  <c:pt idx="41">
                    <c:v>2019-2020</c:v>
                  </c:pt>
                  <c:pt idx="42">
                    <c:v>2020-2021</c:v>
                  </c:pt>
                  <c:pt idx="43">
                    <c:v>2021-2022</c:v>
                  </c:pt>
                  <c:pt idx="44">
                    <c:v>2011-2012</c:v>
                  </c:pt>
                  <c:pt idx="45">
                    <c:v>2012-2013</c:v>
                  </c:pt>
                  <c:pt idx="46">
                    <c:v>2013-2014</c:v>
                  </c:pt>
                  <c:pt idx="47">
                    <c:v>2014-2015</c:v>
                  </c:pt>
                  <c:pt idx="48">
                    <c:v>2015-2016</c:v>
                  </c:pt>
                  <c:pt idx="49">
                    <c:v>2016-2017</c:v>
                  </c:pt>
                  <c:pt idx="50">
                    <c:v>2017-2018</c:v>
                  </c:pt>
                  <c:pt idx="51">
                    <c:v>2018-2019</c:v>
                  </c:pt>
                  <c:pt idx="52">
                    <c:v>2019-2020</c:v>
                  </c:pt>
                  <c:pt idx="53">
                    <c:v>2020-2021</c:v>
                  </c:pt>
                  <c:pt idx="54">
                    <c:v>2021-2022</c:v>
                  </c:pt>
                  <c:pt idx="55">
                    <c:v>2011-2012</c:v>
                  </c:pt>
                  <c:pt idx="56">
                    <c:v>2012-2013</c:v>
                  </c:pt>
                  <c:pt idx="57">
                    <c:v>2013-2014</c:v>
                  </c:pt>
                  <c:pt idx="58">
                    <c:v>2014-2015</c:v>
                  </c:pt>
                  <c:pt idx="59">
                    <c:v>2015-2016</c:v>
                  </c:pt>
                  <c:pt idx="60">
                    <c:v>2016-2017</c:v>
                  </c:pt>
                  <c:pt idx="61">
                    <c:v>2017-2018</c:v>
                  </c:pt>
                  <c:pt idx="62">
                    <c:v>2018-2019</c:v>
                  </c:pt>
                  <c:pt idx="63">
                    <c:v>2019-2020</c:v>
                  </c:pt>
                  <c:pt idx="64">
                    <c:v>2020-2021</c:v>
                  </c:pt>
                  <c:pt idx="65">
                    <c:v>2021-2022</c:v>
                  </c:pt>
                  <c:pt idx="66">
                    <c:v>2011-2012</c:v>
                  </c:pt>
                  <c:pt idx="67">
                    <c:v>2012-2013</c:v>
                  </c:pt>
                  <c:pt idx="68">
                    <c:v>2013-2014</c:v>
                  </c:pt>
                  <c:pt idx="69">
                    <c:v>2014-2015</c:v>
                  </c:pt>
                  <c:pt idx="70">
                    <c:v>2015-2016</c:v>
                  </c:pt>
                  <c:pt idx="71">
                    <c:v>2016-2017</c:v>
                  </c:pt>
                  <c:pt idx="72">
                    <c:v>2017-2018</c:v>
                  </c:pt>
                  <c:pt idx="73">
                    <c:v>2018-2019</c:v>
                  </c:pt>
                  <c:pt idx="74">
                    <c:v>2019-2020</c:v>
                  </c:pt>
                  <c:pt idx="75">
                    <c:v>2020-2021</c:v>
                  </c:pt>
                  <c:pt idx="76">
                    <c:v>2021-2022</c:v>
                  </c:pt>
                </c:lvl>
                <c:lvl>
                  <c:pt idx="0">
                    <c:v>General Support Staff</c:v>
                  </c:pt>
                  <c:pt idx="11">
                    <c:v>Health &amp; Social Care Professionals</c:v>
                  </c:pt>
                  <c:pt idx="22">
                    <c:v>Management &amp; Admin</c:v>
                  </c:pt>
                  <c:pt idx="33">
                    <c:v>Medical &amp; Dental</c:v>
                  </c:pt>
                  <c:pt idx="44">
                    <c:v>Nursing</c:v>
                  </c:pt>
                  <c:pt idx="55">
                    <c:v>Other Patient &amp; Client Care</c:v>
                  </c:pt>
                  <c:pt idx="66">
                    <c:v>All Staff</c:v>
                  </c:pt>
                </c:lvl>
              </c:multiLvlStrCache>
            </c:multiLvlStrRef>
          </c:cat>
          <c:val>
            <c:numRef>
              <c:f>'Graphs-CHO1'!$C$3:$C$79</c:f>
              <c:numCache>
                <c:formatCode>0.0</c:formatCode>
                <c:ptCount val="77"/>
                <c:pt idx="0">
                  <c:v>12.785388127853881</c:v>
                </c:pt>
                <c:pt idx="1">
                  <c:v>9.503663508997823</c:v>
                </c:pt>
                <c:pt idx="2">
                  <c:v>15.65217391304348</c:v>
                </c:pt>
                <c:pt idx="3">
                  <c:v>26.506024096385545</c:v>
                </c:pt>
                <c:pt idx="4">
                  <c:v>21.611721611721613</c:v>
                </c:pt>
                <c:pt idx="5">
                  <c:v>22.785922143523855</c:v>
                </c:pt>
                <c:pt idx="6">
                  <c:v>27.492791524173544</c:v>
                </c:pt>
                <c:pt idx="7">
                  <c:v>31.16651825467498</c:v>
                </c:pt>
                <c:pt idx="8">
                  <c:v>35.007385524372232</c:v>
                </c:pt>
                <c:pt idx="9">
                  <c:v>56.369982547993011</c:v>
                </c:pt>
                <c:pt idx="10">
                  <c:v>46.526315789473685</c:v>
                </c:pt>
                <c:pt idx="11">
                  <c:v>24.137931034482758</c:v>
                </c:pt>
                <c:pt idx="12">
                  <c:v>22.222222222222221</c:v>
                </c:pt>
                <c:pt idx="13">
                  <c:v>15.315315315315313</c:v>
                </c:pt>
                <c:pt idx="14">
                  <c:v>22.222222222222221</c:v>
                </c:pt>
                <c:pt idx="15">
                  <c:v>12.549019607843137</c:v>
                </c:pt>
                <c:pt idx="16">
                  <c:v>22.950819672131146</c:v>
                </c:pt>
                <c:pt idx="17">
                  <c:v>36.781609195402297</c:v>
                </c:pt>
                <c:pt idx="18">
                  <c:v>40.049638989169672</c:v>
                </c:pt>
                <c:pt idx="19">
                  <c:v>42.857142857142854</c:v>
                </c:pt>
                <c:pt idx="20">
                  <c:v>59.523809523809526</c:v>
                </c:pt>
                <c:pt idx="21">
                  <c:v>54.54545454545454</c:v>
                </c:pt>
                <c:pt idx="22">
                  <c:v>27.27272727272727</c:v>
                </c:pt>
                <c:pt idx="23">
                  <c:v>14.842300556586272</c:v>
                </c:pt>
                <c:pt idx="24">
                  <c:v>14.529914529914532</c:v>
                </c:pt>
                <c:pt idx="25">
                  <c:v>20</c:v>
                </c:pt>
                <c:pt idx="26">
                  <c:v>24.390243902439025</c:v>
                </c:pt>
                <c:pt idx="27">
                  <c:v>32.506887052341597</c:v>
                </c:pt>
                <c:pt idx="28">
                  <c:v>42.222222222222221</c:v>
                </c:pt>
                <c:pt idx="29">
                  <c:v>35.517241379310342</c:v>
                </c:pt>
                <c:pt idx="30">
                  <c:v>34.728033472803347</c:v>
                </c:pt>
                <c:pt idx="31">
                  <c:v>54.716981132075468</c:v>
                </c:pt>
                <c:pt idx="32">
                  <c:v>67.64705882352942</c:v>
                </c:pt>
                <c:pt idx="33">
                  <c:v>0</c:v>
                </c:pt>
                <c:pt idx="34">
                  <c:v>9.0909090909090917</c:v>
                </c:pt>
                <c:pt idx="35">
                  <c:v>52</c:v>
                </c:pt>
                <c:pt idx="36">
                  <c:v>94.444444444444443</c:v>
                </c:pt>
                <c:pt idx="37">
                  <c:v>48.780487804878049</c:v>
                </c:pt>
                <c:pt idx="38">
                  <c:v>51.612903225806448</c:v>
                </c:pt>
                <c:pt idx="39">
                  <c:v>63.636363636363633</c:v>
                </c:pt>
                <c:pt idx="40">
                  <c:v>50.980392156862742</c:v>
                </c:pt>
                <c:pt idx="41">
                  <c:v>43.243243243243242</c:v>
                </c:pt>
                <c:pt idx="42">
                  <c:v>77.777777777777786</c:v>
                </c:pt>
                <c:pt idx="43">
                  <c:v>59.210526315789465</c:v>
                </c:pt>
                <c:pt idx="44">
                  <c:v>11.680911680911681</c:v>
                </c:pt>
                <c:pt idx="45">
                  <c:v>10.573202555565555</c:v>
                </c:pt>
                <c:pt idx="46">
                  <c:v>30.038022813688215</c:v>
                </c:pt>
                <c:pt idx="47">
                  <c:v>29.323308270676691</c:v>
                </c:pt>
                <c:pt idx="48">
                  <c:v>21.631205673758867</c:v>
                </c:pt>
                <c:pt idx="49">
                  <c:v>28.297872340425535</c:v>
                </c:pt>
                <c:pt idx="50">
                  <c:v>27.736006683375102</c:v>
                </c:pt>
                <c:pt idx="51">
                  <c:v>31.078536575489462</c:v>
                </c:pt>
                <c:pt idx="52">
                  <c:v>41.321499013806708</c:v>
                </c:pt>
                <c:pt idx="53">
                  <c:v>56.115879828326179</c:v>
                </c:pt>
                <c:pt idx="54">
                  <c:v>47.642276422764226</c:v>
                </c:pt>
                <c:pt idx="55">
                  <c:v>22.923588039867109</c:v>
                </c:pt>
                <c:pt idx="56">
                  <c:v>9.121621621621621</c:v>
                </c:pt>
                <c:pt idx="57">
                  <c:v>33.984375</c:v>
                </c:pt>
                <c:pt idx="58">
                  <c:v>20.863309352517987</c:v>
                </c:pt>
                <c:pt idx="59">
                  <c:v>23.232323232323232</c:v>
                </c:pt>
                <c:pt idx="60">
                  <c:v>17.990654205607477</c:v>
                </c:pt>
                <c:pt idx="61">
                  <c:v>18.424962852897476</c:v>
                </c:pt>
                <c:pt idx="62">
                  <c:v>24.163179916317993</c:v>
                </c:pt>
                <c:pt idx="63">
                  <c:v>35.240274599542332</c:v>
                </c:pt>
                <c:pt idx="64">
                  <c:v>55.331991951710258</c:v>
                </c:pt>
                <c:pt idx="65">
                  <c:v>43.034825870646763</c:v>
                </c:pt>
                <c:pt idx="66">
                  <c:v>16.717948717948719</c:v>
                </c:pt>
                <c:pt idx="67">
                  <c:v>10.974067800653673</c:v>
                </c:pt>
                <c:pt idx="68">
                  <c:v>23.766816143497756</c:v>
                </c:pt>
                <c:pt idx="69">
                  <c:v>27.375565610859731</c:v>
                </c:pt>
                <c:pt idx="70">
                  <c:v>20.969245107176139</c:v>
                </c:pt>
                <c:pt idx="71">
                  <c:v>24.73216870958402</c:v>
                </c:pt>
                <c:pt idx="72">
                  <c:v>26.287769564264934</c:v>
                </c:pt>
                <c:pt idx="73">
                  <c:v>30.195793094324642</c:v>
                </c:pt>
                <c:pt idx="74">
                  <c:v>37.856217616580309</c:v>
                </c:pt>
                <c:pt idx="75">
                  <c:v>56.423388817755018</c:v>
                </c:pt>
                <c:pt idx="76">
                  <c:v>48.446170921198664</c:v>
                </c:pt>
              </c:numCache>
            </c:numRef>
          </c:val>
          <c:extLst>
            <c:ext xmlns:c16="http://schemas.microsoft.com/office/drawing/2014/chart" uri="{C3380CC4-5D6E-409C-BE32-E72D297353CC}">
              <c16:uniqueId val="{00000000-16BD-4955-BD66-18172E876E46}"/>
            </c:ext>
          </c:extLst>
        </c:ser>
        <c:dLbls>
          <c:showLegendKey val="0"/>
          <c:showVal val="0"/>
          <c:showCatName val="0"/>
          <c:showSerName val="0"/>
          <c:showPercent val="0"/>
          <c:showBubbleSize val="0"/>
        </c:dLbls>
        <c:gapWidth val="150"/>
        <c:axId val="442150272"/>
        <c:axId val="442156544"/>
      </c:barChart>
      <c:catAx>
        <c:axId val="442150272"/>
        <c:scaling>
          <c:orientation val="minMax"/>
        </c:scaling>
        <c:delete val="0"/>
        <c:axPos val="b"/>
        <c:title>
          <c:tx>
            <c:rich>
              <a:bodyPr/>
              <a:lstStyle/>
              <a:p>
                <a:pPr>
                  <a:defRPr/>
                </a:pPr>
                <a:r>
                  <a:rPr lang="en-US" dirty="0"/>
                  <a:t>Season</a:t>
                </a:r>
              </a:p>
            </c:rich>
          </c:tx>
          <c:overlay val="0"/>
        </c:title>
        <c:numFmt formatCode="General" sourceLinked="0"/>
        <c:majorTickMark val="out"/>
        <c:minorTickMark val="none"/>
        <c:tickLblPos val="nextTo"/>
        <c:crossAx val="442156544"/>
        <c:crosses val="autoZero"/>
        <c:auto val="1"/>
        <c:lblAlgn val="ctr"/>
        <c:lblOffset val="100"/>
        <c:tickLblSkip val="1"/>
        <c:noMultiLvlLbl val="0"/>
      </c:catAx>
      <c:valAx>
        <c:axId val="442156544"/>
        <c:scaling>
          <c:orientation val="minMax"/>
        </c:scaling>
        <c:delete val="0"/>
        <c:axPos val="l"/>
        <c:title>
          <c:tx>
            <c:rich>
              <a:bodyPr rot="-5400000" vert="horz"/>
              <a:lstStyle/>
              <a:p>
                <a:pPr>
                  <a:defRPr/>
                </a:pPr>
                <a:r>
                  <a:rPr lang="en-US" dirty="0"/>
                  <a:t>Overall % Uptake</a:t>
                </a:r>
              </a:p>
            </c:rich>
          </c:tx>
          <c:layout>
            <c:manualLayout>
              <c:xMode val="edge"/>
              <c:yMode val="edge"/>
              <c:x val="4.8025214329998553E-3"/>
              <c:y val="0.11000865276455828"/>
            </c:manualLayout>
          </c:layout>
          <c:overlay val="0"/>
        </c:title>
        <c:numFmt formatCode="0.0" sourceLinked="1"/>
        <c:majorTickMark val="out"/>
        <c:minorTickMark val="none"/>
        <c:tickLblPos val="nextTo"/>
        <c:crossAx val="442150272"/>
        <c:crosses val="autoZero"/>
        <c:crossBetween val="between"/>
      </c:valAx>
    </c:plotArea>
    <c:plotVisOnly val="1"/>
    <c:dispBlanksAs val="gap"/>
    <c:showDLblsOverMax val="0"/>
  </c:chart>
  <c:txPr>
    <a:bodyPr/>
    <a:lstStyle/>
    <a:p>
      <a:pPr>
        <a:defRPr sz="1200"/>
      </a:pPr>
      <a:endParaRPr lang="en-US"/>
    </a:p>
  </c:txPr>
  <c:externalData r:id="rId1">
    <c:autoUpdate val="0"/>
  </c:externalData>
</c:chartSpace>
</file>

<file path=ppt/charts/chart2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IE" dirty="0"/>
              <a:t>CHO2</a:t>
            </a:r>
          </a:p>
        </c:rich>
      </c:tx>
      <c:layout>
        <c:manualLayout>
          <c:xMode val="edge"/>
          <c:yMode val="edge"/>
          <c:x val="8.7176470266919048E-2"/>
          <c:y val="2.197802197802198E-2"/>
        </c:manualLayout>
      </c:layout>
      <c:overlay val="0"/>
    </c:title>
    <c:autoTitleDeleted val="0"/>
    <c:plotArea>
      <c:layout>
        <c:manualLayout>
          <c:layoutTarget val="inner"/>
          <c:xMode val="edge"/>
          <c:yMode val="edge"/>
          <c:x val="8.1127543760463869E-2"/>
          <c:y val="5.5063597819503332E-2"/>
          <c:w val="0.88135423238588417"/>
          <c:h val="0.47563121917452628"/>
        </c:manualLayout>
      </c:layout>
      <c:barChart>
        <c:barDir val="col"/>
        <c:grouping val="clustered"/>
        <c:varyColors val="0"/>
        <c:ser>
          <c:idx val="0"/>
          <c:order val="0"/>
          <c:tx>
            <c:strRef>
              <c:f>'Graphs-CHO2'!$A$2</c:f>
              <c:strCache>
                <c:ptCount val="1"/>
                <c:pt idx="0">
                  <c:v>All Public CHO2</c:v>
                </c:pt>
              </c:strCache>
            </c:strRef>
          </c:tx>
          <c:spPr>
            <a:solidFill>
              <a:srgbClr val="BA1F46"/>
            </a:solidFill>
          </c:spPr>
          <c:invertIfNegative val="0"/>
          <c:dLbls>
            <c:spPr>
              <a:noFill/>
              <a:ln>
                <a:noFill/>
              </a:ln>
              <a:effectLst/>
            </c:spPr>
            <c:txPr>
              <a:bodyPr rot="-5400000" vert="horz"/>
              <a:lstStyle/>
              <a:p>
                <a:pPr>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multiLvlStrRef>
              <c:f>'Graphs-CHO2'!$A$3:$B$79</c:f>
              <c:multiLvlStrCache>
                <c:ptCount val="77"/>
                <c:lvl>
                  <c:pt idx="0">
                    <c:v>2011-2012</c:v>
                  </c:pt>
                  <c:pt idx="1">
                    <c:v>2012-2013</c:v>
                  </c:pt>
                  <c:pt idx="2">
                    <c:v>2013-2014</c:v>
                  </c:pt>
                  <c:pt idx="3">
                    <c:v>2014-2015</c:v>
                  </c:pt>
                  <c:pt idx="4">
                    <c:v>2015-2016</c:v>
                  </c:pt>
                  <c:pt idx="5">
                    <c:v>2016-2017</c:v>
                  </c:pt>
                  <c:pt idx="6">
                    <c:v>2017-2018</c:v>
                  </c:pt>
                  <c:pt idx="7">
                    <c:v>2018-2019</c:v>
                  </c:pt>
                  <c:pt idx="8">
                    <c:v>2019-2020</c:v>
                  </c:pt>
                  <c:pt idx="9">
                    <c:v>2020-2021</c:v>
                  </c:pt>
                  <c:pt idx="10">
                    <c:v>2021-2022</c:v>
                  </c:pt>
                  <c:pt idx="11">
                    <c:v>2011-2012</c:v>
                  </c:pt>
                  <c:pt idx="12">
                    <c:v>2012-2013</c:v>
                  </c:pt>
                  <c:pt idx="13">
                    <c:v>2013-2014</c:v>
                  </c:pt>
                  <c:pt idx="14">
                    <c:v>2014-2015</c:v>
                  </c:pt>
                  <c:pt idx="15">
                    <c:v>2015-2016</c:v>
                  </c:pt>
                  <c:pt idx="16">
                    <c:v>2016-2017</c:v>
                  </c:pt>
                  <c:pt idx="17">
                    <c:v>2017-2018</c:v>
                  </c:pt>
                  <c:pt idx="18">
                    <c:v>2018-2019</c:v>
                  </c:pt>
                  <c:pt idx="19">
                    <c:v>2019-2020</c:v>
                  </c:pt>
                  <c:pt idx="20">
                    <c:v>2020-2021</c:v>
                  </c:pt>
                  <c:pt idx="21">
                    <c:v>2021-2022</c:v>
                  </c:pt>
                  <c:pt idx="22">
                    <c:v>2011-2012</c:v>
                  </c:pt>
                  <c:pt idx="23">
                    <c:v>2012-2013</c:v>
                  </c:pt>
                  <c:pt idx="24">
                    <c:v>2013-2014</c:v>
                  </c:pt>
                  <c:pt idx="25">
                    <c:v>2014-2015</c:v>
                  </c:pt>
                  <c:pt idx="26">
                    <c:v>2015-2016</c:v>
                  </c:pt>
                  <c:pt idx="27">
                    <c:v>2016-2017</c:v>
                  </c:pt>
                  <c:pt idx="28">
                    <c:v>2017-2018</c:v>
                  </c:pt>
                  <c:pt idx="29">
                    <c:v>2018-2019</c:v>
                  </c:pt>
                  <c:pt idx="30">
                    <c:v>2019-2020</c:v>
                  </c:pt>
                  <c:pt idx="31">
                    <c:v>2020-2021</c:v>
                  </c:pt>
                  <c:pt idx="32">
                    <c:v>2021-2022</c:v>
                  </c:pt>
                  <c:pt idx="33">
                    <c:v>2011-2012</c:v>
                  </c:pt>
                  <c:pt idx="34">
                    <c:v>2012-2013</c:v>
                  </c:pt>
                  <c:pt idx="35">
                    <c:v>2013-2014</c:v>
                  </c:pt>
                  <c:pt idx="36">
                    <c:v>2014-2015</c:v>
                  </c:pt>
                  <c:pt idx="37">
                    <c:v>2015-2016</c:v>
                  </c:pt>
                  <c:pt idx="38">
                    <c:v>2016-2017</c:v>
                  </c:pt>
                  <c:pt idx="39">
                    <c:v>2017-2018</c:v>
                  </c:pt>
                  <c:pt idx="40">
                    <c:v>2018-2019</c:v>
                  </c:pt>
                  <c:pt idx="41">
                    <c:v>2019-2020</c:v>
                  </c:pt>
                  <c:pt idx="42">
                    <c:v>2020-2021</c:v>
                  </c:pt>
                  <c:pt idx="43">
                    <c:v>2021-2022</c:v>
                  </c:pt>
                  <c:pt idx="44">
                    <c:v>2011-2012</c:v>
                  </c:pt>
                  <c:pt idx="45">
                    <c:v>2012-2013</c:v>
                  </c:pt>
                  <c:pt idx="46">
                    <c:v>2013-2014</c:v>
                  </c:pt>
                  <c:pt idx="47">
                    <c:v>2014-2015</c:v>
                  </c:pt>
                  <c:pt idx="48">
                    <c:v>2015-2016</c:v>
                  </c:pt>
                  <c:pt idx="49">
                    <c:v>2016-2017</c:v>
                  </c:pt>
                  <c:pt idx="50">
                    <c:v>2017-2018</c:v>
                  </c:pt>
                  <c:pt idx="51">
                    <c:v>2018-2019</c:v>
                  </c:pt>
                  <c:pt idx="52">
                    <c:v>2019-2020</c:v>
                  </c:pt>
                  <c:pt idx="53">
                    <c:v>2020-2021</c:v>
                  </c:pt>
                  <c:pt idx="54">
                    <c:v>2021-2022</c:v>
                  </c:pt>
                  <c:pt idx="55">
                    <c:v>2011-2012</c:v>
                  </c:pt>
                  <c:pt idx="56">
                    <c:v>2012-2013</c:v>
                  </c:pt>
                  <c:pt idx="57">
                    <c:v>2013-2014</c:v>
                  </c:pt>
                  <c:pt idx="58">
                    <c:v>2014-2015</c:v>
                  </c:pt>
                  <c:pt idx="59">
                    <c:v>2015-2016</c:v>
                  </c:pt>
                  <c:pt idx="60">
                    <c:v>2016-2017</c:v>
                  </c:pt>
                  <c:pt idx="61">
                    <c:v>2017-2018</c:v>
                  </c:pt>
                  <c:pt idx="62">
                    <c:v>2018-2019</c:v>
                  </c:pt>
                  <c:pt idx="63">
                    <c:v>2019-2020</c:v>
                  </c:pt>
                  <c:pt idx="64">
                    <c:v>2020-2021</c:v>
                  </c:pt>
                  <c:pt idx="65">
                    <c:v>2021-2022</c:v>
                  </c:pt>
                  <c:pt idx="66">
                    <c:v>2011-2012</c:v>
                  </c:pt>
                  <c:pt idx="67">
                    <c:v>2012-2013</c:v>
                  </c:pt>
                  <c:pt idx="68">
                    <c:v>2013-2014</c:v>
                  </c:pt>
                  <c:pt idx="69">
                    <c:v>2014-2015</c:v>
                  </c:pt>
                  <c:pt idx="70">
                    <c:v>2015-2016</c:v>
                  </c:pt>
                  <c:pt idx="71">
                    <c:v>2016-2017</c:v>
                  </c:pt>
                  <c:pt idx="72">
                    <c:v>2017-2018</c:v>
                  </c:pt>
                  <c:pt idx="73">
                    <c:v>2018-2019</c:v>
                  </c:pt>
                  <c:pt idx="74">
                    <c:v>2019-2020</c:v>
                  </c:pt>
                  <c:pt idx="75">
                    <c:v>2020-2021</c:v>
                  </c:pt>
                  <c:pt idx="76">
                    <c:v>2021-2022</c:v>
                  </c:pt>
                </c:lvl>
                <c:lvl>
                  <c:pt idx="0">
                    <c:v>General Support Staff</c:v>
                  </c:pt>
                  <c:pt idx="11">
                    <c:v>Health &amp; Social Care Professionals</c:v>
                  </c:pt>
                  <c:pt idx="22">
                    <c:v>Management &amp; Admin</c:v>
                  </c:pt>
                  <c:pt idx="33">
                    <c:v>Medical &amp; Dental</c:v>
                  </c:pt>
                  <c:pt idx="44">
                    <c:v>Nursing</c:v>
                  </c:pt>
                  <c:pt idx="55">
                    <c:v>Other Patient &amp; Client Care</c:v>
                  </c:pt>
                  <c:pt idx="66">
                    <c:v>All Staff</c:v>
                  </c:pt>
                </c:lvl>
              </c:multiLvlStrCache>
            </c:multiLvlStrRef>
          </c:cat>
          <c:val>
            <c:numRef>
              <c:f>'Graphs-CHO2'!$C$3:$C$79</c:f>
              <c:numCache>
                <c:formatCode>0.0</c:formatCode>
                <c:ptCount val="77"/>
                <c:pt idx="0">
                  <c:v>16.993464052287582</c:v>
                </c:pt>
                <c:pt idx="1">
                  <c:v>12.440191387559809</c:v>
                </c:pt>
                <c:pt idx="2">
                  <c:v>10.38961038961039</c:v>
                </c:pt>
                <c:pt idx="3">
                  <c:v>24.242424242424242</c:v>
                </c:pt>
                <c:pt idx="4">
                  <c:v>28.472222222222221</c:v>
                </c:pt>
                <c:pt idx="5">
                  <c:v>25.274725274725274</c:v>
                </c:pt>
                <c:pt idx="6">
                  <c:v>41.428571428571431</c:v>
                </c:pt>
                <c:pt idx="7">
                  <c:v>34.268537074148298</c:v>
                </c:pt>
                <c:pt idx="8">
                  <c:v>45.700245700245702</c:v>
                </c:pt>
                <c:pt idx="9">
                  <c:v>61.130742049469966</c:v>
                </c:pt>
                <c:pt idx="10">
                  <c:v>79.047619047619051</c:v>
                </c:pt>
                <c:pt idx="11">
                  <c:v>3.4482758620689653</c:v>
                </c:pt>
                <c:pt idx="12">
                  <c:v>8.5106382978723403</c:v>
                </c:pt>
                <c:pt idx="13">
                  <c:v>11.320754716981133</c:v>
                </c:pt>
                <c:pt idx="14">
                  <c:v>20</c:v>
                </c:pt>
                <c:pt idx="15">
                  <c:v>10.256410256410255</c:v>
                </c:pt>
                <c:pt idx="16">
                  <c:v>27.27272727272727</c:v>
                </c:pt>
                <c:pt idx="17">
                  <c:v>85.714285714285708</c:v>
                </c:pt>
                <c:pt idx="18">
                  <c:v>93.506493506493499</c:v>
                </c:pt>
                <c:pt idx="19">
                  <c:v>60.869565217391312</c:v>
                </c:pt>
                <c:pt idx="20">
                  <c:v>95.294117647058812</c:v>
                </c:pt>
                <c:pt idx="21">
                  <c:v>64.835164835164832</c:v>
                </c:pt>
                <c:pt idx="22">
                  <c:v>6.666666666666667</c:v>
                </c:pt>
                <c:pt idx="23">
                  <c:v>13.846153846153847</c:v>
                </c:pt>
                <c:pt idx="24">
                  <c:v>12.173913043478262</c:v>
                </c:pt>
                <c:pt idx="25">
                  <c:v>32</c:v>
                </c:pt>
                <c:pt idx="26">
                  <c:v>14.792899408284024</c:v>
                </c:pt>
                <c:pt idx="27">
                  <c:v>18.867924528301888</c:v>
                </c:pt>
                <c:pt idx="28">
                  <c:v>45.454545454545453</c:v>
                </c:pt>
                <c:pt idx="29">
                  <c:v>58.571428571428577</c:v>
                </c:pt>
                <c:pt idx="30">
                  <c:v>75.342465753424662</c:v>
                </c:pt>
                <c:pt idx="31">
                  <c:v>67.796610169491515</c:v>
                </c:pt>
                <c:pt idx="32">
                  <c:v>88.888888888888886</c:v>
                </c:pt>
                <c:pt idx="33">
                  <c:v>0</c:v>
                </c:pt>
                <c:pt idx="34">
                  <c:v>0</c:v>
                </c:pt>
                <c:pt idx="35">
                  <c:v>11.111111111111111</c:v>
                </c:pt>
                <c:pt idx="36">
                  <c:v>100</c:v>
                </c:pt>
                <c:pt idx="37">
                  <c:v>83.333333333333343</c:v>
                </c:pt>
                <c:pt idx="38">
                  <c:v>100</c:v>
                </c:pt>
                <c:pt idx="39">
                  <c:v>30</c:v>
                </c:pt>
                <c:pt idx="40">
                  <c:v>58.82352941176471</c:v>
                </c:pt>
                <c:pt idx="41">
                  <c:v>73.68421052631578</c:v>
                </c:pt>
                <c:pt idx="42">
                  <c:v>55.555555555555557</c:v>
                </c:pt>
                <c:pt idx="43">
                  <c:v>21.428571428571427</c:v>
                </c:pt>
                <c:pt idx="44">
                  <c:v>11.640211640211639</c:v>
                </c:pt>
                <c:pt idx="45">
                  <c:v>10.196078431372548</c:v>
                </c:pt>
                <c:pt idx="46">
                  <c:v>18.9873417721519</c:v>
                </c:pt>
                <c:pt idx="47">
                  <c:v>21.359223300970871</c:v>
                </c:pt>
                <c:pt idx="48">
                  <c:v>20.441988950276244</c:v>
                </c:pt>
                <c:pt idx="49">
                  <c:v>19.17808219178082</c:v>
                </c:pt>
                <c:pt idx="50">
                  <c:v>38.913193644945885</c:v>
                </c:pt>
                <c:pt idx="51">
                  <c:v>41.263157894736842</c:v>
                </c:pt>
                <c:pt idx="52">
                  <c:v>45.977011494252871</c:v>
                </c:pt>
                <c:pt idx="53">
                  <c:v>68.139534883720927</c:v>
                </c:pt>
                <c:pt idx="54">
                  <c:v>50.199203187250994</c:v>
                </c:pt>
                <c:pt idx="55">
                  <c:v>6.8181818181818175</c:v>
                </c:pt>
                <c:pt idx="56">
                  <c:v>7.1005917159763312</c:v>
                </c:pt>
                <c:pt idx="57">
                  <c:v>13.970588235294118</c:v>
                </c:pt>
                <c:pt idx="58">
                  <c:v>10.526315789473683</c:v>
                </c:pt>
                <c:pt idx="59">
                  <c:v>0</c:v>
                </c:pt>
                <c:pt idx="60">
                  <c:v>11.504424778761061</c:v>
                </c:pt>
                <c:pt idx="61">
                  <c:v>28.209154888617462</c:v>
                </c:pt>
                <c:pt idx="62">
                  <c:v>54.597701149425291</c:v>
                </c:pt>
                <c:pt idx="63">
                  <c:v>23.809523809523807</c:v>
                </c:pt>
                <c:pt idx="64">
                  <c:v>53.596287703016245</c:v>
                </c:pt>
                <c:pt idx="65">
                  <c:v>44.88330341113106</c:v>
                </c:pt>
                <c:pt idx="66">
                  <c:v>11.214953271028037</c:v>
                </c:pt>
                <c:pt idx="67">
                  <c:v>10.294117647058822</c:v>
                </c:pt>
                <c:pt idx="68">
                  <c:v>14.464944649446496</c:v>
                </c:pt>
                <c:pt idx="69">
                  <c:v>23.170731707317074</c:v>
                </c:pt>
                <c:pt idx="70">
                  <c:v>17.765042979942695</c:v>
                </c:pt>
                <c:pt idx="71">
                  <c:v>19.856887298747765</c:v>
                </c:pt>
                <c:pt idx="72">
                  <c:v>37.619032142741069</c:v>
                </c:pt>
                <c:pt idx="73">
                  <c:v>44.588414634146339</c:v>
                </c:pt>
                <c:pt idx="74">
                  <c:v>42.985487214927439</c:v>
                </c:pt>
                <c:pt idx="75">
                  <c:v>63.589743589743584</c:v>
                </c:pt>
                <c:pt idx="76">
                  <c:v>55.327868852459019</c:v>
                </c:pt>
              </c:numCache>
            </c:numRef>
          </c:val>
          <c:extLst>
            <c:ext xmlns:c16="http://schemas.microsoft.com/office/drawing/2014/chart" uri="{C3380CC4-5D6E-409C-BE32-E72D297353CC}">
              <c16:uniqueId val="{00000000-A9F1-46AA-8940-E621D5121C2D}"/>
            </c:ext>
          </c:extLst>
        </c:ser>
        <c:dLbls>
          <c:showLegendKey val="0"/>
          <c:showVal val="0"/>
          <c:showCatName val="0"/>
          <c:showSerName val="0"/>
          <c:showPercent val="0"/>
          <c:showBubbleSize val="0"/>
        </c:dLbls>
        <c:gapWidth val="150"/>
        <c:axId val="442150272"/>
        <c:axId val="442156544"/>
      </c:barChart>
      <c:catAx>
        <c:axId val="442150272"/>
        <c:scaling>
          <c:orientation val="minMax"/>
        </c:scaling>
        <c:delete val="0"/>
        <c:axPos val="b"/>
        <c:title>
          <c:tx>
            <c:rich>
              <a:bodyPr/>
              <a:lstStyle/>
              <a:p>
                <a:pPr>
                  <a:defRPr/>
                </a:pPr>
                <a:r>
                  <a:rPr lang="en-US" dirty="0"/>
                  <a:t>Season</a:t>
                </a:r>
              </a:p>
            </c:rich>
          </c:tx>
          <c:overlay val="0"/>
        </c:title>
        <c:numFmt formatCode="General" sourceLinked="0"/>
        <c:majorTickMark val="out"/>
        <c:minorTickMark val="none"/>
        <c:tickLblPos val="nextTo"/>
        <c:crossAx val="442156544"/>
        <c:crosses val="autoZero"/>
        <c:auto val="1"/>
        <c:lblAlgn val="ctr"/>
        <c:lblOffset val="100"/>
        <c:tickLblSkip val="1"/>
        <c:noMultiLvlLbl val="0"/>
      </c:catAx>
      <c:valAx>
        <c:axId val="442156544"/>
        <c:scaling>
          <c:orientation val="minMax"/>
        </c:scaling>
        <c:delete val="0"/>
        <c:axPos val="l"/>
        <c:title>
          <c:tx>
            <c:rich>
              <a:bodyPr rot="-5400000" vert="horz"/>
              <a:lstStyle/>
              <a:p>
                <a:pPr>
                  <a:defRPr/>
                </a:pPr>
                <a:r>
                  <a:rPr lang="en-US" dirty="0"/>
                  <a:t>Overall % Uptake</a:t>
                </a:r>
              </a:p>
            </c:rich>
          </c:tx>
          <c:layout>
            <c:manualLayout>
              <c:xMode val="edge"/>
              <c:yMode val="edge"/>
              <c:x val="3.2593321668124816E-3"/>
              <c:y val="0.15490515499132451"/>
            </c:manualLayout>
          </c:layout>
          <c:overlay val="0"/>
        </c:title>
        <c:numFmt formatCode="0.0" sourceLinked="1"/>
        <c:majorTickMark val="out"/>
        <c:minorTickMark val="none"/>
        <c:tickLblPos val="nextTo"/>
        <c:crossAx val="442150272"/>
        <c:crosses val="autoZero"/>
        <c:crossBetween val="between"/>
      </c:valAx>
    </c:plotArea>
    <c:plotVisOnly val="1"/>
    <c:dispBlanksAs val="gap"/>
    <c:showDLblsOverMax val="0"/>
  </c:chart>
  <c:txPr>
    <a:bodyPr/>
    <a:lstStyle/>
    <a:p>
      <a:pPr>
        <a:defRPr sz="1200"/>
      </a:pPr>
      <a:endParaRPr lang="en-US"/>
    </a:p>
  </c:txPr>
  <c:externalData r:id="rId1">
    <c:autoUpdate val="0"/>
  </c:externalData>
</c:chartSpace>
</file>

<file path=ppt/charts/chart2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IE" dirty="0"/>
              <a:t>CHO3</a:t>
            </a:r>
          </a:p>
        </c:rich>
      </c:tx>
      <c:layout>
        <c:manualLayout>
          <c:xMode val="edge"/>
          <c:yMode val="edge"/>
          <c:x val="8.7176470266919048E-2"/>
          <c:y val="2.197802197802198E-2"/>
        </c:manualLayout>
      </c:layout>
      <c:overlay val="0"/>
    </c:title>
    <c:autoTitleDeleted val="0"/>
    <c:plotArea>
      <c:layout>
        <c:manualLayout>
          <c:layoutTarget val="inner"/>
          <c:xMode val="edge"/>
          <c:yMode val="edge"/>
          <c:x val="8.1127543760463869E-2"/>
          <c:y val="5.5063597819503332E-2"/>
          <c:w val="0.88135423238588417"/>
          <c:h val="0.47563121917452628"/>
        </c:manualLayout>
      </c:layout>
      <c:barChart>
        <c:barDir val="col"/>
        <c:grouping val="clustered"/>
        <c:varyColors val="0"/>
        <c:ser>
          <c:idx val="0"/>
          <c:order val="0"/>
          <c:tx>
            <c:strRef>
              <c:f>'Graphs-CHO3'!$A$2</c:f>
              <c:strCache>
                <c:ptCount val="1"/>
                <c:pt idx="0">
                  <c:v>All Public CHO3</c:v>
                </c:pt>
              </c:strCache>
            </c:strRef>
          </c:tx>
          <c:spPr>
            <a:solidFill>
              <a:srgbClr val="BA1F46"/>
            </a:solidFill>
          </c:spPr>
          <c:invertIfNegative val="0"/>
          <c:dLbls>
            <c:spPr>
              <a:noFill/>
              <a:ln>
                <a:noFill/>
              </a:ln>
              <a:effectLst/>
            </c:spPr>
            <c:txPr>
              <a:bodyPr rot="-5400000" vert="horz"/>
              <a:lstStyle/>
              <a:p>
                <a:pPr>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multiLvlStrRef>
              <c:f>'Graphs-CHO3'!$A$3:$B$79</c:f>
              <c:multiLvlStrCache>
                <c:ptCount val="77"/>
                <c:lvl>
                  <c:pt idx="0">
                    <c:v>2011-2012</c:v>
                  </c:pt>
                  <c:pt idx="1">
                    <c:v>2012-2013</c:v>
                  </c:pt>
                  <c:pt idx="2">
                    <c:v>2013-2014</c:v>
                  </c:pt>
                  <c:pt idx="3">
                    <c:v>2014-2015</c:v>
                  </c:pt>
                  <c:pt idx="4">
                    <c:v>2015-2016</c:v>
                  </c:pt>
                  <c:pt idx="5">
                    <c:v>2016-2017</c:v>
                  </c:pt>
                  <c:pt idx="6">
                    <c:v>2017-2018</c:v>
                  </c:pt>
                  <c:pt idx="7">
                    <c:v>2018-2019</c:v>
                  </c:pt>
                  <c:pt idx="8">
                    <c:v>2019-2020</c:v>
                  </c:pt>
                  <c:pt idx="9">
                    <c:v>2020-2021</c:v>
                  </c:pt>
                  <c:pt idx="10">
                    <c:v>2021-2022</c:v>
                  </c:pt>
                  <c:pt idx="11">
                    <c:v>2011-2012</c:v>
                  </c:pt>
                  <c:pt idx="12">
                    <c:v>2012-2013</c:v>
                  </c:pt>
                  <c:pt idx="13">
                    <c:v>2013-2014</c:v>
                  </c:pt>
                  <c:pt idx="14">
                    <c:v>2014-2015</c:v>
                  </c:pt>
                  <c:pt idx="15">
                    <c:v>2015-2016</c:v>
                  </c:pt>
                  <c:pt idx="16">
                    <c:v>2016-2017</c:v>
                  </c:pt>
                  <c:pt idx="17">
                    <c:v>2017-2018</c:v>
                  </c:pt>
                  <c:pt idx="18">
                    <c:v>2018-2019</c:v>
                  </c:pt>
                  <c:pt idx="19">
                    <c:v>2019-2020</c:v>
                  </c:pt>
                  <c:pt idx="20">
                    <c:v>2020-2021</c:v>
                  </c:pt>
                  <c:pt idx="21">
                    <c:v>2021-2022</c:v>
                  </c:pt>
                  <c:pt idx="22">
                    <c:v>2011-2012</c:v>
                  </c:pt>
                  <c:pt idx="23">
                    <c:v>2012-2013</c:v>
                  </c:pt>
                  <c:pt idx="24">
                    <c:v>2013-2014</c:v>
                  </c:pt>
                  <c:pt idx="25">
                    <c:v>2014-2015</c:v>
                  </c:pt>
                  <c:pt idx="26">
                    <c:v>2015-2016</c:v>
                  </c:pt>
                  <c:pt idx="27">
                    <c:v>2016-2017</c:v>
                  </c:pt>
                  <c:pt idx="28">
                    <c:v>2017-2018</c:v>
                  </c:pt>
                  <c:pt idx="29">
                    <c:v>2018-2019</c:v>
                  </c:pt>
                  <c:pt idx="30">
                    <c:v>2019-2020</c:v>
                  </c:pt>
                  <c:pt idx="31">
                    <c:v>2020-2021</c:v>
                  </c:pt>
                  <c:pt idx="32">
                    <c:v>2021-2022</c:v>
                  </c:pt>
                  <c:pt idx="33">
                    <c:v>2011-2012</c:v>
                  </c:pt>
                  <c:pt idx="34">
                    <c:v>2012-2013</c:v>
                  </c:pt>
                  <c:pt idx="35">
                    <c:v>2013-2014</c:v>
                  </c:pt>
                  <c:pt idx="36">
                    <c:v>2014-2015</c:v>
                  </c:pt>
                  <c:pt idx="37">
                    <c:v>2015-2016</c:v>
                  </c:pt>
                  <c:pt idx="38">
                    <c:v>2016-2017</c:v>
                  </c:pt>
                  <c:pt idx="39">
                    <c:v>2017-2018</c:v>
                  </c:pt>
                  <c:pt idx="40">
                    <c:v>2018-2019</c:v>
                  </c:pt>
                  <c:pt idx="41">
                    <c:v>2019-2020</c:v>
                  </c:pt>
                  <c:pt idx="42">
                    <c:v>2020-2021</c:v>
                  </c:pt>
                  <c:pt idx="43">
                    <c:v>2021-2022</c:v>
                  </c:pt>
                  <c:pt idx="44">
                    <c:v>2011-2012</c:v>
                  </c:pt>
                  <c:pt idx="45">
                    <c:v>2012-2013</c:v>
                  </c:pt>
                  <c:pt idx="46">
                    <c:v>2013-2014</c:v>
                  </c:pt>
                  <c:pt idx="47">
                    <c:v>2014-2015</c:v>
                  </c:pt>
                  <c:pt idx="48">
                    <c:v>2015-2016</c:v>
                  </c:pt>
                  <c:pt idx="49">
                    <c:v>2016-2017</c:v>
                  </c:pt>
                  <c:pt idx="50">
                    <c:v>2017-2018</c:v>
                  </c:pt>
                  <c:pt idx="51">
                    <c:v>2018-2019</c:v>
                  </c:pt>
                  <c:pt idx="52">
                    <c:v>2019-2020</c:v>
                  </c:pt>
                  <c:pt idx="53">
                    <c:v>2020-2021</c:v>
                  </c:pt>
                  <c:pt idx="54">
                    <c:v>2021-2022</c:v>
                  </c:pt>
                  <c:pt idx="55">
                    <c:v>2011-2012</c:v>
                  </c:pt>
                  <c:pt idx="56">
                    <c:v>2012-2013</c:v>
                  </c:pt>
                  <c:pt idx="57">
                    <c:v>2013-2014</c:v>
                  </c:pt>
                  <c:pt idx="58">
                    <c:v>2014-2015</c:v>
                  </c:pt>
                  <c:pt idx="59">
                    <c:v>2015-2016</c:v>
                  </c:pt>
                  <c:pt idx="60">
                    <c:v>2016-2017</c:v>
                  </c:pt>
                  <c:pt idx="61">
                    <c:v>2017-2018</c:v>
                  </c:pt>
                  <c:pt idx="62">
                    <c:v>2018-2019</c:v>
                  </c:pt>
                  <c:pt idx="63">
                    <c:v>2019-2020</c:v>
                  </c:pt>
                  <c:pt idx="64">
                    <c:v>2020-2021</c:v>
                  </c:pt>
                  <c:pt idx="65">
                    <c:v>2021-2022</c:v>
                  </c:pt>
                  <c:pt idx="66">
                    <c:v>2011-2012</c:v>
                  </c:pt>
                  <c:pt idx="67">
                    <c:v>2012-2013</c:v>
                  </c:pt>
                  <c:pt idx="68">
                    <c:v>2013-2014</c:v>
                  </c:pt>
                  <c:pt idx="69">
                    <c:v>2014-2015</c:v>
                  </c:pt>
                  <c:pt idx="70">
                    <c:v>2015-2016</c:v>
                  </c:pt>
                  <c:pt idx="71">
                    <c:v>2016-2017</c:v>
                  </c:pt>
                  <c:pt idx="72">
                    <c:v>2017-2018</c:v>
                  </c:pt>
                  <c:pt idx="73">
                    <c:v>2018-2019</c:v>
                  </c:pt>
                  <c:pt idx="74">
                    <c:v>2019-2020</c:v>
                  </c:pt>
                  <c:pt idx="75">
                    <c:v>2020-2021</c:v>
                  </c:pt>
                  <c:pt idx="76">
                    <c:v>2021-2022</c:v>
                  </c:pt>
                </c:lvl>
                <c:lvl>
                  <c:pt idx="0">
                    <c:v>General Support Staff</c:v>
                  </c:pt>
                  <c:pt idx="11">
                    <c:v>Health &amp; Social Care Professionals</c:v>
                  </c:pt>
                  <c:pt idx="22">
                    <c:v>Management &amp; Admin</c:v>
                  </c:pt>
                  <c:pt idx="33">
                    <c:v>Medical &amp; Dental</c:v>
                  </c:pt>
                  <c:pt idx="44">
                    <c:v>Nursing</c:v>
                  </c:pt>
                  <c:pt idx="55">
                    <c:v>Other Patient &amp; Client Care</c:v>
                  </c:pt>
                  <c:pt idx="66">
                    <c:v>All Staff</c:v>
                  </c:pt>
                </c:lvl>
              </c:multiLvlStrCache>
            </c:multiLvlStrRef>
          </c:cat>
          <c:val>
            <c:numRef>
              <c:f>'Graphs-CHO3'!$C$3:$C$79</c:f>
              <c:numCache>
                <c:formatCode>0.0</c:formatCode>
                <c:ptCount val="77"/>
                <c:pt idx="0">
                  <c:v>32.142857142857146</c:v>
                </c:pt>
                <c:pt idx="1">
                  <c:v>20.689655172413794</c:v>
                </c:pt>
                <c:pt idx="2">
                  <c:v>34.868421052631575</c:v>
                </c:pt>
                <c:pt idx="3">
                  <c:v>52.083333333333336</c:v>
                </c:pt>
                <c:pt idx="4">
                  <c:v>31.395348837209301</c:v>
                </c:pt>
                <c:pt idx="5">
                  <c:v>44.221105527638194</c:v>
                </c:pt>
                <c:pt idx="6">
                  <c:v>47.619047619047613</c:v>
                </c:pt>
                <c:pt idx="7">
                  <c:v>52.72727272727272</c:v>
                </c:pt>
                <c:pt idx="8">
                  <c:v>69.444444444444443</c:v>
                </c:pt>
                <c:pt idx="9">
                  <c:v>82.222222222222214</c:v>
                </c:pt>
                <c:pt idx="10">
                  <c:v>51.81818181818182</c:v>
                </c:pt>
                <c:pt idx="11">
                  <c:v>20.689655172413794</c:v>
                </c:pt>
                <c:pt idx="12">
                  <c:v>8.3333333333333321</c:v>
                </c:pt>
                <c:pt idx="13">
                  <c:v>28.571428571428569</c:v>
                </c:pt>
                <c:pt idx="15">
                  <c:v>40</c:v>
                </c:pt>
                <c:pt idx="16">
                  <c:v>48.936170212765958</c:v>
                </c:pt>
                <c:pt idx="17">
                  <c:v>47.474747474747474</c:v>
                </c:pt>
                <c:pt idx="18">
                  <c:v>58.139534883720934</c:v>
                </c:pt>
                <c:pt idx="19">
                  <c:v>80.769230769230774</c:v>
                </c:pt>
                <c:pt idx="20">
                  <c:v>63.636363636363633</c:v>
                </c:pt>
                <c:pt idx="21">
                  <c:v>53.472222222222221</c:v>
                </c:pt>
                <c:pt idx="22">
                  <c:v>0</c:v>
                </c:pt>
                <c:pt idx="23">
                  <c:v>31.578947368421051</c:v>
                </c:pt>
                <c:pt idx="24">
                  <c:v>11.413043478260869</c:v>
                </c:pt>
                <c:pt idx="25">
                  <c:v>45.454545454545453</c:v>
                </c:pt>
                <c:pt idx="26">
                  <c:v>52.941176470588239</c:v>
                </c:pt>
                <c:pt idx="27">
                  <c:v>58.490566037735846</c:v>
                </c:pt>
                <c:pt idx="28">
                  <c:v>34.188034188034187</c:v>
                </c:pt>
                <c:pt idx="29">
                  <c:v>51.219512195121951</c:v>
                </c:pt>
                <c:pt idx="30">
                  <c:v>35.897435897435898</c:v>
                </c:pt>
                <c:pt idx="31">
                  <c:v>66.666666666666657</c:v>
                </c:pt>
                <c:pt idx="32">
                  <c:v>66.666666666666657</c:v>
                </c:pt>
                <c:pt idx="33">
                  <c:v>0</c:v>
                </c:pt>
                <c:pt idx="34">
                  <c:v>0</c:v>
                </c:pt>
                <c:pt idx="35">
                  <c:v>50</c:v>
                </c:pt>
                <c:pt idx="36">
                  <c:v>100</c:v>
                </c:pt>
                <c:pt idx="37">
                  <c:v>50</c:v>
                </c:pt>
                <c:pt idx="38">
                  <c:v>40</c:v>
                </c:pt>
                <c:pt idx="39">
                  <c:v>24.137931034482758</c:v>
                </c:pt>
                <c:pt idx="40">
                  <c:v>0</c:v>
                </c:pt>
                <c:pt idx="41">
                  <c:v>0</c:v>
                </c:pt>
                <c:pt idx="42">
                  <c:v>40</c:v>
                </c:pt>
                <c:pt idx="43">
                  <c:v>45.454545454545453</c:v>
                </c:pt>
                <c:pt idx="44">
                  <c:v>10.526315789473683</c:v>
                </c:pt>
                <c:pt idx="45">
                  <c:v>10.469314079422382</c:v>
                </c:pt>
                <c:pt idx="46">
                  <c:v>30.281690140845068</c:v>
                </c:pt>
                <c:pt idx="47">
                  <c:v>52</c:v>
                </c:pt>
                <c:pt idx="48">
                  <c:v>26.041666666666668</c:v>
                </c:pt>
                <c:pt idx="49">
                  <c:v>35.059760956175303</c:v>
                </c:pt>
                <c:pt idx="50">
                  <c:v>32.193732193732195</c:v>
                </c:pt>
                <c:pt idx="51">
                  <c:v>49.262536873156343</c:v>
                </c:pt>
                <c:pt idx="52">
                  <c:v>48.18181818181818</c:v>
                </c:pt>
                <c:pt idx="53">
                  <c:v>76.818181818181813</c:v>
                </c:pt>
                <c:pt idx="54">
                  <c:v>55.927051671732521</c:v>
                </c:pt>
                <c:pt idx="55">
                  <c:v>3.0303030303030303</c:v>
                </c:pt>
                <c:pt idx="56">
                  <c:v>12.429378531073446</c:v>
                </c:pt>
                <c:pt idx="57">
                  <c:v>41.17647058823529</c:v>
                </c:pt>
                <c:pt idx="58">
                  <c:v>55.000000000000007</c:v>
                </c:pt>
                <c:pt idx="59">
                  <c:v>0</c:v>
                </c:pt>
                <c:pt idx="60">
                  <c:v>40</c:v>
                </c:pt>
                <c:pt idx="61">
                  <c:v>27.838827838827839</c:v>
                </c:pt>
                <c:pt idx="62">
                  <c:v>42.011834319526628</c:v>
                </c:pt>
                <c:pt idx="63">
                  <c:v>42.638036809815951</c:v>
                </c:pt>
                <c:pt idx="64">
                  <c:v>87.242798353909464</c:v>
                </c:pt>
                <c:pt idx="65">
                  <c:v>62.761506276150627</c:v>
                </c:pt>
                <c:pt idx="66">
                  <c:v>14.012738853503185</c:v>
                </c:pt>
                <c:pt idx="67">
                  <c:v>14.057507987220447</c:v>
                </c:pt>
                <c:pt idx="68">
                  <c:v>26.238532110091743</c:v>
                </c:pt>
                <c:pt idx="69">
                  <c:v>52.666666666666664</c:v>
                </c:pt>
                <c:pt idx="70">
                  <c:v>30.62200956937799</c:v>
                </c:pt>
                <c:pt idx="71">
                  <c:v>41.652892561983471</c:v>
                </c:pt>
                <c:pt idx="72">
                  <c:v>35.255198487712661</c:v>
                </c:pt>
                <c:pt idx="73">
                  <c:v>47.092360319270234</c:v>
                </c:pt>
                <c:pt idx="74">
                  <c:v>47.875</c:v>
                </c:pt>
                <c:pt idx="75">
                  <c:v>75.019638648860948</c:v>
                </c:pt>
                <c:pt idx="76">
                  <c:v>57.477678571428569</c:v>
                </c:pt>
              </c:numCache>
            </c:numRef>
          </c:val>
          <c:extLst>
            <c:ext xmlns:c16="http://schemas.microsoft.com/office/drawing/2014/chart" uri="{C3380CC4-5D6E-409C-BE32-E72D297353CC}">
              <c16:uniqueId val="{00000000-165E-4DEE-A8CF-F64C1E32DA8A}"/>
            </c:ext>
          </c:extLst>
        </c:ser>
        <c:dLbls>
          <c:showLegendKey val="0"/>
          <c:showVal val="0"/>
          <c:showCatName val="0"/>
          <c:showSerName val="0"/>
          <c:showPercent val="0"/>
          <c:showBubbleSize val="0"/>
        </c:dLbls>
        <c:gapWidth val="150"/>
        <c:axId val="442150272"/>
        <c:axId val="442156544"/>
      </c:barChart>
      <c:catAx>
        <c:axId val="442150272"/>
        <c:scaling>
          <c:orientation val="minMax"/>
        </c:scaling>
        <c:delete val="0"/>
        <c:axPos val="b"/>
        <c:title>
          <c:tx>
            <c:rich>
              <a:bodyPr/>
              <a:lstStyle/>
              <a:p>
                <a:pPr>
                  <a:defRPr/>
                </a:pPr>
                <a:r>
                  <a:rPr lang="en-US" dirty="0"/>
                  <a:t>Season</a:t>
                </a:r>
              </a:p>
            </c:rich>
          </c:tx>
          <c:overlay val="0"/>
        </c:title>
        <c:numFmt formatCode="General" sourceLinked="0"/>
        <c:majorTickMark val="out"/>
        <c:minorTickMark val="none"/>
        <c:tickLblPos val="nextTo"/>
        <c:crossAx val="442156544"/>
        <c:crosses val="autoZero"/>
        <c:auto val="1"/>
        <c:lblAlgn val="ctr"/>
        <c:lblOffset val="100"/>
        <c:tickLblSkip val="1"/>
        <c:noMultiLvlLbl val="0"/>
      </c:catAx>
      <c:valAx>
        <c:axId val="442156544"/>
        <c:scaling>
          <c:orientation val="minMax"/>
        </c:scaling>
        <c:delete val="0"/>
        <c:axPos val="l"/>
        <c:title>
          <c:tx>
            <c:rich>
              <a:bodyPr rot="-5400000" vert="horz"/>
              <a:lstStyle/>
              <a:p>
                <a:pPr>
                  <a:defRPr/>
                </a:pPr>
                <a:r>
                  <a:rPr lang="en-US" dirty="0"/>
                  <a:t>Overall % Uptake</a:t>
                </a:r>
              </a:p>
            </c:rich>
          </c:tx>
          <c:layout>
            <c:manualLayout>
              <c:xMode val="edge"/>
              <c:yMode val="edge"/>
              <c:x val="4.8025214329998553E-3"/>
              <c:y val="0.11000865276455828"/>
            </c:manualLayout>
          </c:layout>
          <c:overlay val="0"/>
        </c:title>
        <c:numFmt formatCode="0.0" sourceLinked="1"/>
        <c:majorTickMark val="out"/>
        <c:minorTickMark val="none"/>
        <c:tickLblPos val="nextTo"/>
        <c:crossAx val="442150272"/>
        <c:crosses val="autoZero"/>
        <c:crossBetween val="between"/>
      </c:valAx>
    </c:plotArea>
    <c:plotVisOnly val="1"/>
    <c:dispBlanksAs val="gap"/>
    <c:showDLblsOverMax val="0"/>
  </c:chart>
  <c:txPr>
    <a:bodyPr/>
    <a:lstStyle/>
    <a:p>
      <a:pPr>
        <a:defRPr sz="1200"/>
      </a:pPr>
      <a:endParaRPr lang="en-US"/>
    </a:p>
  </c:txPr>
  <c:externalData r:id="rId1">
    <c:autoUpdate val="0"/>
  </c:externalData>
</c:chartSpace>
</file>

<file path=ppt/charts/chart2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IE" dirty="0"/>
              <a:t>CHO4</a:t>
            </a:r>
          </a:p>
        </c:rich>
      </c:tx>
      <c:layout>
        <c:manualLayout>
          <c:xMode val="edge"/>
          <c:yMode val="edge"/>
          <c:x val="8.7176470266919048E-2"/>
          <c:y val="2.197802197802198E-2"/>
        </c:manualLayout>
      </c:layout>
      <c:overlay val="0"/>
    </c:title>
    <c:autoTitleDeleted val="0"/>
    <c:plotArea>
      <c:layout>
        <c:manualLayout>
          <c:layoutTarget val="inner"/>
          <c:xMode val="edge"/>
          <c:yMode val="edge"/>
          <c:x val="8.1127543760463869E-2"/>
          <c:y val="5.5063597819503332E-2"/>
          <c:w val="0.88135423238588417"/>
          <c:h val="0.47563121917452628"/>
        </c:manualLayout>
      </c:layout>
      <c:barChart>
        <c:barDir val="col"/>
        <c:grouping val="clustered"/>
        <c:varyColors val="0"/>
        <c:ser>
          <c:idx val="0"/>
          <c:order val="0"/>
          <c:tx>
            <c:strRef>
              <c:f>'Graphs-CHO4'!$A$2</c:f>
              <c:strCache>
                <c:ptCount val="1"/>
                <c:pt idx="0">
                  <c:v>All Public CHO4</c:v>
                </c:pt>
              </c:strCache>
            </c:strRef>
          </c:tx>
          <c:spPr>
            <a:solidFill>
              <a:srgbClr val="BA1F46"/>
            </a:solidFill>
          </c:spPr>
          <c:invertIfNegative val="0"/>
          <c:dLbls>
            <c:spPr>
              <a:noFill/>
              <a:ln>
                <a:noFill/>
              </a:ln>
              <a:effectLst/>
            </c:spPr>
            <c:txPr>
              <a:bodyPr rot="-5400000" vert="horz"/>
              <a:lstStyle/>
              <a:p>
                <a:pPr>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multiLvlStrRef>
              <c:f>'Graphs-CHO4'!$A$3:$B$79</c:f>
              <c:multiLvlStrCache>
                <c:ptCount val="77"/>
                <c:lvl>
                  <c:pt idx="0">
                    <c:v>2011-2012</c:v>
                  </c:pt>
                  <c:pt idx="1">
                    <c:v>2012-2013</c:v>
                  </c:pt>
                  <c:pt idx="2">
                    <c:v>2013-2014</c:v>
                  </c:pt>
                  <c:pt idx="3">
                    <c:v>2014-2015</c:v>
                  </c:pt>
                  <c:pt idx="4">
                    <c:v>2015-2016</c:v>
                  </c:pt>
                  <c:pt idx="5">
                    <c:v>2016-2017</c:v>
                  </c:pt>
                  <c:pt idx="6">
                    <c:v>2017-2018</c:v>
                  </c:pt>
                  <c:pt idx="7">
                    <c:v>2018-2019</c:v>
                  </c:pt>
                  <c:pt idx="8">
                    <c:v>2019-2020</c:v>
                  </c:pt>
                  <c:pt idx="9">
                    <c:v>2020-2021</c:v>
                  </c:pt>
                  <c:pt idx="10">
                    <c:v>2021-2022</c:v>
                  </c:pt>
                  <c:pt idx="11">
                    <c:v>2011-2012</c:v>
                  </c:pt>
                  <c:pt idx="12">
                    <c:v>2012-2013</c:v>
                  </c:pt>
                  <c:pt idx="13">
                    <c:v>2013-2014</c:v>
                  </c:pt>
                  <c:pt idx="14">
                    <c:v>2014-2015</c:v>
                  </c:pt>
                  <c:pt idx="15">
                    <c:v>2015-2016</c:v>
                  </c:pt>
                  <c:pt idx="16">
                    <c:v>2016-2017</c:v>
                  </c:pt>
                  <c:pt idx="17">
                    <c:v>2017-2018</c:v>
                  </c:pt>
                  <c:pt idx="18">
                    <c:v>2018-2019</c:v>
                  </c:pt>
                  <c:pt idx="19">
                    <c:v>2019-2020</c:v>
                  </c:pt>
                  <c:pt idx="20">
                    <c:v>2020-2021</c:v>
                  </c:pt>
                  <c:pt idx="21">
                    <c:v>2021-2022</c:v>
                  </c:pt>
                  <c:pt idx="22">
                    <c:v>2011-2012</c:v>
                  </c:pt>
                  <c:pt idx="23">
                    <c:v>2012-2013</c:v>
                  </c:pt>
                  <c:pt idx="24">
                    <c:v>2013-2014</c:v>
                  </c:pt>
                  <c:pt idx="25">
                    <c:v>2014-2015</c:v>
                  </c:pt>
                  <c:pt idx="26">
                    <c:v>2015-2016</c:v>
                  </c:pt>
                  <c:pt idx="27">
                    <c:v>2016-2017</c:v>
                  </c:pt>
                  <c:pt idx="28">
                    <c:v>2017-2018</c:v>
                  </c:pt>
                  <c:pt idx="29">
                    <c:v>2018-2019</c:v>
                  </c:pt>
                  <c:pt idx="30">
                    <c:v>2019-2020</c:v>
                  </c:pt>
                  <c:pt idx="31">
                    <c:v>2020-2021</c:v>
                  </c:pt>
                  <c:pt idx="32">
                    <c:v>2021-2022</c:v>
                  </c:pt>
                  <c:pt idx="33">
                    <c:v>2011-2012</c:v>
                  </c:pt>
                  <c:pt idx="34">
                    <c:v>2012-2013</c:v>
                  </c:pt>
                  <c:pt idx="35">
                    <c:v>2013-2014</c:v>
                  </c:pt>
                  <c:pt idx="36">
                    <c:v>2014-2015</c:v>
                  </c:pt>
                  <c:pt idx="37">
                    <c:v>2015-2016</c:v>
                  </c:pt>
                  <c:pt idx="38">
                    <c:v>2016-2017</c:v>
                  </c:pt>
                  <c:pt idx="39">
                    <c:v>2017-2018</c:v>
                  </c:pt>
                  <c:pt idx="40">
                    <c:v>2018-2019</c:v>
                  </c:pt>
                  <c:pt idx="41">
                    <c:v>2019-2020</c:v>
                  </c:pt>
                  <c:pt idx="42">
                    <c:v>2020-2021</c:v>
                  </c:pt>
                  <c:pt idx="43">
                    <c:v>2021-2022</c:v>
                  </c:pt>
                  <c:pt idx="44">
                    <c:v>2011-2012</c:v>
                  </c:pt>
                  <c:pt idx="45">
                    <c:v>2012-2013</c:v>
                  </c:pt>
                  <c:pt idx="46">
                    <c:v>2013-2014</c:v>
                  </c:pt>
                  <c:pt idx="47">
                    <c:v>2014-2015</c:v>
                  </c:pt>
                  <c:pt idx="48">
                    <c:v>2015-2016</c:v>
                  </c:pt>
                  <c:pt idx="49">
                    <c:v>2016-2017</c:v>
                  </c:pt>
                  <c:pt idx="50">
                    <c:v>2017-2018</c:v>
                  </c:pt>
                  <c:pt idx="51">
                    <c:v>2018-2019</c:v>
                  </c:pt>
                  <c:pt idx="52">
                    <c:v>2019-2020</c:v>
                  </c:pt>
                  <c:pt idx="53">
                    <c:v>2020-2021</c:v>
                  </c:pt>
                  <c:pt idx="54">
                    <c:v>2021-2022</c:v>
                  </c:pt>
                  <c:pt idx="55">
                    <c:v>2011-2012</c:v>
                  </c:pt>
                  <c:pt idx="56">
                    <c:v>2012-2013</c:v>
                  </c:pt>
                  <c:pt idx="57">
                    <c:v>2013-2014</c:v>
                  </c:pt>
                  <c:pt idx="58">
                    <c:v>2014-2015</c:v>
                  </c:pt>
                  <c:pt idx="59">
                    <c:v>2015-2016</c:v>
                  </c:pt>
                  <c:pt idx="60">
                    <c:v>2016-2017</c:v>
                  </c:pt>
                  <c:pt idx="61">
                    <c:v>2017-2018</c:v>
                  </c:pt>
                  <c:pt idx="62">
                    <c:v>2018-2019</c:v>
                  </c:pt>
                  <c:pt idx="63">
                    <c:v>2019-2020</c:v>
                  </c:pt>
                  <c:pt idx="64">
                    <c:v>2020-2021</c:v>
                  </c:pt>
                  <c:pt idx="65">
                    <c:v>2021-2022</c:v>
                  </c:pt>
                  <c:pt idx="66">
                    <c:v>2011-2012</c:v>
                  </c:pt>
                  <c:pt idx="67">
                    <c:v>2012-2013</c:v>
                  </c:pt>
                  <c:pt idx="68">
                    <c:v>2013-2014</c:v>
                  </c:pt>
                  <c:pt idx="69">
                    <c:v>2014-2015</c:v>
                  </c:pt>
                  <c:pt idx="70">
                    <c:v>2015-2016</c:v>
                  </c:pt>
                  <c:pt idx="71">
                    <c:v>2016-2017</c:v>
                  </c:pt>
                  <c:pt idx="72">
                    <c:v>2017-2018</c:v>
                  </c:pt>
                  <c:pt idx="73">
                    <c:v>2018-2019</c:v>
                  </c:pt>
                  <c:pt idx="74">
                    <c:v>2019-2020</c:v>
                  </c:pt>
                  <c:pt idx="75">
                    <c:v>2020-2021</c:v>
                  </c:pt>
                  <c:pt idx="76">
                    <c:v>2021-2022</c:v>
                  </c:pt>
                </c:lvl>
                <c:lvl>
                  <c:pt idx="0">
                    <c:v>General Support Staff</c:v>
                  </c:pt>
                  <c:pt idx="11">
                    <c:v>Health &amp; Social Care Professionals</c:v>
                  </c:pt>
                  <c:pt idx="22">
                    <c:v>Management &amp; Admin</c:v>
                  </c:pt>
                  <c:pt idx="33">
                    <c:v>Medical &amp; Dental</c:v>
                  </c:pt>
                  <c:pt idx="44">
                    <c:v>Nursing</c:v>
                  </c:pt>
                  <c:pt idx="55">
                    <c:v>Other Patient &amp; Client Care</c:v>
                  </c:pt>
                  <c:pt idx="66">
                    <c:v>All Staff</c:v>
                  </c:pt>
                </c:lvl>
              </c:multiLvlStrCache>
            </c:multiLvlStrRef>
          </c:cat>
          <c:val>
            <c:numRef>
              <c:f>'Graphs-CHO4'!$C$3:$C$79</c:f>
              <c:numCache>
                <c:formatCode>0.0</c:formatCode>
                <c:ptCount val="77"/>
                <c:pt idx="0">
                  <c:v>15</c:v>
                </c:pt>
                <c:pt idx="1">
                  <c:v>15.384615384615385</c:v>
                </c:pt>
                <c:pt idx="2">
                  <c:v>11.891694109037685</c:v>
                </c:pt>
                <c:pt idx="3">
                  <c:v>20.97902097902098</c:v>
                </c:pt>
                <c:pt idx="4">
                  <c:v>23.264647231981765</c:v>
                </c:pt>
                <c:pt idx="5">
                  <c:v>18.508535489667565</c:v>
                </c:pt>
                <c:pt idx="6">
                  <c:v>44.210526315789473</c:v>
                </c:pt>
                <c:pt idx="7">
                  <c:v>36.214953271028037</c:v>
                </c:pt>
                <c:pt idx="8">
                  <c:v>36.291913214990139</c:v>
                </c:pt>
                <c:pt idx="9">
                  <c:v>68.61435726210351</c:v>
                </c:pt>
                <c:pt idx="10">
                  <c:v>57.12328767123288</c:v>
                </c:pt>
                <c:pt idx="11">
                  <c:v>16.666666666666664</c:v>
                </c:pt>
                <c:pt idx="12">
                  <c:v>12.121212121212121</c:v>
                </c:pt>
                <c:pt idx="13">
                  <c:v>22.828307100804999</c:v>
                </c:pt>
                <c:pt idx="14">
                  <c:v>8.1081081081081088</c:v>
                </c:pt>
                <c:pt idx="15">
                  <c:v>31.972789115646261</c:v>
                </c:pt>
                <c:pt idx="16">
                  <c:v>30.529595015576323</c:v>
                </c:pt>
                <c:pt idx="17">
                  <c:v>42.5</c:v>
                </c:pt>
                <c:pt idx="18">
                  <c:v>44.736842105263158</c:v>
                </c:pt>
                <c:pt idx="19">
                  <c:v>42.342342342342342</c:v>
                </c:pt>
                <c:pt idx="20">
                  <c:v>66.929133858267718</c:v>
                </c:pt>
                <c:pt idx="21">
                  <c:v>50.289017341040463</c:v>
                </c:pt>
                <c:pt idx="22">
                  <c:v>4.7619047619047619</c:v>
                </c:pt>
                <c:pt idx="23">
                  <c:v>13.592233009708737</c:v>
                </c:pt>
                <c:pt idx="24">
                  <c:v>6.6803398769411073</c:v>
                </c:pt>
                <c:pt idx="25">
                  <c:v>33.928571428571431</c:v>
                </c:pt>
                <c:pt idx="26">
                  <c:v>29.310344827586203</c:v>
                </c:pt>
                <c:pt idx="27">
                  <c:v>25.429553264604809</c:v>
                </c:pt>
                <c:pt idx="28">
                  <c:v>45.263157894736842</c:v>
                </c:pt>
                <c:pt idx="29">
                  <c:v>54.377880184331794</c:v>
                </c:pt>
                <c:pt idx="30">
                  <c:v>65.158371040723978</c:v>
                </c:pt>
                <c:pt idx="31">
                  <c:v>76.646706586826355</c:v>
                </c:pt>
                <c:pt idx="32">
                  <c:v>71.976401179941007</c:v>
                </c:pt>
                <c:pt idx="33">
                  <c:v>0</c:v>
                </c:pt>
                <c:pt idx="34">
                  <c:v>0</c:v>
                </c:pt>
                <c:pt idx="35">
                  <c:v>17.885088307623516</c:v>
                </c:pt>
                <c:pt idx="36">
                  <c:v>48</c:v>
                </c:pt>
                <c:pt idx="37">
                  <c:v>18.75</c:v>
                </c:pt>
                <c:pt idx="38">
                  <c:v>12.295081967213115</c:v>
                </c:pt>
                <c:pt idx="39">
                  <c:v>77.272727272727266</c:v>
                </c:pt>
                <c:pt idx="40">
                  <c:v>57.843137254901968</c:v>
                </c:pt>
                <c:pt idx="41">
                  <c:v>67.256637168141594</c:v>
                </c:pt>
                <c:pt idx="42">
                  <c:v>84.375</c:v>
                </c:pt>
                <c:pt idx="43">
                  <c:v>52.76381909547738</c:v>
                </c:pt>
                <c:pt idx="44">
                  <c:v>5.9523809523809517</c:v>
                </c:pt>
                <c:pt idx="45">
                  <c:v>14.697406340057636</c:v>
                </c:pt>
                <c:pt idx="46">
                  <c:v>13.924878308672174</c:v>
                </c:pt>
                <c:pt idx="47">
                  <c:v>23.975409836065573</c:v>
                </c:pt>
                <c:pt idx="48">
                  <c:v>17.960602549246815</c:v>
                </c:pt>
                <c:pt idx="49">
                  <c:v>27.736006683375102</c:v>
                </c:pt>
                <c:pt idx="50">
                  <c:v>35.924369747899156</c:v>
                </c:pt>
                <c:pt idx="51">
                  <c:v>48.725490196078432</c:v>
                </c:pt>
                <c:pt idx="52">
                  <c:v>49.813084112149532</c:v>
                </c:pt>
                <c:pt idx="53">
                  <c:v>77.210574293527799</c:v>
                </c:pt>
                <c:pt idx="54">
                  <c:v>65.473527218493672</c:v>
                </c:pt>
                <c:pt idx="55">
                  <c:v>0.82644628099173556</c:v>
                </c:pt>
                <c:pt idx="56">
                  <c:v>7.0707070707070701</c:v>
                </c:pt>
                <c:pt idx="57">
                  <c:v>12.737839344001275</c:v>
                </c:pt>
                <c:pt idx="58">
                  <c:v>16.43835616438356</c:v>
                </c:pt>
                <c:pt idx="59">
                  <c:v>30.081300813008134</c:v>
                </c:pt>
                <c:pt idx="60">
                  <c:v>22.784810126582279</c:v>
                </c:pt>
                <c:pt idx="61">
                  <c:v>51.815181518151817</c:v>
                </c:pt>
                <c:pt idx="62">
                  <c:v>46.597633136094672</c:v>
                </c:pt>
                <c:pt idx="63">
                  <c:v>41.242236024844722</c:v>
                </c:pt>
                <c:pt idx="64">
                  <c:v>69.481481481481481</c:v>
                </c:pt>
                <c:pt idx="65">
                  <c:v>62.052117263843655</c:v>
                </c:pt>
                <c:pt idx="66">
                  <c:v>5.7934508816120909</c:v>
                </c:pt>
                <c:pt idx="67">
                  <c:v>12.49263406010607</c:v>
                </c:pt>
                <c:pt idx="68">
                  <c:v>11.385984887692786</c:v>
                </c:pt>
                <c:pt idx="69">
                  <c:v>22.232223222322229</c:v>
                </c:pt>
                <c:pt idx="70">
                  <c:v>22.660606220765839</c:v>
                </c:pt>
                <c:pt idx="71">
                  <c:v>23.988711194731891</c:v>
                </c:pt>
                <c:pt idx="72">
                  <c:v>43.625086147484495</c:v>
                </c:pt>
                <c:pt idx="73">
                  <c:v>46.676794530953288</c:v>
                </c:pt>
                <c:pt idx="74">
                  <c:v>46.55111425539441</c:v>
                </c:pt>
                <c:pt idx="75">
                  <c:v>72.794117647058826</c:v>
                </c:pt>
                <c:pt idx="76">
                  <c:v>61.613897450266187</c:v>
                </c:pt>
              </c:numCache>
            </c:numRef>
          </c:val>
          <c:extLst>
            <c:ext xmlns:c16="http://schemas.microsoft.com/office/drawing/2014/chart" uri="{C3380CC4-5D6E-409C-BE32-E72D297353CC}">
              <c16:uniqueId val="{00000000-72E0-455C-B388-31DB83343FEF}"/>
            </c:ext>
          </c:extLst>
        </c:ser>
        <c:dLbls>
          <c:showLegendKey val="0"/>
          <c:showVal val="0"/>
          <c:showCatName val="0"/>
          <c:showSerName val="0"/>
          <c:showPercent val="0"/>
          <c:showBubbleSize val="0"/>
        </c:dLbls>
        <c:gapWidth val="150"/>
        <c:axId val="442150272"/>
        <c:axId val="442156544"/>
      </c:barChart>
      <c:catAx>
        <c:axId val="442150272"/>
        <c:scaling>
          <c:orientation val="minMax"/>
        </c:scaling>
        <c:delete val="0"/>
        <c:axPos val="b"/>
        <c:title>
          <c:tx>
            <c:rich>
              <a:bodyPr/>
              <a:lstStyle/>
              <a:p>
                <a:pPr>
                  <a:defRPr/>
                </a:pPr>
                <a:r>
                  <a:rPr lang="en-US" dirty="0"/>
                  <a:t>Season</a:t>
                </a:r>
              </a:p>
            </c:rich>
          </c:tx>
          <c:overlay val="0"/>
        </c:title>
        <c:numFmt formatCode="General" sourceLinked="0"/>
        <c:majorTickMark val="out"/>
        <c:minorTickMark val="none"/>
        <c:tickLblPos val="nextTo"/>
        <c:crossAx val="442156544"/>
        <c:crosses val="autoZero"/>
        <c:auto val="1"/>
        <c:lblAlgn val="ctr"/>
        <c:lblOffset val="100"/>
        <c:tickLblSkip val="1"/>
        <c:noMultiLvlLbl val="0"/>
      </c:catAx>
      <c:valAx>
        <c:axId val="442156544"/>
        <c:scaling>
          <c:orientation val="minMax"/>
        </c:scaling>
        <c:delete val="0"/>
        <c:axPos val="l"/>
        <c:title>
          <c:tx>
            <c:rich>
              <a:bodyPr rot="-5400000" vert="horz"/>
              <a:lstStyle/>
              <a:p>
                <a:pPr>
                  <a:defRPr/>
                </a:pPr>
                <a:r>
                  <a:rPr lang="en-US" dirty="0"/>
                  <a:t>Overall % Uptake</a:t>
                </a:r>
              </a:p>
            </c:rich>
          </c:tx>
          <c:layout>
            <c:manualLayout>
              <c:xMode val="edge"/>
              <c:yMode val="edge"/>
              <c:x val="4.8025214329998553E-3"/>
              <c:y val="0.11000865276455828"/>
            </c:manualLayout>
          </c:layout>
          <c:overlay val="0"/>
        </c:title>
        <c:numFmt formatCode="0.0" sourceLinked="1"/>
        <c:majorTickMark val="out"/>
        <c:minorTickMark val="none"/>
        <c:tickLblPos val="nextTo"/>
        <c:crossAx val="442150272"/>
        <c:crosses val="autoZero"/>
        <c:crossBetween val="between"/>
      </c:valAx>
    </c:plotArea>
    <c:plotVisOnly val="1"/>
    <c:dispBlanksAs val="gap"/>
    <c:showDLblsOverMax val="0"/>
  </c:chart>
  <c:txPr>
    <a:bodyPr/>
    <a:lstStyle/>
    <a:p>
      <a:pPr>
        <a:defRPr sz="1200"/>
      </a:pPr>
      <a:endParaRPr lang="en-US"/>
    </a:p>
  </c:txPr>
  <c:externalData r:id="rId1">
    <c:autoUpdate val="0"/>
  </c:externalData>
</c:chartSpace>
</file>

<file path=ppt/charts/chart2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IE" dirty="0"/>
              <a:t>CHO5</a:t>
            </a:r>
          </a:p>
        </c:rich>
      </c:tx>
      <c:layout>
        <c:manualLayout>
          <c:xMode val="edge"/>
          <c:yMode val="edge"/>
          <c:x val="8.7176470266919048E-2"/>
          <c:y val="2.197802197802198E-2"/>
        </c:manualLayout>
      </c:layout>
      <c:overlay val="0"/>
    </c:title>
    <c:autoTitleDeleted val="0"/>
    <c:plotArea>
      <c:layout>
        <c:manualLayout>
          <c:layoutTarget val="inner"/>
          <c:xMode val="edge"/>
          <c:yMode val="edge"/>
          <c:x val="8.1127543760463869E-2"/>
          <c:y val="5.5063597819503332E-2"/>
          <c:w val="0.88135423238588417"/>
          <c:h val="0.47563121917452628"/>
        </c:manualLayout>
      </c:layout>
      <c:barChart>
        <c:barDir val="col"/>
        <c:grouping val="clustered"/>
        <c:varyColors val="0"/>
        <c:ser>
          <c:idx val="0"/>
          <c:order val="0"/>
          <c:tx>
            <c:strRef>
              <c:f>'Graphs-CHO5'!$A$2</c:f>
              <c:strCache>
                <c:ptCount val="1"/>
                <c:pt idx="0">
                  <c:v>All Public CHO5</c:v>
                </c:pt>
              </c:strCache>
            </c:strRef>
          </c:tx>
          <c:spPr>
            <a:solidFill>
              <a:srgbClr val="BA1F46"/>
            </a:solidFill>
          </c:spPr>
          <c:invertIfNegative val="0"/>
          <c:dLbls>
            <c:spPr>
              <a:noFill/>
              <a:ln>
                <a:noFill/>
              </a:ln>
              <a:effectLst/>
            </c:spPr>
            <c:txPr>
              <a:bodyPr rot="-5400000" vert="horz"/>
              <a:lstStyle/>
              <a:p>
                <a:pPr>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multiLvlStrRef>
              <c:f>'Graphs-CHO5'!$A$3:$B$79</c:f>
              <c:multiLvlStrCache>
                <c:ptCount val="77"/>
                <c:lvl>
                  <c:pt idx="0">
                    <c:v>2011-2012</c:v>
                  </c:pt>
                  <c:pt idx="1">
                    <c:v>2012-2013</c:v>
                  </c:pt>
                  <c:pt idx="2">
                    <c:v>2013-2014</c:v>
                  </c:pt>
                  <c:pt idx="3">
                    <c:v>2014-2015</c:v>
                  </c:pt>
                  <c:pt idx="4">
                    <c:v>2015-2016</c:v>
                  </c:pt>
                  <c:pt idx="5">
                    <c:v>2016-2017</c:v>
                  </c:pt>
                  <c:pt idx="6">
                    <c:v>2017-2018</c:v>
                  </c:pt>
                  <c:pt idx="7">
                    <c:v>2018-2019</c:v>
                  </c:pt>
                  <c:pt idx="8">
                    <c:v>2019-2020</c:v>
                  </c:pt>
                  <c:pt idx="9">
                    <c:v>2020-2021</c:v>
                  </c:pt>
                  <c:pt idx="10">
                    <c:v>2021-2022</c:v>
                  </c:pt>
                  <c:pt idx="11">
                    <c:v>2011-2012</c:v>
                  </c:pt>
                  <c:pt idx="12">
                    <c:v>2012-2013</c:v>
                  </c:pt>
                  <c:pt idx="13">
                    <c:v>2013-2014</c:v>
                  </c:pt>
                  <c:pt idx="14">
                    <c:v>2014-2015</c:v>
                  </c:pt>
                  <c:pt idx="15">
                    <c:v>2015-2016</c:v>
                  </c:pt>
                  <c:pt idx="16">
                    <c:v>2016-2017</c:v>
                  </c:pt>
                  <c:pt idx="17">
                    <c:v>2017-2018</c:v>
                  </c:pt>
                  <c:pt idx="18">
                    <c:v>2018-2019</c:v>
                  </c:pt>
                  <c:pt idx="19">
                    <c:v>2019-2020</c:v>
                  </c:pt>
                  <c:pt idx="20">
                    <c:v>2020-2021</c:v>
                  </c:pt>
                  <c:pt idx="21">
                    <c:v>2021-2022</c:v>
                  </c:pt>
                  <c:pt idx="22">
                    <c:v>2011-2012</c:v>
                  </c:pt>
                  <c:pt idx="23">
                    <c:v>2012-2013</c:v>
                  </c:pt>
                  <c:pt idx="24">
                    <c:v>2013-2014</c:v>
                  </c:pt>
                  <c:pt idx="25">
                    <c:v>2014-2015</c:v>
                  </c:pt>
                  <c:pt idx="26">
                    <c:v>2015-2016</c:v>
                  </c:pt>
                  <c:pt idx="27">
                    <c:v>2016-2017</c:v>
                  </c:pt>
                  <c:pt idx="28">
                    <c:v>2017-2018</c:v>
                  </c:pt>
                  <c:pt idx="29">
                    <c:v>2018-2019</c:v>
                  </c:pt>
                  <c:pt idx="30">
                    <c:v>2019-2020</c:v>
                  </c:pt>
                  <c:pt idx="31">
                    <c:v>2020-2021</c:v>
                  </c:pt>
                  <c:pt idx="32">
                    <c:v>2021-2022</c:v>
                  </c:pt>
                  <c:pt idx="33">
                    <c:v>2011-2012</c:v>
                  </c:pt>
                  <c:pt idx="34">
                    <c:v>2012-2013</c:v>
                  </c:pt>
                  <c:pt idx="35">
                    <c:v>2013-2014</c:v>
                  </c:pt>
                  <c:pt idx="36">
                    <c:v>2014-2015</c:v>
                  </c:pt>
                  <c:pt idx="37">
                    <c:v>2015-2016</c:v>
                  </c:pt>
                  <c:pt idx="38">
                    <c:v>2016-2017</c:v>
                  </c:pt>
                  <c:pt idx="39">
                    <c:v>2017-2018</c:v>
                  </c:pt>
                  <c:pt idx="40">
                    <c:v>2018-2019</c:v>
                  </c:pt>
                  <c:pt idx="41">
                    <c:v>2019-2020</c:v>
                  </c:pt>
                  <c:pt idx="42">
                    <c:v>2020-2021</c:v>
                  </c:pt>
                  <c:pt idx="43">
                    <c:v>2021-2022</c:v>
                  </c:pt>
                  <c:pt idx="44">
                    <c:v>2011-2012</c:v>
                  </c:pt>
                  <c:pt idx="45">
                    <c:v>2012-2013</c:v>
                  </c:pt>
                  <c:pt idx="46">
                    <c:v>2013-2014</c:v>
                  </c:pt>
                  <c:pt idx="47">
                    <c:v>2014-2015</c:v>
                  </c:pt>
                  <c:pt idx="48">
                    <c:v>2015-2016</c:v>
                  </c:pt>
                  <c:pt idx="49">
                    <c:v>2016-2017</c:v>
                  </c:pt>
                  <c:pt idx="50">
                    <c:v>2017-2018</c:v>
                  </c:pt>
                  <c:pt idx="51">
                    <c:v>2018-2019</c:v>
                  </c:pt>
                  <c:pt idx="52">
                    <c:v>2019-2020</c:v>
                  </c:pt>
                  <c:pt idx="53">
                    <c:v>2020-2021</c:v>
                  </c:pt>
                  <c:pt idx="54">
                    <c:v>2021-2022</c:v>
                  </c:pt>
                  <c:pt idx="55">
                    <c:v>2011-2012</c:v>
                  </c:pt>
                  <c:pt idx="56">
                    <c:v>2012-2013</c:v>
                  </c:pt>
                  <c:pt idx="57">
                    <c:v>2013-2014</c:v>
                  </c:pt>
                  <c:pt idx="58">
                    <c:v>2014-2015</c:v>
                  </c:pt>
                  <c:pt idx="59">
                    <c:v>2015-2016</c:v>
                  </c:pt>
                  <c:pt idx="60">
                    <c:v>2016-2017</c:v>
                  </c:pt>
                  <c:pt idx="61">
                    <c:v>2017-2018</c:v>
                  </c:pt>
                  <c:pt idx="62">
                    <c:v>2018-2019</c:v>
                  </c:pt>
                  <c:pt idx="63">
                    <c:v>2019-2020</c:v>
                  </c:pt>
                  <c:pt idx="64">
                    <c:v>2020-2021</c:v>
                  </c:pt>
                  <c:pt idx="65">
                    <c:v>2021-2022</c:v>
                  </c:pt>
                  <c:pt idx="66">
                    <c:v>2011-2012</c:v>
                  </c:pt>
                  <c:pt idx="67">
                    <c:v>2012-2013</c:v>
                  </c:pt>
                  <c:pt idx="68">
                    <c:v>2013-2014</c:v>
                  </c:pt>
                  <c:pt idx="69">
                    <c:v>2014-2015</c:v>
                  </c:pt>
                  <c:pt idx="70">
                    <c:v>2015-2016</c:v>
                  </c:pt>
                  <c:pt idx="71">
                    <c:v>2016-2017</c:v>
                  </c:pt>
                  <c:pt idx="72">
                    <c:v>2017-2018</c:v>
                  </c:pt>
                  <c:pt idx="73">
                    <c:v>2018-2019</c:v>
                  </c:pt>
                  <c:pt idx="74">
                    <c:v>2019-2020</c:v>
                  </c:pt>
                  <c:pt idx="75">
                    <c:v>2020-2021</c:v>
                  </c:pt>
                  <c:pt idx="76">
                    <c:v>2021-2022</c:v>
                  </c:pt>
                </c:lvl>
                <c:lvl>
                  <c:pt idx="0">
                    <c:v>General Support Staff</c:v>
                  </c:pt>
                  <c:pt idx="11">
                    <c:v>Health &amp; Social Care Professionals</c:v>
                  </c:pt>
                  <c:pt idx="22">
                    <c:v>Management &amp; Admin</c:v>
                  </c:pt>
                  <c:pt idx="33">
                    <c:v>Medical &amp; Dental</c:v>
                  </c:pt>
                  <c:pt idx="44">
                    <c:v>Nursing</c:v>
                  </c:pt>
                  <c:pt idx="55">
                    <c:v>Other Patient &amp; Client Care</c:v>
                  </c:pt>
                  <c:pt idx="66">
                    <c:v>All Staff</c:v>
                  </c:pt>
                </c:lvl>
              </c:multiLvlStrCache>
            </c:multiLvlStrRef>
          </c:cat>
          <c:val>
            <c:numRef>
              <c:f>'Graphs-CHO5'!$C$3:$C$79</c:f>
              <c:numCache>
                <c:formatCode>0.0</c:formatCode>
                <c:ptCount val="77"/>
                <c:pt idx="0">
                  <c:v>4.5801526717557248</c:v>
                </c:pt>
                <c:pt idx="1">
                  <c:v>7.8521939953810627</c:v>
                </c:pt>
                <c:pt idx="2">
                  <c:v>25</c:v>
                </c:pt>
                <c:pt idx="3">
                  <c:v>11.428571428571429</c:v>
                </c:pt>
                <c:pt idx="4">
                  <c:v>13.852813852813853</c:v>
                </c:pt>
                <c:pt idx="5">
                  <c:v>24.115755627009648</c:v>
                </c:pt>
                <c:pt idx="6">
                  <c:v>22.366863905325442</c:v>
                </c:pt>
                <c:pt idx="7">
                  <c:v>44.61538461538462</c:v>
                </c:pt>
                <c:pt idx="8">
                  <c:v>51.025641025641022</c:v>
                </c:pt>
                <c:pt idx="9">
                  <c:v>72.318339100346023</c:v>
                </c:pt>
                <c:pt idx="10">
                  <c:v>52.823920265780735</c:v>
                </c:pt>
                <c:pt idx="11">
                  <c:v>33.333333333333329</c:v>
                </c:pt>
                <c:pt idx="12">
                  <c:v>6.9742489270386256</c:v>
                </c:pt>
                <c:pt idx="13">
                  <c:v>9.433962264150944</c:v>
                </c:pt>
                <c:pt idx="14">
                  <c:v>15.364583333333334</c:v>
                </c:pt>
                <c:pt idx="15">
                  <c:v>26.666666666666668</c:v>
                </c:pt>
                <c:pt idx="16">
                  <c:v>28.735632183908045</c:v>
                </c:pt>
                <c:pt idx="17">
                  <c:v>34.01442307692308</c:v>
                </c:pt>
                <c:pt idx="18">
                  <c:v>50</c:v>
                </c:pt>
                <c:pt idx="19">
                  <c:v>37.142857142857146</c:v>
                </c:pt>
                <c:pt idx="20">
                  <c:v>85.365853658536579</c:v>
                </c:pt>
                <c:pt idx="21">
                  <c:v>36.71875</c:v>
                </c:pt>
                <c:pt idx="22">
                  <c:v>12.5</c:v>
                </c:pt>
                <c:pt idx="23">
                  <c:v>9.8765432098765427</c:v>
                </c:pt>
                <c:pt idx="24">
                  <c:v>6.6176470588235299</c:v>
                </c:pt>
                <c:pt idx="25">
                  <c:v>12.432432432432433</c:v>
                </c:pt>
                <c:pt idx="26">
                  <c:v>8.0882352941176467</c:v>
                </c:pt>
                <c:pt idx="27">
                  <c:v>32.352941176470587</c:v>
                </c:pt>
                <c:pt idx="28">
                  <c:v>27.063296801610377</c:v>
                </c:pt>
                <c:pt idx="29">
                  <c:v>53.94736842105263</c:v>
                </c:pt>
                <c:pt idx="30">
                  <c:v>54.411764705882348</c:v>
                </c:pt>
                <c:pt idx="31">
                  <c:v>70.3125</c:v>
                </c:pt>
                <c:pt idx="32">
                  <c:v>61.363636363636367</c:v>
                </c:pt>
                <c:pt idx="33">
                  <c:v>50</c:v>
                </c:pt>
                <c:pt idx="34">
                  <c:v>12.76595744680851</c:v>
                </c:pt>
                <c:pt idx="35">
                  <c:v>23.076923076923077</c:v>
                </c:pt>
                <c:pt idx="36">
                  <c:v>19.047619047619047</c:v>
                </c:pt>
                <c:pt idx="37">
                  <c:v>42.857142857142854</c:v>
                </c:pt>
                <c:pt idx="38">
                  <c:v>16.666666666666664</c:v>
                </c:pt>
                <c:pt idx="39">
                  <c:v>30.434782608695656</c:v>
                </c:pt>
                <c:pt idx="40">
                  <c:v>48</c:v>
                </c:pt>
                <c:pt idx="41">
                  <c:v>50.877192982456144</c:v>
                </c:pt>
                <c:pt idx="42">
                  <c:v>67.532467532467535</c:v>
                </c:pt>
                <c:pt idx="43">
                  <c:v>23.863636363636363</c:v>
                </c:pt>
                <c:pt idx="44">
                  <c:v>22.613065326633166</c:v>
                </c:pt>
                <c:pt idx="45">
                  <c:v>8.2437275985663092</c:v>
                </c:pt>
                <c:pt idx="46">
                  <c:v>17.12962962962963</c:v>
                </c:pt>
                <c:pt idx="47">
                  <c:v>19.392523364485982</c:v>
                </c:pt>
                <c:pt idx="48">
                  <c:v>22.268907563025213</c:v>
                </c:pt>
                <c:pt idx="49">
                  <c:v>20.947630922693268</c:v>
                </c:pt>
                <c:pt idx="50">
                  <c:v>27.168796234028246</c:v>
                </c:pt>
                <c:pt idx="51">
                  <c:v>41.612200435729847</c:v>
                </c:pt>
                <c:pt idx="52">
                  <c:v>48.938547486033521</c:v>
                </c:pt>
                <c:pt idx="53">
                  <c:v>69.289617486338798</c:v>
                </c:pt>
                <c:pt idx="54">
                  <c:v>48.712667353244079</c:v>
                </c:pt>
                <c:pt idx="55">
                  <c:v>36.363636363636367</c:v>
                </c:pt>
                <c:pt idx="56">
                  <c:v>5.2631578947368416</c:v>
                </c:pt>
                <c:pt idx="57">
                  <c:v>7.03125</c:v>
                </c:pt>
                <c:pt idx="58">
                  <c:v>12.455516014234876</c:v>
                </c:pt>
                <c:pt idx="59">
                  <c:v>10.309278350515463</c:v>
                </c:pt>
                <c:pt idx="60">
                  <c:v>13.461538461538462</c:v>
                </c:pt>
                <c:pt idx="61">
                  <c:v>42.670682730923694</c:v>
                </c:pt>
                <c:pt idx="62">
                  <c:v>38.787878787878789</c:v>
                </c:pt>
                <c:pt idx="63">
                  <c:v>55.808656036446472</c:v>
                </c:pt>
                <c:pt idx="64">
                  <c:v>76.041666666666657</c:v>
                </c:pt>
                <c:pt idx="65">
                  <c:v>62.40786240786241</c:v>
                </c:pt>
                <c:pt idx="66">
                  <c:v>20.974576271186439</c:v>
                </c:pt>
                <c:pt idx="67">
                  <c:v>7.3376191531811132</c:v>
                </c:pt>
                <c:pt idx="68">
                  <c:v>15.670103092783505</c:v>
                </c:pt>
                <c:pt idx="69">
                  <c:v>14.258911819887429</c:v>
                </c:pt>
                <c:pt idx="70">
                  <c:v>15.607734806629834</c:v>
                </c:pt>
                <c:pt idx="71">
                  <c:v>22.233930453108535</c:v>
                </c:pt>
                <c:pt idx="72">
                  <c:v>28.687608241718682</c:v>
                </c:pt>
                <c:pt idx="73">
                  <c:v>42.95302013422819</c:v>
                </c:pt>
                <c:pt idx="74">
                  <c:v>51.008492569002129</c:v>
                </c:pt>
                <c:pt idx="75">
                  <c:v>71.811361200428721</c:v>
                </c:pt>
                <c:pt idx="76">
                  <c:v>51.094570928196148</c:v>
                </c:pt>
              </c:numCache>
            </c:numRef>
          </c:val>
          <c:extLst>
            <c:ext xmlns:c16="http://schemas.microsoft.com/office/drawing/2014/chart" uri="{C3380CC4-5D6E-409C-BE32-E72D297353CC}">
              <c16:uniqueId val="{00000000-AF6C-44B0-9221-B51A55795463}"/>
            </c:ext>
          </c:extLst>
        </c:ser>
        <c:dLbls>
          <c:showLegendKey val="0"/>
          <c:showVal val="0"/>
          <c:showCatName val="0"/>
          <c:showSerName val="0"/>
          <c:showPercent val="0"/>
          <c:showBubbleSize val="0"/>
        </c:dLbls>
        <c:gapWidth val="150"/>
        <c:axId val="442150272"/>
        <c:axId val="442156544"/>
      </c:barChart>
      <c:catAx>
        <c:axId val="442150272"/>
        <c:scaling>
          <c:orientation val="minMax"/>
        </c:scaling>
        <c:delete val="0"/>
        <c:axPos val="b"/>
        <c:title>
          <c:tx>
            <c:rich>
              <a:bodyPr/>
              <a:lstStyle/>
              <a:p>
                <a:pPr>
                  <a:defRPr/>
                </a:pPr>
                <a:r>
                  <a:rPr lang="en-US" dirty="0"/>
                  <a:t>Season</a:t>
                </a:r>
              </a:p>
            </c:rich>
          </c:tx>
          <c:overlay val="0"/>
        </c:title>
        <c:numFmt formatCode="General" sourceLinked="0"/>
        <c:majorTickMark val="out"/>
        <c:minorTickMark val="none"/>
        <c:tickLblPos val="nextTo"/>
        <c:crossAx val="442156544"/>
        <c:crosses val="autoZero"/>
        <c:auto val="1"/>
        <c:lblAlgn val="ctr"/>
        <c:lblOffset val="100"/>
        <c:tickLblSkip val="1"/>
        <c:noMultiLvlLbl val="0"/>
      </c:catAx>
      <c:valAx>
        <c:axId val="442156544"/>
        <c:scaling>
          <c:orientation val="minMax"/>
        </c:scaling>
        <c:delete val="0"/>
        <c:axPos val="l"/>
        <c:title>
          <c:tx>
            <c:rich>
              <a:bodyPr rot="-5400000" vert="horz"/>
              <a:lstStyle/>
              <a:p>
                <a:pPr>
                  <a:defRPr/>
                </a:pPr>
                <a:r>
                  <a:rPr lang="en-US" dirty="0"/>
                  <a:t>Overall % Uptake</a:t>
                </a:r>
              </a:p>
            </c:rich>
          </c:tx>
          <c:layout>
            <c:manualLayout>
              <c:xMode val="edge"/>
              <c:yMode val="edge"/>
              <c:x val="4.8025214329998553E-3"/>
              <c:y val="0.11000865276455828"/>
            </c:manualLayout>
          </c:layout>
          <c:overlay val="0"/>
        </c:title>
        <c:numFmt formatCode="0.0" sourceLinked="1"/>
        <c:majorTickMark val="out"/>
        <c:minorTickMark val="none"/>
        <c:tickLblPos val="nextTo"/>
        <c:crossAx val="442150272"/>
        <c:crosses val="autoZero"/>
        <c:crossBetween val="between"/>
      </c:valAx>
    </c:plotArea>
    <c:plotVisOnly val="1"/>
    <c:dispBlanksAs val="gap"/>
    <c:showDLblsOverMax val="0"/>
  </c:chart>
  <c:txPr>
    <a:bodyPr/>
    <a:lstStyle/>
    <a:p>
      <a:pPr>
        <a:defRPr sz="1200"/>
      </a:pPr>
      <a:endParaRPr lang="en-US"/>
    </a:p>
  </c:txPr>
  <c:externalData r:id="rId1">
    <c:autoUpdate val="0"/>
  </c:externalData>
</c:chartSpace>
</file>

<file path=ppt/charts/chart2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IE" dirty="0"/>
              <a:t>CHO6</a:t>
            </a:r>
          </a:p>
        </c:rich>
      </c:tx>
      <c:layout>
        <c:manualLayout>
          <c:xMode val="edge"/>
          <c:yMode val="edge"/>
          <c:x val="8.7176470266919048E-2"/>
          <c:y val="2.197802197802198E-2"/>
        </c:manualLayout>
      </c:layout>
      <c:overlay val="0"/>
    </c:title>
    <c:autoTitleDeleted val="0"/>
    <c:plotArea>
      <c:layout>
        <c:manualLayout>
          <c:layoutTarget val="inner"/>
          <c:xMode val="edge"/>
          <c:yMode val="edge"/>
          <c:x val="8.1127543760463869E-2"/>
          <c:y val="5.5063597819503332E-2"/>
          <c:w val="0.88135423238588417"/>
          <c:h val="0.47563121917452628"/>
        </c:manualLayout>
      </c:layout>
      <c:barChart>
        <c:barDir val="col"/>
        <c:grouping val="clustered"/>
        <c:varyColors val="0"/>
        <c:ser>
          <c:idx val="0"/>
          <c:order val="0"/>
          <c:tx>
            <c:strRef>
              <c:f>'Graphs-CHO6'!$A$2</c:f>
              <c:strCache>
                <c:ptCount val="1"/>
                <c:pt idx="0">
                  <c:v>All Public CHO6</c:v>
                </c:pt>
              </c:strCache>
            </c:strRef>
          </c:tx>
          <c:spPr>
            <a:solidFill>
              <a:srgbClr val="BA1F46"/>
            </a:solidFill>
          </c:spPr>
          <c:invertIfNegative val="0"/>
          <c:dLbls>
            <c:spPr>
              <a:noFill/>
              <a:ln>
                <a:noFill/>
              </a:ln>
              <a:effectLst/>
            </c:spPr>
            <c:txPr>
              <a:bodyPr rot="-5400000" vert="horz"/>
              <a:lstStyle/>
              <a:p>
                <a:pPr>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multiLvlStrRef>
              <c:f>'Graphs-CHO6'!$A$3:$B$79</c:f>
              <c:multiLvlStrCache>
                <c:ptCount val="77"/>
                <c:lvl>
                  <c:pt idx="0">
                    <c:v>2011-2012</c:v>
                  </c:pt>
                  <c:pt idx="1">
                    <c:v>2012-2013</c:v>
                  </c:pt>
                  <c:pt idx="2">
                    <c:v>2013-2014</c:v>
                  </c:pt>
                  <c:pt idx="3">
                    <c:v>2014-2015</c:v>
                  </c:pt>
                  <c:pt idx="4">
                    <c:v>2015-2016</c:v>
                  </c:pt>
                  <c:pt idx="5">
                    <c:v>2016-2017</c:v>
                  </c:pt>
                  <c:pt idx="6">
                    <c:v>2017-2018</c:v>
                  </c:pt>
                  <c:pt idx="7">
                    <c:v>2018-2019</c:v>
                  </c:pt>
                  <c:pt idx="8">
                    <c:v>2019-2020</c:v>
                  </c:pt>
                  <c:pt idx="9">
                    <c:v>2020-2021</c:v>
                  </c:pt>
                  <c:pt idx="10">
                    <c:v>2021-2022</c:v>
                  </c:pt>
                  <c:pt idx="11">
                    <c:v>2011-2012</c:v>
                  </c:pt>
                  <c:pt idx="12">
                    <c:v>2012-2013</c:v>
                  </c:pt>
                  <c:pt idx="13">
                    <c:v>2013-2014</c:v>
                  </c:pt>
                  <c:pt idx="14">
                    <c:v>2014-2015</c:v>
                  </c:pt>
                  <c:pt idx="15">
                    <c:v>2015-2016</c:v>
                  </c:pt>
                  <c:pt idx="16">
                    <c:v>2016-2017</c:v>
                  </c:pt>
                  <c:pt idx="17">
                    <c:v>2017-2018</c:v>
                  </c:pt>
                  <c:pt idx="18">
                    <c:v>2018-2019</c:v>
                  </c:pt>
                  <c:pt idx="19">
                    <c:v>2019-2020</c:v>
                  </c:pt>
                  <c:pt idx="20">
                    <c:v>2020-2021</c:v>
                  </c:pt>
                  <c:pt idx="21">
                    <c:v>2021-2022</c:v>
                  </c:pt>
                  <c:pt idx="22">
                    <c:v>2011-2012</c:v>
                  </c:pt>
                  <c:pt idx="23">
                    <c:v>2012-2013</c:v>
                  </c:pt>
                  <c:pt idx="24">
                    <c:v>2013-2014</c:v>
                  </c:pt>
                  <c:pt idx="25">
                    <c:v>2014-2015</c:v>
                  </c:pt>
                  <c:pt idx="26">
                    <c:v>2015-2016</c:v>
                  </c:pt>
                  <c:pt idx="27">
                    <c:v>2016-2017</c:v>
                  </c:pt>
                  <c:pt idx="28">
                    <c:v>2017-2018</c:v>
                  </c:pt>
                  <c:pt idx="29">
                    <c:v>2018-2019</c:v>
                  </c:pt>
                  <c:pt idx="30">
                    <c:v>2019-2020</c:v>
                  </c:pt>
                  <c:pt idx="31">
                    <c:v>2020-2021</c:v>
                  </c:pt>
                  <c:pt idx="32">
                    <c:v>2021-2022</c:v>
                  </c:pt>
                  <c:pt idx="33">
                    <c:v>2011-2012</c:v>
                  </c:pt>
                  <c:pt idx="34">
                    <c:v>2012-2013</c:v>
                  </c:pt>
                  <c:pt idx="35">
                    <c:v>2013-2014</c:v>
                  </c:pt>
                  <c:pt idx="36">
                    <c:v>2014-2015</c:v>
                  </c:pt>
                  <c:pt idx="37">
                    <c:v>2015-2016</c:v>
                  </c:pt>
                  <c:pt idx="38">
                    <c:v>2016-2017</c:v>
                  </c:pt>
                  <c:pt idx="39">
                    <c:v>2017-2018</c:v>
                  </c:pt>
                  <c:pt idx="40">
                    <c:v>2018-2019</c:v>
                  </c:pt>
                  <c:pt idx="41">
                    <c:v>2019-2020</c:v>
                  </c:pt>
                  <c:pt idx="42">
                    <c:v>2020-2021</c:v>
                  </c:pt>
                  <c:pt idx="43">
                    <c:v>2021-2022</c:v>
                  </c:pt>
                  <c:pt idx="44">
                    <c:v>2011-2012</c:v>
                  </c:pt>
                  <c:pt idx="45">
                    <c:v>2012-2013</c:v>
                  </c:pt>
                  <c:pt idx="46">
                    <c:v>2013-2014</c:v>
                  </c:pt>
                  <c:pt idx="47">
                    <c:v>2014-2015</c:v>
                  </c:pt>
                  <c:pt idx="48">
                    <c:v>2015-2016</c:v>
                  </c:pt>
                  <c:pt idx="49">
                    <c:v>2016-2017</c:v>
                  </c:pt>
                  <c:pt idx="50">
                    <c:v>2017-2018</c:v>
                  </c:pt>
                  <c:pt idx="51">
                    <c:v>2018-2019</c:v>
                  </c:pt>
                  <c:pt idx="52">
                    <c:v>2019-2020</c:v>
                  </c:pt>
                  <c:pt idx="53">
                    <c:v>2020-2021</c:v>
                  </c:pt>
                  <c:pt idx="54">
                    <c:v>2021-2022</c:v>
                  </c:pt>
                  <c:pt idx="55">
                    <c:v>2011-2012</c:v>
                  </c:pt>
                  <c:pt idx="56">
                    <c:v>2012-2013</c:v>
                  </c:pt>
                  <c:pt idx="57">
                    <c:v>2013-2014</c:v>
                  </c:pt>
                  <c:pt idx="58">
                    <c:v>2014-2015</c:v>
                  </c:pt>
                  <c:pt idx="59">
                    <c:v>2015-2016</c:v>
                  </c:pt>
                  <c:pt idx="60">
                    <c:v>2016-2017</c:v>
                  </c:pt>
                  <c:pt idx="61">
                    <c:v>2017-2018</c:v>
                  </c:pt>
                  <c:pt idx="62">
                    <c:v>2018-2019</c:v>
                  </c:pt>
                  <c:pt idx="63">
                    <c:v>2019-2020</c:v>
                  </c:pt>
                  <c:pt idx="64">
                    <c:v>2020-2021</c:v>
                  </c:pt>
                  <c:pt idx="65">
                    <c:v>2021-2022</c:v>
                  </c:pt>
                  <c:pt idx="66">
                    <c:v>2011-2012</c:v>
                  </c:pt>
                  <c:pt idx="67">
                    <c:v>2012-2013</c:v>
                  </c:pt>
                  <c:pt idx="68">
                    <c:v>2013-2014</c:v>
                  </c:pt>
                  <c:pt idx="69">
                    <c:v>2014-2015</c:v>
                  </c:pt>
                  <c:pt idx="70">
                    <c:v>2015-2016</c:v>
                  </c:pt>
                  <c:pt idx="71">
                    <c:v>2016-2017</c:v>
                  </c:pt>
                  <c:pt idx="72">
                    <c:v>2017-2018</c:v>
                  </c:pt>
                  <c:pt idx="73">
                    <c:v>2018-2019</c:v>
                  </c:pt>
                  <c:pt idx="74">
                    <c:v>2019-2020</c:v>
                  </c:pt>
                  <c:pt idx="75">
                    <c:v>2020-2021</c:v>
                  </c:pt>
                  <c:pt idx="76">
                    <c:v>2021-2022</c:v>
                  </c:pt>
                </c:lvl>
                <c:lvl>
                  <c:pt idx="0">
                    <c:v>General Support Staff</c:v>
                  </c:pt>
                  <c:pt idx="11">
                    <c:v>Health &amp; Social Care Professionals</c:v>
                  </c:pt>
                  <c:pt idx="22">
                    <c:v>Management &amp; Admin</c:v>
                  </c:pt>
                  <c:pt idx="33">
                    <c:v>Medical &amp; Dental</c:v>
                  </c:pt>
                  <c:pt idx="44">
                    <c:v>Nursing</c:v>
                  </c:pt>
                  <c:pt idx="55">
                    <c:v>Other Patient &amp; Client Care</c:v>
                  </c:pt>
                  <c:pt idx="66">
                    <c:v>All Staff</c:v>
                  </c:pt>
                </c:lvl>
              </c:multiLvlStrCache>
            </c:multiLvlStrRef>
          </c:cat>
          <c:val>
            <c:numRef>
              <c:f>'Graphs-CHO6'!$C$3:$C$79</c:f>
              <c:numCache>
                <c:formatCode>0.0</c:formatCode>
                <c:ptCount val="77"/>
                <c:pt idx="1">
                  <c:v>19.047619047619047</c:v>
                </c:pt>
                <c:pt idx="2">
                  <c:v>30</c:v>
                </c:pt>
                <c:pt idx="3">
                  <c:v>57.142857142857139</c:v>
                </c:pt>
                <c:pt idx="4">
                  <c:v>36.363636363636367</c:v>
                </c:pt>
                <c:pt idx="5">
                  <c:v>36.84210526315789</c:v>
                </c:pt>
                <c:pt idx="6">
                  <c:v>39.42307692307692</c:v>
                </c:pt>
                <c:pt idx="7">
                  <c:v>33.333333333333329</c:v>
                </c:pt>
                <c:pt idx="8">
                  <c:v>48.571428571428569</c:v>
                </c:pt>
                <c:pt idx="9">
                  <c:v>39.344262295081968</c:v>
                </c:pt>
                <c:pt idx="10">
                  <c:v>71.604938271604937</c:v>
                </c:pt>
                <c:pt idx="12">
                  <c:v>6.8493150684931505</c:v>
                </c:pt>
                <c:pt idx="13">
                  <c:v>60</c:v>
                </c:pt>
                <c:pt idx="14">
                  <c:v>75</c:v>
                </c:pt>
                <c:pt idx="15">
                  <c:v>33.333333333333329</c:v>
                </c:pt>
                <c:pt idx="16">
                  <c:v>25</c:v>
                </c:pt>
                <c:pt idx="17">
                  <c:v>50</c:v>
                </c:pt>
                <c:pt idx="18">
                  <c:v>62.5</c:v>
                </c:pt>
                <c:pt idx="19">
                  <c:v>53.846153846153847</c:v>
                </c:pt>
                <c:pt idx="20">
                  <c:v>72.222222222222214</c:v>
                </c:pt>
                <c:pt idx="21">
                  <c:v>64.444444444444443</c:v>
                </c:pt>
                <c:pt idx="22">
                  <c:v>100</c:v>
                </c:pt>
                <c:pt idx="23">
                  <c:v>50</c:v>
                </c:pt>
                <c:pt idx="24">
                  <c:v>50</c:v>
                </c:pt>
                <c:pt idx="25">
                  <c:v>36.84210526315789</c:v>
                </c:pt>
                <c:pt idx="26">
                  <c:v>38.805970149253731</c:v>
                </c:pt>
                <c:pt idx="27">
                  <c:v>31.25</c:v>
                </c:pt>
                <c:pt idx="28">
                  <c:v>35.294117647058826</c:v>
                </c:pt>
                <c:pt idx="29">
                  <c:v>33.333333333333329</c:v>
                </c:pt>
                <c:pt idx="30">
                  <c:v>52.380952380952387</c:v>
                </c:pt>
                <c:pt idx="31">
                  <c:v>67.741935483870961</c:v>
                </c:pt>
                <c:pt idx="32">
                  <c:v>72.5</c:v>
                </c:pt>
                <c:pt idx="34">
                  <c:v>0</c:v>
                </c:pt>
                <c:pt idx="35">
                  <c:v>50</c:v>
                </c:pt>
                <c:pt idx="36">
                  <c:v>50</c:v>
                </c:pt>
                <c:pt idx="37">
                  <c:v>50</c:v>
                </c:pt>
                <c:pt idx="38">
                  <c:v>100</c:v>
                </c:pt>
                <c:pt idx="39">
                  <c:v>100</c:v>
                </c:pt>
                <c:pt idx="40">
                  <c:v>100</c:v>
                </c:pt>
                <c:pt idx="41">
                  <c:v>100</c:v>
                </c:pt>
                <c:pt idx="42">
                  <c:v>85.714285714285708</c:v>
                </c:pt>
                <c:pt idx="43">
                  <c:v>68</c:v>
                </c:pt>
                <c:pt idx="44">
                  <c:v>54.411764705882348</c:v>
                </c:pt>
                <c:pt idx="45">
                  <c:v>32.352941176470587</c:v>
                </c:pt>
                <c:pt idx="46">
                  <c:v>32.116788321167881</c:v>
                </c:pt>
                <c:pt idx="47">
                  <c:v>36.607142857142854</c:v>
                </c:pt>
                <c:pt idx="48">
                  <c:v>14.814814814814813</c:v>
                </c:pt>
                <c:pt idx="49">
                  <c:v>22.727272727272727</c:v>
                </c:pt>
                <c:pt idx="50">
                  <c:v>23.076923076923077</c:v>
                </c:pt>
                <c:pt idx="51">
                  <c:v>26.851851851851855</c:v>
                </c:pt>
                <c:pt idx="52">
                  <c:v>54.86725663716814</c:v>
                </c:pt>
                <c:pt idx="53">
                  <c:v>71.612903225806463</c:v>
                </c:pt>
                <c:pt idx="54">
                  <c:v>60.869565217391312</c:v>
                </c:pt>
                <c:pt idx="55">
                  <c:v>65.789473684210535</c:v>
                </c:pt>
                <c:pt idx="56">
                  <c:v>17.171717171717169</c:v>
                </c:pt>
                <c:pt idx="57">
                  <c:v>25</c:v>
                </c:pt>
                <c:pt idx="58">
                  <c:v>14.399999999999999</c:v>
                </c:pt>
                <c:pt idx="59">
                  <c:v>11.842105263157894</c:v>
                </c:pt>
                <c:pt idx="60">
                  <c:v>21.978021978021978</c:v>
                </c:pt>
                <c:pt idx="61">
                  <c:v>29.166666666666668</c:v>
                </c:pt>
                <c:pt idx="62">
                  <c:v>56.497175141242941</c:v>
                </c:pt>
                <c:pt idx="63">
                  <c:v>47.619047619047613</c:v>
                </c:pt>
                <c:pt idx="64">
                  <c:v>63.87096774193548</c:v>
                </c:pt>
                <c:pt idx="65">
                  <c:v>64.971751412429384</c:v>
                </c:pt>
                <c:pt idx="66">
                  <c:v>59.633027522935777</c:v>
                </c:pt>
                <c:pt idx="67">
                  <c:v>22.131147540983605</c:v>
                </c:pt>
                <c:pt idx="68">
                  <c:v>31.095406360424029</c:v>
                </c:pt>
                <c:pt idx="69">
                  <c:v>29.72027972027972</c:v>
                </c:pt>
                <c:pt idx="70">
                  <c:v>22.083333333333332</c:v>
                </c:pt>
                <c:pt idx="71">
                  <c:v>25.142857142857146</c:v>
                </c:pt>
                <c:pt idx="72">
                  <c:v>34.158415841584159</c:v>
                </c:pt>
                <c:pt idx="73">
                  <c:v>43.902439024390247</c:v>
                </c:pt>
                <c:pt idx="74">
                  <c:v>51.446945337620576</c:v>
                </c:pt>
                <c:pt idx="75">
                  <c:v>64.794816414686835</c:v>
                </c:pt>
                <c:pt idx="76">
                  <c:v>65.612648221343875</c:v>
                </c:pt>
              </c:numCache>
            </c:numRef>
          </c:val>
          <c:extLst>
            <c:ext xmlns:c16="http://schemas.microsoft.com/office/drawing/2014/chart" uri="{C3380CC4-5D6E-409C-BE32-E72D297353CC}">
              <c16:uniqueId val="{00000000-25F0-4090-ADF0-CF616777747B}"/>
            </c:ext>
          </c:extLst>
        </c:ser>
        <c:dLbls>
          <c:showLegendKey val="0"/>
          <c:showVal val="0"/>
          <c:showCatName val="0"/>
          <c:showSerName val="0"/>
          <c:showPercent val="0"/>
          <c:showBubbleSize val="0"/>
        </c:dLbls>
        <c:gapWidth val="150"/>
        <c:axId val="442150272"/>
        <c:axId val="442156544"/>
      </c:barChart>
      <c:catAx>
        <c:axId val="442150272"/>
        <c:scaling>
          <c:orientation val="minMax"/>
        </c:scaling>
        <c:delete val="0"/>
        <c:axPos val="b"/>
        <c:title>
          <c:tx>
            <c:rich>
              <a:bodyPr/>
              <a:lstStyle/>
              <a:p>
                <a:pPr>
                  <a:defRPr/>
                </a:pPr>
                <a:r>
                  <a:rPr lang="en-US" dirty="0"/>
                  <a:t>Season</a:t>
                </a:r>
              </a:p>
            </c:rich>
          </c:tx>
          <c:overlay val="0"/>
        </c:title>
        <c:numFmt formatCode="General" sourceLinked="0"/>
        <c:majorTickMark val="out"/>
        <c:minorTickMark val="none"/>
        <c:tickLblPos val="nextTo"/>
        <c:crossAx val="442156544"/>
        <c:crosses val="autoZero"/>
        <c:auto val="1"/>
        <c:lblAlgn val="ctr"/>
        <c:lblOffset val="100"/>
        <c:tickLblSkip val="1"/>
        <c:noMultiLvlLbl val="0"/>
      </c:catAx>
      <c:valAx>
        <c:axId val="442156544"/>
        <c:scaling>
          <c:orientation val="minMax"/>
        </c:scaling>
        <c:delete val="0"/>
        <c:axPos val="l"/>
        <c:title>
          <c:tx>
            <c:rich>
              <a:bodyPr rot="-5400000" vert="horz"/>
              <a:lstStyle/>
              <a:p>
                <a:pPr>
                  <a:defRPr/>
                </a:pPr>
                <a:r>
                  <a:rPr lang="en-US" dirty="0"/>
                  <a:t>Overall % Uptake</a:t>
                </a:r>
              </a:p>
            </c:rich>
          </c:tx>
          <c:layout>
            <c:manualLayout>
              <c:xMode val="edge"/>
              <c:yMode val="edge"/>
              <c:x val="4.8025214329998553E-3"/>
              <c:y val="0.11000865276455828"/>
            </c:manualLayout>
          </c:layout>
          <c:overlay val="0"/>
        </c:title>
        <c:numFmt formatCode="0.0" sourceLinked="1"/>
        <c:majorTickMark val="out"/>
        <c:minorTickMark val="none"/>
        <c:tickLblPos val="nextTo"/>
        <c:crossAx val="442150272"/>
        <c:crosses val="autoZero"/>
        <c:crossBetween val="between"/>
      </c:valAx>
    </c:plotArea>
    <c:plotVisOnly val="1"/>
    <c:dispBlanksAs val="gap"/>
    <c:showDLblsOverMax val="0"/>
  </c:chart>
  <c:txPr>
    <a:bodyPr/>
    <a:lstStyle/>
    <a:p>
      <a:pPr>
        <a:defRPr sz="1200"/>
      </a:pPr>
      <a:endParaRPr lang="en-US"/>
    </a:p>
  </c:txPr>
  <c:externalData r:id="rId1">
    <c:autoUpdate val="0"/>
  </c:externalData>
</c:chartSpace>
</file>

<file path=ppt/charts/chart2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IE" dirty="0"/>
              <a:t>CHO7</a:t>
            </a:r>
          </a:p>
        </c:rich>
      </c:tx>
      <c:layout>
        <c:manualLayout>
          <c:xMode val="edge"/>
          <c:yMode val="edge"/>
          <c:x val="8.7176470266919048E-2"/>
          <c:y val="2.197802197802198E-2"/>
        </c:manualLayout>
      </c:layout>
      <c:overlay val="0"/>
    </c:title>
    <c:autoTitleDeleted val="0"/>
    <c:plotArea>
      <c:layout>
        <c:manualLayout>
          <c:layoutTarget val="inner"/>
          <c:xMode val="edge"/>
          <c:yMode val="edge"/>
          <c:x val="8.1127543760463869E-2"/>
          <c:y val="5.5063597819503332E-2"/>
          <c:w val="0.88135423238588417"/>
          <c:h val="0.47563121917452628"/>
        </c:manualLayout>
      </c:layout>
      <c:barChart>
        <c:barDir val="col"/>
        <c:grouping val="clustered"/>
        <c:varyColors val="0"/>
        <c:ser>
          <c:idx val="0"/>
          <c:order val="0"/>
          <c:tx>
            <c:strRef>
              <c:f>'Graphs-CHO7'!$A$2</c:f>
              <c:strCache>
                <c:ptCount val="1"/>
                <c:pt idx="0">
                  <c:v>All Public CHO7</c:v>
                </c:pt>
              </c:strCache>
            </c:strRef>
          </c:tx>
          <c:spPr>
            <a:solidFill>
              <a:srgbClr val="BA1F46"/>
            </a:solidFill>
          </c:spPr>
          <c:invertIfNegative val="0"/>
          <c:dLbls>
            <c:spPr>
              <a:noFill/>
              <a:ln>
                <a:noFill/>
              </a:ln>
              <a:effectLst/>
            </c:spPr>
            <c:txPr>
              <a:bodyPr rot="-5400000" vert="horz"/>
              <a:lstStyle/>
              <a:p>
                <a:pPr>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multiLvlStrRef>
              <c:f>'Graphs-CHO7'!$A$3:$B$79</c:f>
              <c:multiLvlStrCache>
                <c:ptCount val="77"/>
                <c:lvl>
                  <c:pt idx="0">
                    <c:v>2011-2012</c:v>
                  </c:pt>
                  <c:pt idx="1">
                    <c:v>2012-2013</c:v>
                  </c:pt>
                  <c:pt idx="2">
                    <c:v>2013-2014</c:v>
                  </c:pt>
                  <c:pt idx="3">
                    <c:v>2014-2015</c:v>
                  </c:pt>
                  <c:pt idx="4">
                    <c:v>2015-2016</c:v>
                  </c:pt>
                  <c:pt idx="5">
                    <c:v>2016-2017</c:v>
                  </c:pt>
                  <c:pt idx="6">
                    <c:v>2017-2018</c:v>
                  </c:pt>
                  <c:pt idx="7">
                    <c:v>2018-2019</c:v>
                  </c:pt>
                  <c:pt idx="8">
                    <c:v>2019-2020</c:v>
                  </c:pt>
                  <c:pt idx="9">
                    <c:v>2020-2021</c:v>
                  </c:pt>
                  <c:pt idx="10">
                    <c:v>2021-2022</c:v>
                  </c:pt>
                  <c:pt idx="11">
                    <c:v>2011-2012</c:v>
                  </c:pt>
                  <c:pt idx="12">
                    <c:v>2012-2013</c:v>
                  </c:pt>
                  <c:pt idx="13">
                    <c:v>2013-2014</c:v>
                  </c:pt>
                  <c:pt idx="14">
                    <c:v>2014-2015</c:v>
                  </c:pt>
                  <c:pt idx="15">
                    <c:v>2015-2016</c:v>
                  </c:pt>
                  <c:pt idx="16">
                    <c:v>2016-2017</c:v>
                  </c:pt>
                  <c:pt idx="17">
                    <c:v>2017-2018</c:v>
                  </c:pt>
                  <c:pt idx="18">
                    <c:v>2018-2019</c:v>
                  </c:pt>
                  <c:pt idx="19">
                    <c:v>2019-2020</c:v>
                  </c:pt>
                  <c:pt idx="20">
                    <c:v>2020-2021</c:v>
                  </c:pt>
                  <c:pt idx="21">
                    <c:v>2021-2022</c:v>
                  </c:pt>
                  <c:pt idx="22">
                    <c:v>2011-2012</c:v>
                  </c:pt>
                  <c:pt idx="23">
                    <c:v>2012-2013</c:v>
                  </c:pt>
                  <c:pt idx="24">
                    <c:v>2013-2014</c:v>
                  </c:pt>
                  <c:pt idx="25">
                    <c:v>2014-2015</c:v>
                  </c:pt>
                  <c:pt idx="26">
                    <c:v>2015-2016</c:v>
                  </c:pt>
                  <c:pt idx="27">
                    <c:v>2016-2017</c:v>
                  </c:pt>
                  <c:pt idx="28">
                    <c:v>2017-2018</c:v>
                  </c:pt>
                  <c:pt idx="29">
                    <c:v>2018-2019</c:v>
                  </c:pt>
                  <c:pt idx="30">
                    <c:v>2019-2020</c:v>
                  </c:pt>
                  <c:pt idx="31">
                    <c:v>2020-2021</c:v>
                  </c:pt>
                  <c:pt idx="32">
                    <c:v>2021-2022</c:v>
                  </c:pt>
                  <c:pt idx="33">
                    <c:v>2011-2012</c:v>
                  </c:pt>
                  <c:pt idx="34">
                    <c:v>2012-2013</c:v>
                  </c:pt>
                  <c:pt idx="35">
                    <c:v>2013-2014</c:v>
                  </c:pt>
                  <c:pt idx="36">
                    <c:v>2014-2015</c:v>
                  </c:pt>
                  <c:pt idx="37">
                    <c:v>2015-2016</c:v>
                  </c:pt>
                  <c:pt idx="38">
                    <c:v>2016-2017</c:v>
                  </c:pt>
                  <c:pt idx="39">
                    <c:v>2017-2018</c:v>
                  </c:pt>
                  <c:pt idx="40">
                    <c:v>2018-2019</c:v>
                  </c:pt>
                  <c:pt idx="41">
                    <c:v>2019-2020</c:v>
                  </c:pt>
                  <c:pt idx="42">
                    <c:v>2020-2021</c:v>
                  </c:pt>
                  <c:pt idx="43">
                    <c:v>2021-2022</c:v>
                  </c:pt>
                  <c:pt idx="44">
                    <c:v>2011-2012</c:v>
                  </c:pt>
                  <c:pt idx="45">
                    <c:v>2012-2013</c:v>
                  </c:pt>
                  <c:pt idx="46">
                    <c:v>2013-2014</c:v>
                  </c:pt>
                  <c:pt idx="47">
                    <c:v>2014-2015</c:v>
                  </c:pt>
                  <c:pt idx="48">
                    <c:v>2015-2016</c:v>
                  </c:pt>
                  <c:pt idx="49">
                    <c:v>2016-2017</c:v>
                  </c:pt>
                  <c:pt idx="50">
                    <c:v>2017-2018</c:v>
                  </c:pt>
                  <c:pt idx="51">
                    <c:v>2018-2019</c:v>
                  </c:pt>
                  <c:pt idx="52">
                    <c:v>2019-2020</c:v>
                  </c:pt>
                  <c:pt idx="53">
                    <c:v>2020-2021</c:v>
                  </c:pt>
                  <c:pt idx="54">
                    <c:v>2021-2022</c:v>
                  </c:pt>
                  <c:pt idx="55">
                    <c:v>2011-2012</c:v>
                  </c:pt>
                  <c:pt idx="56">
                    <c:v>2012-2013</c:v>
                  </c:pt>
                  <c:pt idx="57">
                    <c:v>2013-2014</c:v>
                  </c:pt>
                  <c:pt idx="58">
                    <c:v>2014-2015</c:v>
                  </c:pt>
                  <c:pt idx="59">
                    <c:v>2015-2016</c:v>
                  </c:pt>
                  <c:pt idx="60">
                    <c:v>2016-2017</c:v>
                  </c:pt>
                  <c:pt idx="61">
                    <c:v>2017-2018</c:v>
                  </c:pt>
                  <c:pt idx="62">
                    <c:v>2018-2019</c:v>
                  </c:pt>
                  <c:pt idx="63">
                    <c:v>2019-2020</c:v>
                  </c:pt>
                  <c:pt idx="64">
                    <c:v>2020-2021</c:v>
                  </c:pt>
                  <c:pt idx="65">
                    <c:v>2021-2022</c:v>
                  </c:pt>
                  <c:pt idx="66">
                    <c:v>2011-2012</c:v>
                  </c:pt>
                  <c:pt idx="67">
                    <c:v>2012-2013</c:v>
                  </c:pt>
                  <c:pt idx="68">
                    <c:v>2013-2014</c:v>
                  </c:pt>
                  <c:pt idx="69">
                    <c:v>2014-2015</c:v>
                  </c:pt>
                  <c:pt idx="70">
                    <c:v>2015-2016</c:v>
                  </c:pt>
                  <c:pt idx="71">
                    <c:v>2016-2017</c:v>
                  </c:pt>
                  <c:pt idx="72">
                    <c:v>2017-2018</c:v>
                  </c:pt>
                  <c:pt idx="73">
                    <c:v>2018-2019</c:v>
                  </c:pt>
                  <c:pt idx="74">
                    <c:v>2019-2020</c:v>
                  </c:pt>
                  <c:pt idx="75">
                    <c:v>2020-2021</c:v>
                  </c:pt>
                  <c:pt idx="76">
                    <c:v>2021-2022</c:v>
                  </c:pt>
                </c:lvl>
                <c:lvl>
                  <c:pt idx="0">
                    <c:v>General Support Staff</c:v>
                  </c:pt>
                  <c:pt idx="11">
                    <c:v>Health &amp; Social Care Professionals</c:v>
                  </c:pt>
                  <c:pt idx="22">
                    <c:v>Management &amp; Admin</c:v>
                  </c:pt>
                  <c:pt idx="33">
                    <c:v>Medical &amp; Dental</c:v>
                  </c:pt>
                  <c:pt idx="44">
                    <c:v>Nursing</c:v>
                  </c:pt>
                  <c:pt idx="55">
                    <c:v>Other Patient &amp; Client Care</c:v>
                  </c:pt>
                  <c:pt idx="66">
                    <c:v>All Staff</c:v>
                  </c:pt>
                </c:lvl>
              </c:multiLvlStrCache>
            </c:multiLvlStrRef>
          </c:cat>
          <c:val>
            <c:numRef>
              <c:f>'Graphs-CHO7'!$C$3:$C$79</c:f>
              <c:numCache>
                <c:formatCode>0.0</c:formatCode>
                <c:ptCount val="77"/>
                <c:pt idx="0">
                  <c:v>23.076923076923077</c:v>
                </c:pt>
                <c:pt idx="1">
                  <c:v>27.419354838709676</c:v>
                </c:pt>
                <c:pt idx="2">
                  <c:v>29.629629629629626</c:v>
                </c:pt>
                <c:pt idx="3">
                  <c:v>17.880794701986755</c:v>
                </c:pt>
                <c:pt idx="4">
                  <c:v>19.014084507042252</c:v>
                </c:pt>
                <c:pt idx="5">
                  <c:v>25.517241379310345</c:v>
                </c:pt>
                <c:pt idx="6">
                  <c:v>43.356643356643353</c:v>
                </c:pt>
                <c:pt idx="7">
                  <c:v>35.864978902953588</c:v>
                </c:pt>
                <c:pt idx="8">
                  <c:v>67.701863354037258</c:v>
                </c:pt>
                <c:pt idx="9">
                  <c:v>62.5</c:v>
                </c:pt>
                <c:pt idx="10">
                  <c:v>53.246753246753244</c:v>
                </c:pt>
                <c:pt idx="11">
                  <c:v>35</c:v>
                </c:pt>
                <c:pt idx="12">
                  <c:v>30</c:v>
                </c:pt>
                <c:pt idx="13">
                  <c:v>43.478260869565219</c:v>
                </c:pt>
                <c:pt idx="14">
                  <c:v>47.222222222222221</c:v>
                </c:pt>
                <c:pt idx="15">
                  <c:v>63.333333333333329</c:v>
                </c:pt>
                <c:pt idx="16">
                  <c:v>80</c:v>
                </c:pt>
                <c:pt idx="17">
                  <c:v>66.666666666666657</c:v>
                </c:pt>
                <c:pt idx="18">
                  <c:v>83.333333333333343</c:v>
                </c:pt>
                <c:pt idx="19">
                  <c:v>77.777777777777786</c:v>
                </c:pt>
                <c:pt idx="20">
                  <c:v>82.926829268292678</c:v>
                </c:pt>
                <c:pt idx="21">
                  <c:v>51.515151515151516</c:v>
                </c:pt>
                <c:pt idx="22">
                  <c:v>28.571428571428569</c:v>
                </c:pt>
                <c:pt idx="23">
                  <c:v>37.5</c:v>
                </c:pt>
                <c:pt idx="24">
                  <c:v>32.5</c:v>
                </c:pt>
                <c:pt idx="25">
                  <c:v>54.838709677419352</c:v>
                </c:pt>
                <c:pt idx="26">
                  <c:v>22.972972972972975</c:v>
                </c:pt>
                <c:pt idx="27">
                  <c:v>32.911392405063289</c:v>
                </c:pt>
                <c:pt idx="28">
                  <c:v>37.037037037037038</c:v>
                </c:pt>
                <c:pt idx="29">
                  <c:v>68</c:v>
                </c:pt>
                <c:pt idx="30">
                  <c:v>44.565217391304344</c:v>
                </c:pt>
                <c:pt idx="31">
                  <c:v>91.83673469387756</c:v>
                </c:pt>
                <c:pt idx="32">
                  <c:v>35.135135135135137</c:v>
                </c:pt>
                <c:pt idx="33">
                  <c:v>20</c:v>
                </c:pt>
                <c:pt idx="34">
                  <c:v>0</c:v>
                </c:pt>
                <c:pt idx="35">
                  <c:v>54.54545454545454</c:v>
                </c:pt>
                <c:pt idx="36">
                  <c:v>75</c:v>
                </c:pt>
                <c:pt idx="37">
                  <c:v>88.888888888888886</c:v>
                </c:pt>
                <c:pt idx="38">
                  <c:v>72.727272727272734</c:v>
                </c:pt>
                <c:pt idx="39">
                  <c:v>100</c:v>
                </c:pt>
                <c:pt idx="40">
                  <c:v>100</c:v>
                </c:pt>
                <c:pt idx="41">
                  <c:v>90</c:v>
                </c:pt>
                <c:pt idx="42">
                  <c:v>90.909090909090907</c:v>
                </c:pt>
                <c:pt idx="43">
                  <c:v>71.428571428571431</c:v>
                </c:pt>
                <c:pt idx="44">
                  <c:v>21.621621621621621</c:v>
                </c:pt>
                <c:pt idx="45">
                  <c:v>11.173184357541899</c:v>
                </c:pt>
                <c:pt idx="46">
                  <c:v>12.149532710280374</c:v>
                </c:pt>
                <c:pt idx="47">
                  <c:v>28.064516129032256</c:v>
                </c:pt>
                <c:pt idx="48">
                  <c:v>18.884120171673821</c:v>
                </c:pt>
                <c:pt idx="49">
                  <c:v>25.735294117647058</c:v>
                </c:pt>
                <c:pt idx="50">
                  <c:v>36.134453781512605</c:v>
                </c:pt>
                <c:pt idx="51">
                  <c:v>44.4954128440367</c:v>
                </c:pt>
                <c:pt idx="52">
                  <c:v>57.142857142857139</c:v>
                </c:pt>
                <c:pt idx="53">
                  <c:v>62.248995983935743</c:v>
                </c:pt>
                <c:pt idx="54">
                  <c:v>54.2713567839196</c:v>
                </c:pt>
                <c:pt idx="55">
                  <c:v>22.727272727272727</c:v>
                </c:pt>
                <c:pt idx="56">
                  <c:v>12.307692307692308</c:v>
                </c:pt>
                <c:pt idx="57">
                  <c:v>14.722222222222223</c:v>
                </c:pt>
                <c:pt idx="58">
                  <c:v>28.148148148148149</c:v>
                </c:pt>
                <c:pt idx="59">
                  <c:v>28.865979381443296</c:v>
                </c:pt>
                <c:pt idx="60">
                  <c:v>29.333333333333332</c:v>
                </c:pt>
                <c:pt idx="61">
                  <c:v>29.906542056074763</c:v>
                </c:pt>
                <c:pt idx="62">
                  <c:v>31.428571428571427</c:v>
                </c:pt>
                <c:pt idx="63">
                  <c:v>46.666666666666664</c:v>
                </c:pt>
                <c:pt idx="64">
                  <c:v>62.5</c:v>
                </c:pt>
                <c:pt idx="65">
                  <c:v>55.909090909090907</c:v>
                </c:pt>
                <c:pt idx="66">
                  <c:v>23.598820058997049</c:v>
                </c:pt>
                <c:pt idx="67">
                  <c:v>15.053763440860216</c:v>
                </c:pt>
                <c:pt idx="68">
                  <c:v>17.344497607655502</c:v>
                </c:pt>
                <c:pt idx="69">
                  <c:v>28.535980148883372</c:v>
                </c:pt>
                <c:pt idx="70">
                  <c:v>25.073313782991203</c:v>
                </c:pt>
                <c:pt idx="71">
                  <c:v>29.654255319148938</c:v>
                </c:pt>
                <c:pt idx="72">
                  <c:v>37.169517884914463</c:v>
                </c:pt>
                <c:pt idx="73">
                  <c:v>41.029900332225914</c:v>
                </c:pt>
                <c:pt idx="74">
                  <c:v>55.866666666666667</c:v>
                </c:pt>
                <c:pt idx="75">
                  <c:v>67.125171939477298</c:v>
                </c:pt>
                <c:pt idx="76">
                  <c:v>52.883569096844397</c:v>
                </c:pt>
              </c:numCache>
            </c:numRef>
          </c:val>
          <c:extLst>
            <c:ext xmlns:c16="http://schemas.microsoft.com/office/drawing/2014/chart" uri="{C3380CC4-5D6E-409C-BE32-E72D297353CC}">
              <c16:uniqueId val="{00000000-77B0-4B02-914D-5CCA0BAB580C}"/>
            </c:ext>
          </c:extLst>
        </c:ser>
        <c:dLbls>
          <c:showLegendKey val="0"/>
          <c:showVal val="0"/>
          <c:showCatName val="0"/>
          <c:showSerName val="0"/>
          <c:showPercent val="0"/>
          <c:showBubbleSize val="0"/>
        </c:dLbls>
        <c:gapWidth val="150"/>
        <c:axId val="442150272"/>
        <c:axId val="442156544"/>
      </c:barChart>
      <c:catAx>
        <c:axId val="442150272"/>
        <c:scaling>
          <c:orientation val="minMax"/>
        </c:scaling>
        <c:delete val="0"/>
        <c:axPos val="b"/>
        <c:title>
          <c:tx>
            <c:rich>
              <a:bodyPr/>
              <a:lstStyle/>
              <a:p>
                <a:pPr>
                  <a:defRPr/>
                </a:pPr>
                <a:r>
                  <a:rPr lang="en-US" dirty="0"/>
                  <a:t>Season</a:t>
                </a:r>
              </a:p>
            </c:rich>
          </c:tx>
          <c:overlay val="0"/>
        </c:title>
        <c:numFmt formatCode="General" sourceLinked="0"/>
        <c:majorTickMark val="out"/>
        <c:minorTickMark val="none"/>
        <c:tickLblPos val="nextTo"/>
        <c:crossAx val="442156544"/>
        <c:crosses val="autoZero"/>
        <c:auto val="1"/>
        <c:lblAlgn val="ctr"/>
        <c:lblOffset val="100"/>
        <c:tickLblSkip val="1"/>
        <c:noMultiLvlLbl val="0"/>
      </c:catAx>
      <c:valAx>
        <c:axId val="442156544"/>
        <c:scaling>
          <c:orientation val="minMax"/>
        </c:scaling>
        <c:delete val="0"/>
        <c:axPos val="l"/>
        <c:title>
          <c:tx>
            <c:rich>
              <a:bodyPr rot="-5400000" vert="horz"/>
              <a:lstStyle/>
              <a:p>
                <a:pPr>
                  <a:defRPr/>
                </a:pPr>
                <a:r>
                  <a:rPr lang="en-US" dirty="0"/>
                  <a:t>Overall % Uptake</a:t>
                </a:r>
              </a:p>
            </c:rich>
          </c:tx>
          <c:layout>
            <c:manualLayout>
              <c:xMode val="edge"/>
              <c:yMode val="edge"/>
              <c:x val="4.8025214329998553E-3"/>
              <c:y val="0.11000865276455828"/>
            </c:manualLayout>
          </c:layout>
          <c:overlay val="0"/>
        </c:title>
        <c:numFmt formatCode="0.0" sourceLinked="1"/>
        <c:majorTickMark val="out"/>
        <c:minorTickMark val="none"/>
        <c:tickLblPos val="nextTo"/>
        <c:crossAx val="442150272"/>
        <c:crosses val="autoZero"/>
        <c:crossBetween val="between"/>
      </c:valAx>
    </c:plotArea>
    <c:plotVisOnly val="1"/>
    <c:dispBlanksAs val="gap"/>
    <c:showDLblsOverMax val="0"/>
  </c:chart>
  <c:txPr>
    <a:bodyPr/>
    <a:lstStyle/>
    <a:p>
      <a:pPr>
        <a:defRPr sz="1200"/>
      </a:pPr>
      <a:endParaRPr lang="en-US"/>
    </a:p>
  </c:txPr>
  <c:externalData r:id="rId1">
    <c:autoUpdate val="0"/>
  </c:externalData>
</c:chartSpace>
</file>

<file path=ppt/charts/chart2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IE" dirty="0"/>
              <a:t>CHO8</a:t>
            </a:r>
          </a:p>
        </c:rich>
      </c:tx>
      <c:layout>
        <c:manualLayout>
          <c:xMode val="edge"/>
          <c:yMode val="edge"/>
          <c:x val="8.7176470266919048E-2"/>
          <c:y val="2.197802197802198E-2"/>
        </c:manualLayout>
      </c:layout>
      <c:overlay val="0"/>
    </c:title>
    <c:autoTitleDeleted val="0"/>
    <c:plotArea>
      <c:layout>
        <c:manualLayout>
          <c:layoutTarget val="inner"/>
          <c:xMode val="edge"/>
          <c:yMode val="edge"/>
          <c:x val="8.1127543760463869E-2"/>
          <c:y val="5.5063597819503332E-2"/>
          <c:w val="0.88135423238588417"/>
          <c:h val="0.47563121917452628"/>
        </c:manualLayout>
      </c:layout>
      <c:barChart>
        <c:barDir val="col"/>
        <c:grouping val="clustered"/>
        <c:varyColors val="0"/>
        <c:ser>
          <c:idx val="0"/>
          <c:order val="0"/>
          <c:tx>
            <c:strRef>
              <c:f>'Graphs-CHO8'!$A$2</c:f>
              <c:strCache>
                <c:ptCount val="1"/>
                <c:pt idx="0">
                  <c:v>All Public CHO8</c:v>
                </c:pt>
              </c:strCache>
            </c:strRef>
          </c:tx>
          <c:spPr>
            <a:solidFill>
              <a:srgbClr val="BA1F46"/>
            </a:solidFill>
          </c:spPr>
          <c:invertIfNegative val="0"/>
          <c:dLbls>
            <c:spPr>
              <a:noFill/>
              <a:ln>
                <a:noFill/>
              </a:ln>
              <a:effectLst/>
            </c:spPr>
            <c:txPr>
              <a:bodyPr rot="-5400000" vert="horz"/>
              <a:lstStyle/>
              <a:p>
                <a:pPr>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multiLvlStrRef>
              <c:f>'Graphs-CHO8'!$A$3:$B$79</c:f>
              <c:multiLvlStrCache>
                <c:ptCount val="77"/>
                <c:lvl>
                  <c:pt idx="0">
                    <c:v>2011-2012</c:v>
                  </c:pt>
                  <c:pt idx="1">
                    <c:v>2012-2013</c:v>
                  </c:pt>
                  <c:pt idx="2">
                    <c:v>2013-2014</c:v>
                  </c:pt>
                  <c:pt idx="3">
                    <c:v>2014-2015</c:v>
                  </c:pt>
                  <c:pt idx="4">
                    <c:v>2015-2016</c:v>
                  </c:pt>
                  <c:pt idx="5">
                    <c:v>2016-2017</c:v>
                  </c:pt>
                  <c:pt idx="6">
                    <c:v>2017-2018</c:v>
                  </c:pt>
                  <c:pt idx="7">
                    <c:v>2018-2019</c:v>
                  </c:pt>
                  <c:pt idx="8">
                    <c:v>2019-2020</c:v>
                  </c:pt>
                  <c:pt idx="9">
                    <c:v>2020-2021</c:v>
                  </c:pt>
                  <c:pt idx="10">
                    <c:v>2021-2022</c:v>
                  </c:pt>
                  <c:pt idx="11">
                    <c:v>2011-2012</c:v>
                  </c:pt>
                  <c:pt idx="12">
                    <c:v>2012-2013</c:v>
                  </c:pt>
                  <c:pt idx="13">
                    <c:v>2013-2014</c:v>
                  </c:pt>
                  <c:pt idx="14">
                    <c:v>2014-2015</c:v>
                  </c:pt>
                  <c:pt idx="15">
                    <c:v>2015-2016</c:v>
                  </c:pt>
                  <c:pt idx="16">
                    <c:v>2016-2017</c:v>
                  </c:pt>
                  <c:pt idx="17">
                    <c:v>2017-2018</c:v>
                  </c:pt>
                  <c:pt idx="18">
                    <c:v>2018-2019</c:v>
                  </c:pt>
                  <c:pt idx="19">
                    <c:v>2019-2020</c:v>
                  </c:pt>
                  <c:pt idx="20">
                    <c:v>2020-2021</c:v>
                  </c:pt>
                  <c:pt idx="21">
                    <c:v>2021-2022</c:v>
                  </c:pt>
                  <c:pt idx="22">
                    <c:v>2011-2012</c:v>
                  </c:pt>
                  <c:pt idx="23">
                    <c:v>2012-2013</c:v>
                  </c:pt>
                  <c:pt idx="24">
                    <c:v>2013-2014</c:v>
                  </c:pt>
                  <c:pt idx="25">
                    <c:v>2014-2015</c:v>
                  </c:pt>
                  <c:pt idx="26">
                    <c:v>2015-2016</c:v>
                  </c:pt>
                  <c:pt idx="27">
                    <c:v>2016-2017</c:v>
                  </c:pt>
                  <c:pt idx="28">
                    <c:v>2017-2018</c:v>
                  </c:pt>
                  <c:pt idx="29">
                    <c:v>2018-2019</c:v>
                  </c:pt>
                  <c:pt idx="30">
                    <c:v>2019-2020</c:v>
                  </c:pt>
                  <c:pt idx="31">
                    <c:v>2020-2021</c:v>
                  </c:pt>
                  <c:pt idx="32">
                    <c:v>2021-2022</c:v>
                  </c:pt>
                  <c:pt idx="33">
                    <c:v>2011-2012</c:v>
                  </c:pt>
                  <c:pt idx="34">
                    <c:v>2012-2013</c:v>
                  </c:pt>
                  <c:pt idx="35">
                    <c:v>2013-2014</c:v>
                  </c:pt>
                  <c:pt idx="36">
                    <c:v>2014-2015</c:v>
                  </c:pt>
                  <c:pt idx="37">
                    <c:v>2015-2016</c:v>
                  </c:pt>
                  <c:pt idx="38">
                    <c:v>2016-2017</c:v>
                  </c:pt>
                  <c:pt idx="39">
                    <c:v>2017-2018</c:v>
                  </c:pt>
                  <c:pt idx="40">
                    <c:v>2018-2019</c:v>
                  </c:pt>
                  <c:pt idx="41">
                    <c:v>2019-2020</c:v>
                  </c:pt>
                  <c:pt idx="42">
                    <c:v>2020-2021</c:v>
                  </c:pt>
                  <c:pt idx="43">
                    <c:v>2021-2022</c:v>
                  </c:pt>
                  <c:pt idx="44">
                    <c:v>2011-2012</c:v>
                  </c:pt>
                  <c:pt idx="45">
                    <c:v>2012-2013</c:v>
                  </c:pt>
                  <c:pt idx="46">
                    <c:v>2013-2014</c:v>
                  </c:pt>
                  <c:pt idx="47">
                    <c:v>2014-2015</c:v>
                  </c:pt>
                  <c:pt idx="48">
                    <c:v>2015-2016</c:v>
                  </c:pt>
                  <c:pt idx="49">
                    <c:v>2016-2017</c:v>
                  </c:pt>
                  <c:pt idx="50">
                    <c:v>2017-2018</c:v>
                  </c:pt>
                  <c:pt idx="51">
                    <c:v>2018-2019</c:v>
                  </c:pt>
                  <c:pt idx="52">
                    <c:v>2019-2020</c:v>
                  </c:pt>
                  <c:pt idx="53">
                    <c:v>2020-2021</c:v>
                  </c:pt>
                  <c:pt idx="54">
                    <c:v>2021-2022</c:v>
                  </c:pt>
                  <c:pt idx="55">
                    <c:v>2011-2012</c:v>
                  </c:pt>
                  <c:pt idx="56">
                    <c:v>2012-2013</c:v>
                  </c:pt>
                  <c:pt idx="57">
                    <c:v>2013-2014</c:v>
                  </c:pt>
                  <c:pt idx="58">
                    <c:v>2014-2015</c:v>
                  </c:pt>
                  <c:pt idx="59">
                    <c:v>2015-2016</c:v>
                  </c:pt>
                  <c:pt idx="60">
                    <c:v>2016-2017</c:v>
                  </c:pt>
                  <c:pt idx="61">
                    <c:v>2017-2018</c:v>
                  </c:pt>
                  <c:pt idx="62">
                    <c:v>2018-2019</c:v>
                  </c:pt>
                  <c:pt idx="63">
                    <c:v>2019-2020</c:v>
                  </c:pt>
                  <c:pt idx="64">
                    <c:v>2020-2021</c:v>
                  </c:pt>
                  <c:pt idx="65">
                    <c:v>2021-2022</c:v>
                  </c:pt>
                  <c:pt idx="66">
                    <c:v>2011-2012</c:v>
                  </c:pt>
                  <c:pt idx="67">
                    <c:v>2012-2013</c:v>
                  </c:pt>
                  <c:pt idx="68">
                    <c:v>2013-2014</c:v>
                  </c:pt>
                  <c:pt idx="69">
                    <c:v>2014-2015</c:v>
                  </c:pt>
                  <c:pt idx="70">
                    <c:v>2015-2016</c:v>
                  </c:pt>
                  <c:pt idx="71">
                    <c:v>2016-2017</c:v>
                  </c:pt>
                  <c:pt idx="72">
                    <c:v>2017-2018</c:v>
                  </c:pt>
                  <c:pt idx="73">
                    <c:v>2018-2019</c:v>
                  </c:pt>
                  <c:pt idx="74">
                    <c:v>2019-2020</c:v>
                  </c:pt>
                  <c:pt idx="75">
                    <c:v>2020-2021</c:v>
                  </c:pt>
                  <c:pt idx="76">
                    <c:v>2021-2022</c:v>
                  </c:pt>
                </c:lvl>
                <c:lvl>
                  <c:pt idx="0">
                    <c:v>General Support Staff</c:v>
                  </c:pt>
                  <c:pt idx="11">
                    <c:v>Health &amp; Social Care Professionals</c:v>
                  </c:pt>
                  <c:pt idx="22">
                    <c:v>Management &amp; Admin</c:v>
                  </c:pt>
                  <c:pt idx="33">
                    <c:v>Medical &amp; Dental</c:v>
                  </c:pt>
                  <c:pt idx="44">
                    <c:v>Nursing</c:v>
                  </c:pt>
                  <c:pt idx="55">
                    <c:v>Other Patient &amp; Client Care</c:v>
                  </c:pt>
                  <c:pt idx="66">
                    <c:v>All Staff</c:v>
                  </c:pt>
                </c:lvl>
              </c:multiLvlStrCache>
            </c:multiLvlStrRef>
          </c:cat>
          <c:val>
            <c:numRef>
              <c:f>'Graphs-CHO8'!$C$3:$C$79</c:f>
              <c:numCache>
                <c:formatCode>0.0</c:formatCode>
                <c:ptCount val="77"/>
                <c:pt idx="0">
                  <c:v>18.918918918918919</c:v>
                </c:pt>
                <c:pt idx="1">
                  <c:v>11.3314447592068</c:v>
                </c:pt>
                <c:pt idx="2">
                  <c:v>21.09375</c:v>
                </c:pt>
                <c:pt idx="3">
                  <c:v>19.230769230769234</c:v>
                </c:pt>
                <c:pt idx="4">
                  <c:v>23.843416370106763</c:v>
                </c:pt>
                <c:pt idx="5">
                  <c:v>30.314960629921263</c:v>
                </c:pt>
                <c:pt idx="6">
                  <c:v>19.900497512437813</c:v>
                </c:pt>
                <c:pt idx="7">
                  <c:v>29.553264604810998</c:v>
                </c:pt>
                <c:pt idx="8">
                  <c:v>33.917698500265622</c:v>
                </c:pt>
                <c:pt idx="9">
                  <c:v>55.867346938775512</c:v>
                </c:pt>
                <c:pt idx="10">
                  <c:v>53.405994550408721</c:v>
                </c:pt>
                <c:pt idx="11">
                  <c:v>0</c:v>
                </c:pt>
                <c:pt idx="12">
                  <c:v>35.897435897435898</c:v>
                </c:pt>
                <c:pt idx="13">
                  <c:v>47.368421052631575</c:v>
                </c:pt>
                <c:pt idx="14">
                  <c:v>22.857142857142858</c:v>
                </c:pt>
                <c:pt idx="15">
                  <c:v>17.142857142857142</c:v>
                </c:pt>
                <c:pt idx="16">
                  <c:v>90</c:v>
                </c:pt>
                <c:pt idx="17">
                  <c:v>44.285714285714285</c:v>
                </c:pt>
                <c:pt idx="18">
                  <c:v>69.047619047619051</c:v>
                </c:pt>
                <c:pt idx="19">
                  <c:v>36.178861788617887</c:v>
                </c:pt>
                <c:pt idx="20">
                  <c:v>51.088777219430483</c:v>
                </c:pt>
                <c:pt idx="21">
                  <c:v>36.781609195402297</c:v>
                </c:pt>
                <c:pt idx="22">
                  <c:v>23.076923076923077</c:v>
                </c:pt>
                <c:pt idx="23">
                  <c:v>35.294117647058826</c:v>
                </c:pt>
                <c:pt idx="24">
                  <c:v>49.019607843137251</c:v>
                </c:pt>
                <c:pt idx="25">
                  <c:v>28.947368421052634</c:v>
                </c:pt>
                <c:pt idx="26">
                  <c:v>31.531531531531531</c:v>
                </c:pt>
                <c:pt idx="27">
                  <c:v>35.164835164835168</c:v>
                </c:pt>
                <c:pt idx="28">
                  <c:v>51.41242937853108</c:v>
                </c:pt>
                <c:pt idx="29">
                  <c:v>50.602409638554214</c:v>
                </c:pt>
                <c:pt idx="30">
                  <c:v>42.1875</c:v>
                </c:pt>
                <c:pt idx="31">
                  <c:v>66.363636363636374</c:v>
                </c:pt>
                <c:pt idx="32">
                  <c:v>47.651006711409394</c:v>
                </c:pt>
                <c:pt idx="33">
                  <c:v>20</c:v>
                </c:pt>
                <c:pt idx="34">
                  <c:v>37.5</c:v>
                </c:pt>
                <c:pt idx="35">
                  <c:v>34.375</c:v>
                </c:pt>
                <c:pt idx="36">
                  <c:v>62.5</c:v>
                </c:pt>
                <c:pt idx="37">
                  <c:v>42.857142857142854</c:v>
                </c:pt>
                <c:pt idx="38">
                  <c:v>60</c:v>
                </c:pt>
                <c:pt idx="39">
                  <c:v>21.875</c:v>
                </c:pt>
                <c:pt idx="40">
                  <c:v>36.363636363636367</c:v>
                </c:pt>
                <c:pt idx="41">
                  <c:v>50</c:v>
                </c:pt>
                <c:pt idx="42">
                  <c:v>73.033707865168537</c:v>
                </c:pt>
                <c:pt idx="43">
                  <c:v>60.24096385542169</c:v>
                </c:pt>
                <c:pt idx="44">
                  <c:v>18.75</c:v>
                </c:pt>
                <c:pt idx="45">
                  <c:v>18.07909604519774</c:v>
                </c:pt>
                <c:pt idx="46">
                  <c:v>20.761245674740483</c:v>
                </c:pt>
                <c:pt idx="47">
                  <c:v>25.342465753424658</c:v>
                </c:pt>
                <c:pt idx="48">
                  <c:v>21.951219512195124</c:v>
                </c:pt>
                <c:pt idx="49">
                  <c:v>37.5</c:v>
                </c:pt>
                <c:pt idx="50">
                  <c:v>26.997840172786177</c:v>
                </c:pt>
                <c:pt idx="51">
                  <c:v>43.603133159268928</c:v>
                </c:pt>
                <c:pt idx="52">
                  <c:v>49.041562164098892</c:v>
                </c:pt>
                <c:pt idx="53">
                  <c:v>61.162790697674417</c:v>
                </c:pt>
                <c:pt idx="54">
                  <c:v>54.403131115459878</c:v>
                </c:pt>
                <c:pt idx="55">
                  <c:v>18.552036199095024</c:v>
                </c:pt>
                <c:pt idx="56">
                  <c:v>28.955223880597014</c:v>
                </c:pt>
                <c:pt idx="57">
                  <c:v>20.472440944881889</c:v>
                </c:pt>
                <c:pt idx="58">
                  <c:v>30.487804878048781</c:v>
                </c:pt>
                <c:pt idx="59">
                  <c:v>17.747440273037544</c:v>
                </c:pt>
                <c:pt idx="60">
                  <c:v>23.809523809523807</c:v>
                </c:pt>
                <c:pt idx="61">
                  <c:v>34.909909909909906</c:v>
                </c:pt>
                <c:pt idx="62">
                  <c:v>42.888402625820568</c:v>
                </c:pt>
                <c:pt idx="63">
                  <c:v>47.954611972893261</c:v>
                </c:pt>
                <c:pt idx="64">
                  <c:v>60.055096418732781</c:v>
                </c:pt>
                <c:pt idx="65">
                  <c:v>58.544303797468359</c:v>
                </c:pt>
                <c:pt idx="66">
                  <c:v>17.495711835334475</c:v>
                </c:pt>
                <c:pt idx="67">
                  <c:v>20.701754385964914</c:v>
                </c:pt>
                <c:pt idx="68">
                  <c:v>23.41842397336293</c:v>
                </c:pt>
                <c:pt idx="69">
                  <c:v>24.472573839662449</c:v>
                </c:pt>
                <c:pt idx="70">
                  <c:v>22.084805653710244</c:v>
                </c:pt>
                <c:pt idx="71">
                  <c:v>31.66855845629966</c:v>
                </c:pt>
                <c:pt idx="72">
                  <c:v>32.372025955299208</c:v>
                </c:pt>
                <c:pt idx="73">
                  <c:v>41.357537490134177</c:v>
                </c:pt>
                <c:pt idx="74">
                  <c:v>43.642864654537803</c:v>
                </c:pt>
                <c:pt idx="75">
                  <c:v>59.797791672209655</c:v>
                </c:pt>
                <c:pt idx="76">
                  <c:v>53.668208856576335</c:v>
                </c:pt>
              </c:numCache>
            </c:numRef>
          </c:val>
          <c:extLst>
            <c:ext xmlns:c16="http://schemas.microsoft.com/office/drawing/2014/chart" uri="{C3380CC4-5D6E-409C-BE32-E72D297353CC}">
              <c16:uniqueId val="{00000000-1979-474F-B65F-821C86A4E63C}"/>
            </c:ext>
          </c:extLst>
        </c:ser>
        <c:dLbls>
          <c:showLegendKey val="0"/>
          <c:showVal val="0"/>
          <c:showCatName val="0"/>
          <c:showSerName val="0"/>
          <c:showPercent val="0"/>
          <c:showBubbleSize val="0"/>
        </c:dLbls>
        <c:gapWidth val="150"/>
        <c:axId val="442150272"/>
        <c:axId val="442156544"/>
      </c:barChart>
      <c:catAx>
        <c:axId val="442150272"/>
        <c:scaling>
          <c:orientation val="minMax"/>
        </c:scaling>
        <c:delete val="0"/>
        <c:axPos val="b"/>
        <c:title>
          <c:tx>
            <c:rich>
              <a:bodyPr/>
              <a:lstStyle/>
              <a:p>
                <a:pPr>
                  <a:defRPr/>
                </a:pPr>
                <a:r>
                  <a:rPr lang="en-US" dirty="0"/>
                  <a:t>Season</a:t>
                </a:r>
              </a:p>
            </c:rich>
          </c:tx>
          <c:overlay val="0"/>
        </c:title>
        <c:numFmt formatCode="General" sourceLinked="0"/>
        <c:majorTickMark val="out"/>
        <c:minorTickMark val="none"/>
        <c:tickLblPos val="nextTo"/>
        <c:crossAx val="442156544"/>
        <c:crosses val="autoZero"/>
        <c:auto val="1"/>
        <c:lblAlgn val="ctr"/>
        <c:lblOffset val="100"/>
        <c:tickLblSkip val="1"/>
        <c:noMultiLvlLbl val="0"/>
      </c:catAx>
      <c:valAx>
        <c:axId val="442156544"/>
        <c:scaling>
          <c:orientation val="minMax"/>
        </c:scaling>
        <c:delete val="0"/>
        <c:axPos val="l"/>
        <c:title>
          <c:tx>
            <c:rich>
              <a:bodyPr rot="-5400000" vert="horz"/>
              <a:lstStyle/>
              <a:p>
                <a:pPr>
                  <a:defRPr/>
                </a:pPr>
                <a:r>
                  <a:rPr lang="en-US" dirty="0"/>
                  <a:t>Overall % Uptake</a:t>
                </a:r>
              </a:p>
            </c:rich>
          </c:tx>
          <c:layout>
            <c:manualLayout>
              <c:xMode val="edge"/>
              <c:yMode val="edge"/>
              <c:x val="4.8025214329998553E-3"/>
              <c:y val="0.11000865276455828"/>
            </c:manualLayout>
          </c:layout>
          <c:overlay val="0"/>
        </c:title>
        <c:numFmt formatCode="0.0" sourceLinked="1"/>
        <c:majorTickMark val="out"/>
        <c:minorTickMark val="none"/>
        <c:tickLblPos val="nextTo"/>
        <c:crossAx val="442150272"/>
        <c:crosses val="autoZero"/>
        <c:crossBetween val="between"/>
      </c:valAx>
    </c:plotArea>
    <c:plotVisOnly val="1"/>
    <c:dispBlanksAs val="gap"/>
    <c:showDLblsOverMax val="0"/>
  </c:chart>
  <c:txPr>
    <a:bodyPr/>
    <a:lstStyle/>
    <a:p>
      <a:pPr>
        <a:defRPr sz="12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1"/>
    </mc:Choice>
    <mc:Fallback>
      <c:style val="1"/>
    </mc:Fallback>
  </mc:AlternateContent>
  <c:chart>
    <c:autoTitleDeleted val="0"/>
    <c:plotArea>
      <c:layout/>
      <c:barChart>
        <c:barDir val="col"/>
        <c:grouping val="clustered"/>
        <c:varyColors val="0"/>
        <c:ser>
          <c:idx val="0"/>
          <c:order val="0"/>
          <c:tx>
            <c:strRef>
              <c:f>'Summary tables'!$B$3</c:f>
              <c:strCache>
                <c:ptCount val="1"/>
                <c:pt idx="0">
                  <c:v>2011-2012 </c:v>
                </c:pt>
              </c:strCache>
            </c:strRef>
          </c:tx>
          <c:spPr>
            <a:solidFill>
              <a:srgbClr val="BA1F46"/>
            </a:solidFill>
            <a:ln>
              <a:noFill/>
            </a:ln>
          </c:spPr>
          <c:invertIfNegative val="0"/>
          <c:dLbls>
            <c:spPr>
              <a:noFill/>
              <a:ln>
                <a:noFill/>
              </a:ln>
              <a:effectLst/>
            </c:spPr>
            <c:txPr>
              <a:bodyPr rot="-5400000" vert="horz"/>
              <a:lstStyle/>
              <a:p>
                <a:pPr>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'Summary tables'!$A$21:$A$25</c:f>
              <c:strCache>
                <c:ptCount val="5"/>
                <c:pt idx="0">
                  <c:v>&lt;250 HCWs</c:v>
                </c:pt>
                <c:pt idx="1">
                  <c:v>250-499 HCWs</c:v>
                </c:pt>
                <c:pt idx="2">
                  <c:v>500-999 HCWs</c:v>
                </c:pt>
                <c:pt idx="3">
                  <c:v>1000-1999 HCWs</c:v>
                </c:pt>
                <c:pt idx="4">
                  <c:v>&gt;=2000 HCWs</c:v>
                </c:pt>
              </c:strCache>
            </c:strRef>
          </c:cat>
          <c:val>
            <c:numRef>
              <c:f>'Summary tables'!$B$21:$B$25</c:f>
              <c:numCache>
                <c:formatCode>0.0</c:formatCode>
                <c:ptCount val="5"/>
                <c:pt idx="0">
                  <c:v>15.03989395600194</c:v>
                </c:pt>
                <c:pt idx="1">
                  <c:v>28.854592153205022</c:v>
                </c:pt>
                <c:pt idx="2">
                  <c:v>19.266389258025953</c:v>
                </c:pt>
                <c:pt idx="3">
                  <c:v>14.359810783180105</c:v>
                </c:pt>
                <c:pt idx="4">
                  <c:v>19.031799260711487</c:v>
                </c:pt>
              </c:numCache>
            </c:numRef>
          </c:val>
          <c:extLst>
            <c:ext xmlns:c16="http://schemas.microsoft.com/office/drawing/2014/chart" uri="{C3380CC4-5D6E-409C-BE32-E72D297353CC}">
              <c16:uniqueId val="{00000000-5E4E-476B-8F8C-70ED5C53EC96}"/>
            </c:ext>
          </c:extLst>
        </c:ser>
        <c:ser>
          <c:idx val="1"/>
          <c:order val="1"/>
          <c:tx>
            <c:strRef>
              <c:f>'Summary tables'!$C$3</c:f>
              <c:strCache>
                <c:ptCount val="1"/>
                <c:pt idx="0">
                  <c:v>2012-2013</c:v>
                </c:pt>
              </c:strCache>
            </c:strRef>
          </c:tx>
          <c:spPr>
            <a:solidFill>
              <a:srgbClr val="EB89A3"/>
            </a:solidFill>
            <a:ln>
              <a:noFill/>
            </a:ln>
          </c:spPr>
          <c:invertIfNegative val="0"/>
          <c:dLbls>
            <c:spPr>
              <a:noFill/>
              <a:ln>
                <a:noFill/>
              </a:ln>
              <a:effectLst/>
            </c:spPr>
            <c:txPr>
              <a:bodyPr rot="-5400000" vert="horz"/>
              <a:lstStyle/>
              <a:p>
                <a:pPr>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'Summary tables'!$A$21:$A$25</c:f>
              <c:strCache>
                <c:ptCount val="5"/>
                <c:pt idx="0">
                  <c:v>&lt;250 HCWs</c:v>
                </c:pt>
                <c:pt idx="1">
                  <c:v>250-499 HCWs</c:v>
                </c:pt>
                <c:pt idx="2">
                  <c:v>500-999 HCWs</c:v>
                </c:pt>
                <c:pt idx="3">
                  <c:v>1000-1999 HCWs</c:v>
                </c:pt>
                <c:pt idx="4">
                  <c:v>&gt;=2000 HCWs</c:v>
                </c:pt>
              </c:strCache>
            </c:strRef>
          </c:cat>
          <c:val>
            <c:numRef>
              <c:f>'Summary tables'!$C$21:$C$25</c:f>
              <c:numCache>
                <c:formatCode>0.0</c:formatCode>
                <c:ptCount val="5"/>
                <c:pt idx="0">
                  <c:v>6.6691048340253429</c:v>
                </c:pt>
                <c:pt idx="1">
                  <c:v>21.220335970135988</c:v>
                </c:pt>
                <c:pt idx="2">
                  <c:v>14.211605048816454</c:v>
                </c:pt>
                <c:pt idx="3">
                  <c:v>13.960503195381206</c:v>
                </c:pt>
                <c:pt idx="4">
                  <c:v>20.20179271204</c:v>
                </c:pt>
              </c:numCache>
            </c:numRef>
          </c:val>
          <c:extLst>
            <c:ext xmlns:c16="http://schemas.microsoft.com/office/drawing/2014/chart" uri="{C3380CC4-5D6E-409C-BE32-E72D297353CC}">
              <c16:uniqueId val="{00000001-5E4E-476B-8F8C-70ED5C53EC96}"/>
            </c:ext>
          </c:extLst>
        </c:ser>
        <c:ser>
          <c:idx val="2"/>
          <c:order val="2"/>
          <c:tx>
            <c:strRef>
              <c:f>'Summary tables'!$D$3</c:f>
              <c:strCache>
                <c:ptCount val="1"/>
                <c:pt idx="0">
                  <c:v>2013-2014</c:v>
                </c:pt>
              </c:strCache>
            </c:strRef>
          </c:tx>
          <c:spPr>
            <a:solidFill>
              <a:srgbClr val="A6428D"/>
            </a:solidFill>
            <a:ln>
              <a:noFill/>
            </a:ln>
          </c:spPr>
          <c:invertIfNegative val="0"/>
          <c:dLbls>
            <c:spPr>
              <a:noFill/>
              <a:ln>
                <a:noFill/>
              </a:ln>
              <a:effectLst/>
            </c:spPr>
            <c:txPr>
              <a:bodyPr rot="-5400000" vert="horz"/>
              <a:lstStyle/>
              <a:p>
                <a:pPr>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'Summary tables'!$A$21:$A$25</c:f>
              <c:strCache>
                <c:ptCount val="5"/>
                <c:pt idx="0">
                  <c:v>&lt;250 HCWs</c:v>
                </c:pt>
                <c:pt idx="1">
                  <c:v>250-499 HCWs</c:v>
                </c:pt>
                <c:pt idx="2">
                  <c:v>500-999 HCWs</c:v>
                </c:pt>
                <c:pt idx="3">
                  <c:v>1000-1999 HCWs</c:v>
                </c:pt>
                <c:pt idx="4">
                  <c:v>&gt;=2000 HCWs</c:v>
                </c:pt>
              </c:strCache>
            </c:strRef>
          </c:cat>
          <c:val>
            <c:numRef>
              <c:f>'Summary tables'!$D$21:$D$25</c:f>
              <c:numCache>
                <c:formatCode>0.0</c:formatCode>
                <c:ptCount val="5"/>
                <c:pt idx="0">
                  <c:v>8.0858085808580853</c:v>
                </c:pt>
                <c:pt idx="1">
                  <c:v>19.828805359136584</c:v>
                </c:pt>
                <c:pt idx="2">
                  <c:v>22.075594258391902</c:v>
                </c:pt>
                <c:pt idx="3">
                  <c:v>21.053621825023519</c:v>
                </c:pt>
                <c:pt idx="4">
                  <c:v>27.050401191562969</c:v>
                </c:pt>
              </c:numCache>
            </c:numRef>
          </c:val>
          <c:extLst>
            <c:ext xmlns:c16="http://schemas.microsoft.com/office/drawing/2014/chart" uri="{C3380CC4-5D6E-409C-BE32-E72D297353CC}">
              <c16:uniqueId val="{00000002-5E4E-476B-8F8C-70ED5C53EC96}"/>
            </c:ext>
          </c:extLst>
        </c:ser>
        <c:ser>
          <c:idx val="3"/>
          <c:order val="3"/>
          <c:tx>
            <c:strRef>
              <c:f>'Summary tables'!$E$3</c:f>
              <c:strCache>
                <c:ptCount val="1"/>
                <c:pt idx="0">
                  <c:v>2014-2015</c:v>
                </c:pt>
              </c:strCache>
            </c:strRef>
          </c:tx>
          <c:spPr>
            <a:solidFill>
              <a:srgbClr val="3E5B84"/>
            </a:solidFill>
            <a:ln>
              <a:noFill/>
            </a:ln>
          </c:spPr>
          <c:invertIfNegative val="0"/>
          <c:dLbls>
            <c:spPr>
              <a:noFill/>
              <a:ln>
                <a:noFill/>
              </a:ln>
              <a:effectLst/>
            </c:spPr>
            <c:txPr>
              <a:bodyPr rot="-5400000" vert="horz"/>
              <a:lstStyle/>
              <a:p>
                <a:pPr>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'Summary tables'!$A$21:$A$25</c:f>
              <c:strCache>
                <c:ptCount val="5"/>
                <c:pt idx="0">
                  <c:v>&lt;250 HCWs</c:v>
                </c:pt>
                <c:pt idx="1">
                  <c:v>250-499 HCWs</c:v>
                </c:pt>
                <c:pt idx="2">
                  <c:v>500-999 HCWs</c:v>
                </c:pt>
                <c:pt idx="3">
                  <c:v>1000-1999 HCWs</c:v>
                </c:pt>
                <c:pt idx="4">
                  <c:v>&gt;=2000 HCWs</c:v>
                </c:pt>
              </c:strCache>
            </c:strRef>
          </c:cat>
          <c:val>
            <c:numRef>
              <c:f>'Summary tables'!$E$21:$E$25</c:f>
              <c:numCache>
                <c:formatCode>0.0</c:formatCode>
                <c:ptCount val="5"/>
                <c:pt idx="0">
                  <c:v>8.8717572197748407</c:v>
                </c:pt>
                <c:pt idx="1">
                  <c:v>22.510883179903125</c:v>
                </c:pt>
                <c:pt idx="2">
                  <c:v>24.368618054159459</c:v>
                </c:pt>
                <c:pt idx="3">
                  <c:v>18.32419168591224</c:v>
                </c:pt>
                <c:pt idx="4">
                  <c:v>26.522949713128586</c:v>
                </c:pt>
              </c:numCache>
            </c:numRef>
          </c:val>
          <c:extLst>
            <c:ext xmlns:c16="http://schemas.microsoft.com/office/drawing/2014/chart" uri="{C3380CC4-5D6E-409C-BE32-E72D297353CC}">
              <c16:uniqueId val="{00000003-5E4E-476B-8F8C-70ED5C53EC96}"/>
            </c:ext>
          </c:extLst>
        </c:ser>
        <c:ser>
          <c:idx val="4"/>
          <c:order val="4"/>
          <c:tx>
            <c:strRef>
              <c:f>'Summary tables'!$F$3</c:f>
              <c:strCache>
                <c:ptCount val="1"/>
                <c:pt idx="0">
                  <c:v>2015-2016</c:v>
                </c:pt>
              </c:strCache>
            </c:strRef>
          </c:tx>
          <c:spPr>
            <a:solidFill>
              <a:srgbClr val="71A59C"/>
            </a:solidFill>
            <a:ln>
              <a:noFill/>
            </a:ln>
          </c:spPr>
          <c:invertIfNegative val="0"/>
          <c:dLbls>
            <c:spPr>
              <a:noFill/>
              <a:ln>
                <a:noFill/>
              </a:ln>
              <a:effectLst/>
            </c:spPr>
            <c:txPr>
              <a:bodyPr rot="-5400000" vert="horz"/>
              <a:lstStyle/>
              <a:p>
                <a:pPr>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'Summary tables'!$A$21:$A$25</c:f>
              <c:strCache>
                <c:ptCount val="5"/>
                <c:pt idx="0">
                  <c:v>&lt;250 HCWs</c:v>
                </c:pt>
                <c:pt idx="1">
                  <c:v>250-499 HCWs</c:v>
                </c:pt>
                <c:pt idx="2">
                  <c:v>500-999 HCWs</c:v>
                </c:pt>
                <c:pt idx="3">
                  <c:v>1000-1999 HCWs</c:v>
                </c:pt>
                <c:pt idx="4">
                  <c:v>&gt;=2000 HCWs</c:v>
                </c:pt>
              </c:strCache>
            </c:strRef>
          </c:cat>
          <c:val>
            <c:numRef>
              <c:f>'Summary tables'!$F$21:$F$25</c:f>
              <c:numCache>
                <c:formatCode>0.0</c:formatCode>
                <c:ptCount val="5"/>
                <c:pt idx="0">
                  <c:v>12.683227337790578</c:v>
                </c:pt>
                <c:pt idx="1">
                  <c:v>24.26318873067224</c:v>
                </c:pt>
                <c:pt idx="2">
                  <c:v>24.759218602265989</c:v>
                </c:pt>
                <c:pt idx="3">
                  <c:v>23.099734665209926</c:v>
                </c:pt>
                <c:pt idx="4">
                  <c:v>26.653837660494023</c:v>
                </c:pt>
              </c:numCache>
            </c:numRef>
          </c:val>
          <c:extLst>
            <c:ext xmlns:c16="http://schemas.microsoft.com/office/drawing/2014/chart" uri="{C3380CC4-5D6E-409C-BE32-E72D297353CC}">
              <c16:uniqueId val="{00000004-5E4E-476B-8F8C-70ED5C53EC96}"/>
            </c:ext>
          </c:extLst>
        </c:ser>
        <c:ser>
          <c:idx val="5"/>
          <c:order val="5"/>
          <c:tx>
            <c:strRef>
              <c:f>'Summary tables'!$G$3</c:f>
              <c:strCache>
                <c:ptCount val="1"/>
                <c:pt idx="0">
                  <c:v>2016-2017</c:v>
                </c:pt>
              </c:strCache>
            </c:strRef>
          </c:tx>
          <c:spPr>
            <a:solidFill>
              <a:srgbClr val="006858"/>
            </a:solidFill>
            <a:ln>
              <a:noFill/>
            </a:ln>
          </c:spPr>
          <c:invertIfNegative val="0"/>
          <c:dLbls>
            <c:spPr>
              <a:noFill/>
              <a:ln>
                <a:noFill/>
              </a:ln>
              <a:effectLst/>
            </c:spPr>
            <c:txPr>
              <a:bodyPr rot="-5400000" vert="horz"/>
              <a:lstStyle/>
              <a:p>
                <a:pPr>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'Summary tables'!$A$21:$A$25</c:f>
              <c:strCache>
                <c:ptCount val="5"/>
                <c:pt idx="0">
                  <c:v>&lt;250 HCWs</c:v>
                </c:pt>
                <c:pt idx="1">
                  <c:v>250-499 HCWs</c:v>
                </c:pt>
                <c:pt idx="2">
                  <c:v>500-999 HCWs</c:v>
                </c:pt>
                <c:pt idx="3">
                  <c:v>1000-1999 HCWs</c:v>
                </c:pt>
                <c:pt idx="4">
                  <c:v>&gt;=2000 HCWs</c:v>
                </c:pt>
              </c:strCache>
            </c:strRef>
          </c:cat>
          <c:val>
            <c:numRef>
              <c:f>'Summary tables'!$G$21:$G$25</c:f>
              <c:numCache>
                <c:formatCode>0.0</c:formatCode>
                <c:ptCount val="5"/>
                <c:pt idx="0">
                  <c:v>23.118660061335223</c:v>
                </c:pt>
                <c:pt idx="1">
                  <c:v>32.242424242424242</c:v>
                </c:pt>
                <c:pt idx="2">
                  <c:v>34.258118450443796</c:v>
                </c:pt>
                <c:pt idx="3">
                  <c:v>31.322490334622049</c:v>
                </c:pt>
                <c:pt idx="4">
                  <c:v>35.620714985308524</c:v>
                </c:pt>
              </c:numCache>
            </c:numRef>
          </c:val>
          <c:extLst>
            <c:ext xmlns:c16="http://schemas.microsoft.com/office/drawing/2014/chart" uri="{C3380CC4-5D6E-409C-BE32-E72D297353CC}">
              <c16:uniqueId val="{00000005-5E4E-476B-8F8C-70ED5C53EC96}"/>
            </c:ext>
          </c:extLst>
        </c:ser>
        <c:ser>
          <c:idx val="6"/>
          <c:order val="6"/>
          <c:tx>
            <c:strRef>
              <c:f>'Summary tables'!$H$3</c:f>
              <c:strCache>
                <c:ptCount val="1"/>
                <c:pt idx="0">
                  <c:v>2017-2018</c:v>
                </c:pt>
              </c:strCache>
            </c:strRef>
          </c:tx>
          <c:spPr>
            <a:solidFill>
              <a:srgbClr val="65B328"/>
            </a:solidFill>
            <a:ln>
              <a:noFill/>
            </a:ln>
          </c:spPr>
          <c:invertIfNegative val="0"/>
          <c:dLbls>
            <c:spPr>
              <a:noFill/>
              <a:ln>
                <a:noFill/>
              </a:ln>
              <a:effectLst/>
            </c:spPr>
            <c:txPr>
              <a:bodyPr rot="-5400000" vert="horz"/>
              <a:lstStyle/>
              <a:p>
                <a:pPr>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'Summary tables'!$A$21:$A$25</c:f>
              <c:strCache>
                <c:ptCount val="5"/>
                <c:pt idx="0">
                  <c:v>&lt;250 HCWs</c:v>
                </c:pt>
                <c:pt idx="1">
                  <c:v>250-499 HCWs</c:v>
                </c:pt>
                <c:pt idx="2">
                  <c:v>500-999 HCWs</c:v>
                </c:pt>
                <c:pt idx="3">
                  <c:v>1000-1999 HCWs</c:v>
                </c:pt>
                <c:pt idx="4">
                  <c:v>&gt;=2000 HCWs</c:v>
                </c:pt>
              </c:strCache>
            </c:strRef>
          </c:cat>
          <c:val>
            <c:numRef>
              <c:f>'Summary tables'!$H$21:$H$25</c:f>
              <c:numCache>
                <c:formatCode>0.0</c:formatCode>
                <c:ptCount val="5"/>
                <c:pt idx="0">
                  <c:v>40.084388185654007</c:v>
                </c:pt>
                <c:pt idx="1">
                  <c:v>46.461802609085034</c:v>
                </c:pt>
                <c:pt idx="2">
                  <c:v>46.089625537139348</c:v>
                </c:pt>
                <c:pt idx="3">
                  <c:v>44.362964621585313</c:v>
                </c:pt>
                <c:pt idx="4">
                  <c:v>44.732528684249736</c:v>
                </c:pt>
              </c:numCache>
            </c:numRef>
          </c:val>
          <c:extLst>
            <c:ext xmlns:c16="http://schemas.microsoft.com/office/drawing/2014/chart" uri="{C3380CC4-5D6E-409C-BE32-E72D297353CC}">
              <c16:uniqueId val="{00000006-5E4E-476B-8F8C-70ED5C53EC96}"/>
            </c:ext>
          </c:extLst>
        </c:ser>
        <c:ser>
          <c:idx val="7"/>
          <c:order val="7"/>
          <c:tx>
            <c:strRef>
              <c:f>'Summary tables'!$I$3</c:f>
              <c:strCache>
                <c:ptCount val="1"/>
                <c:pt idx="0">
                  <c:v>2018-2019</c:v>
                </c:pt>
              </c:strCache>
            </c:strRef>
          </c:tx>
          <c:spPr>
            <a:solidFill>
              <a:srgbClr val="7CBDC4"/>
            </a:solidFill>
          </c:spPr>
          <c:invertIfNegative val="0"/>
          <c:dLbls>
            <c:spPr>
              <a:noFill/>
              <a:ln>
                <a:noFill/>
              </a:ln>
              <a:effectLst/>
            </c:spPr>
            <c:txPr>
              <a:bodyPr rot="-5400000" vert="horz"/>
              <a:lstStyle/>
              <a:p>
                <a:pPr>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'Summary tables'!$A$21:$A$25</c:f>
              <c:strCache>
                <c:ptCount val="5"/>
                <c:pt idx="0">
                  <c:v>&lt;250 HCWs</c:v>
                </c:pt>
                <c:pt idx="1">
                  <c:v>250-499 HCWs</c:v>
                </c:pt>
                <c:pt idx="2">
                  <c:v>500-999 HCWs</c:v>
                </c:pt>
                <c:pt idx="3">
                  <c:v>1000-1999 HCWs</c:v>
                </c:pt>
                <c:pt idx="4">
                  <c:v>&gt;=2000 HCWs</c:v>
                </c:pt>
              </c:strCache>
            </c:strRef>
          </c:cat>
          <c:val>
            <c:numRef>
              <c:f>'Summary tables'!$I$21:$I$25</c:f>
              <c:numCache>
                <c:formatCode>0.0</c:formatCode>
                <c:ptCount val="5"/>
                <c:pt idx="0">
                  <c:v>42.408376963350783</c:v>
                </c:pt>
                <c:pt idx="1">
                  <c:v>49.407816818002374</c:v>
                </c:pt>
                <c:pt idx="2">
                  <c:v>52.208655054767462</c:v>
                </c:pt>
                <c:pt idx="3">
                  <c:v>48.983326555510374</c:v>
                </c:pt>
                <c:pt idx="4">
                  <c:v>54.643141781405447</c:v>
                </c:pt>
              </c:numCache>
            </c:numRef>
          </c:val>
          <c:extLst>
            <c:ext xmlns:c16="http://schemas.microsoft.com/office/drawing/2014/chart" uri="{C3380CC4-5D6E-409C-BE32-E72D297353CC}">
              <c16:uniqueId val="{00000007-5E4E-476B-8F8C-70ED5C53EC96}"/>
            </c:ext>
          </c:extLst>
        </c:ser>
        <c:ser>
          <c:idx val="8"/>
          <c:order val="8"/>
          <c:tx>
            <c:strRef>
              <c:f>'Summary tables'!$J$3</c:f>
              <c:strCache>
                <c:ptCount val="1"/>
                <c:pt idx="0">
                  <c:v>2019-2020</c:v>
                </c:pt>
              </c:strCache>
            </c:strRef>
          </c:tx>
          <c:spPr>
            <a:solidFill>
              <a:srgbClr val="C0D236"/>
            </a:solidFill>
          </c:spPr>
          <c:invertIfNegative val="0"/>
          <c:dLbls>
            <c:spPr>
              <a:noFill/>
              <a:ln>
                <a:noFill/>
              </a:ln>
              <a:effectLst/>
            </c:spPr>
            <c:txPr>
              <a:bodyPr rot="-5400000" vert="horz"/>
              <a:lstStyle/>
              <a:p>
                <a:pPr>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'Summary tables'!$A$21:$A$25</c:f>
              <c:strCache>
                <c:ptCount val="5"/>
                <c:pt idx="0">
                  <c:v>&lt;250 HCWs</c:v>
                </c:pt>
                <c:pt idx="1">
                  <c:v>250-499 HCWs</c:v>
                </c:pt>
                <c:pt idx="2">
                  <c:v>500-999 HCWs</c:v>
                </c:pt>
                <c:pt idx="3">
                  <c:v>1000-1999 HCWs</c:v>
                </c:pt>
                <c:pt idx="4">
                  <c:v>&gt;=2000 HCWs</c:v>
                </c:pt>
              </c:strCache>
            </c:strRef>
          </c:cat>
          <c:val>
            <c:numRef>
              <c:f>'Summary tables'!$J$21:$J$25</c:f>
              <c:numCache>
                <c:formatCode>0.0</c:formatCode>
                <c:ptCount val="5"/>
                <c:pt idx="0">
                  <c:v>49.377593360995853</c:v>
                </c:pt>
                <c:pt idx="1">
                  <c:v>50.484343320567696</c:v>
                </c:pt>
                <c:pt idx="2">
                  <c:v>59.998103726178066</c:v>
                </c:pt>
                <c:pt idx="3">
                  <c:v>56.240115972588299</c:v>
                </c:pt>
                <c:pt idx="4">
                  <c:v>60.799282764616393</c:v>
                </c:pt>
              </c:numCache>
            </c:numRef>
          </c:val>
          <c:extLst>
            <c:ext xmlns:c16="http://schemas.microsoft.com/office/drawing/2014/chart" uri="{C3380CC4-5D6E-409C-BE32-E72D297353CC}">
              <c16:uniqueId val="{00000008-5E4E-476B-8F8C-70ED5C53EC96}"/>
            </c:ext>
          </c:extLst>
        </c:ser>
        <c:ser>
          <c:idx val="9"/>
          <c:order val="9"/>
          <c:tx>
            <c:strRef>
              <c:f>'Summary tables'!$K$3</c:f>
              <c:strCache>
                <c:ptCount val="1"/>
                <c:pt idx="0">
                  <c:v>2020-2021</c:v>
                </c:pt>
              </c:strCache>
            </c:strRef>
          </c:tx>
          <c:invertIfNegative val="0"/>
          <c:dLbls>
            <c:spPr>
              <a:noFill/>
              <a:ln>
                <a:noFill/>
              </a:ln>
              <a:effectLst/>
            </c:spPr>
            <c:txPr>
              <a:bodyPr rot="-5400000" vert="horz"/>
              <a:lstStyle/>
              <a:p>
                <a:pPr>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'Summary tables'!$A$21:$A$25</c:f>
              <c:strCache>
                <c:ptCount val="5"/>
                <c:pt idx="0">
                  <c:v>&lt;250 HCWs</c:v>
                </c:pt>
                <c:pt idx="1">
                  <c:v>250-499 HCWs</c:v>
                </c:pt>
                <c:pt idx="2">
                  <c:v>500-999 HCWs</c:v>
                </c:pt>
                <c:pt idx="3">
                  <c:v>1000-1999 HCWs</c:v>
                </c:pt>
                <c:pt idx="4">
                  <c:v>&gt;=2000 HCWs</c:v>
                </c:pt>
              </c:strCache>
            </c:strRef>
          </c:cat>
          <c:val>
            <c:numRef>
              <c:f>'Summary tables'!$K$21:$K$25</c:f>
              <c:numCache>
                <c:formatCode>0.0</c:formatCode>
                <c:ptCount val="5"/>
                <c:pt idx="0">
                  <c:v>67.400000000000006</c:v>
                </c:pt>
                <c:pt idx="1">
                  <c:v>70.599999999999994</c:v>
                </c:pt>
                <c:pt idx="2">
                  <c:v>72.900000000000006</c:v>
                </c:pt>
                <c:pt idx="3">
                  <c:v>70.400000000000006</c:v>
                </c:pt>
                <c:pt idx="4">
                  <c:v>71.8</c:v>
                </c:pt>
              </c:numCache>
            </c:numRef>
          </c:val>
          <c:extLst>
            <c:ext xmlns:c16="http://schemas.microsoft.com/office/drawing/2014/chart" uri="{C3380CC4-5D6E-409C-BE32-E72D297353CC}">
              <c16:uniqueId val="{00000009-5E4E-476B-8F8C-70ED5C53EC96}"/>
            </c:ext>
          </c:extLst>
        </c:ser>
        <c:ser>
          <c:idx val="10"/>
          <c:order val="10"/>
          <c:tx>
            <c:strRef>
              <c:f>'Summary tables'!$L$3</c:f>
              <c:strCache>
                <c:ptCount val="1"/>
                <c:pt idx="0">
                  <c:v>2021-2022</c:v>
                </c:pt>
              </c:strCache>
            </c:strRef>
          </c:tx>
          <c:invertIfNegative val="0"/>
          <c:dLbls>
            <c:spPr>
              <a:noFill/>
              <a:ln>
                <a:noFill/>
              </a:ln>
              <a:effectLst/>
            </c:spPr>
            <c:txPr>
              <a:bodyPr rot="-5400000" vert="horz"/>
              <a:lstStyle/>
              <a:p>
                <a:pPr>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'Summary tables'!$A$21:$A$25</c:f>
              <c:strCache>
                <c:ptCount val="5"/>
                <c:pt idx="0">
                  <c:v>&lt;250 HCWs</c:v>
                </c:pt>
                <c:pt idx="1">
                  <c:v>250-499 HCWs</c:v>
                </c:pt>
                <c:pt idx="2">
                  <c:v>500-999 HCWs</c:v>
                </c:pt>
                <c:pt idx="3">
                  <c:v>1000-1999 HCWs</c:v>
                </c:pt>
                <c:pt idx="4">
                  <c:v>&gt;=2000 HCWs</c:v>
                </c:pt>
              </c:strCache>
            </c:strRef>
          </c:cat>
          <c:val>
            <c:numRef>
              <c:f>'Summary tables'!$L$21:$L$25</c:f>
              <c:numCache>
                <c:formatCode>0.0</c:formatCode>
                <c:ptCount val="5"/>
                <c:pt idx="0">
                  <c:v>52.941176470588239</c:v>
                </c:pt>
                <c:pt idx="1">
                  <c:v>58.944705457173832</c:v>
                </c:pt>
                <c:pt idx="2">
                  <c:v>66.317803286067971</c:v>
                </c:pt>
                <c:pt idx="3">
                  <c:v>60.99610461880912</c:v>
                </c:pt>
                <c:pt idx="4">
                  <c:v>65.360342019543964</c:v>
                </c:pt>
              </c:numCache>
            </c:numRef>
          </c:val>
          <c:extLst>
            <c:ext xmlns:c16="http://schemas.microsoft.com/office/drawing/2014/chart" uri="{C3380CC4-5D6E-409C-BE32-E72D297353CC}">
              <c16:uniqueId val="{0000000A-5E4E-476B-8F8C-70ED5C53EC96}"/>
            </c:ext>
          </c:extLst>
        </c:ser>
        <c:dLbls>
          <c:dLblPos val="outEnd"/>
          <c:showLegendKey val="0"/>
          <c:showVal val="1"/>
          <c:showCatName val="0"/>
          <c:showSerName val="0"/>
          <c:showPercent val="0"/>
          <c:showBubbleSize val="0"/>
        </c:dLbls>
        <c:gapWidth val="150"/>
        <c:axId val="523157504"/>
        <c:axId val="523159424"/>
      </c:barChart>
      <c:catAx>
        <c:axId val="523157504"/>
        <c:scaling>
          <c:orientation val="minMax"/>
        </c:scaling>
        <c:delete val="0"/>
        <c:axPos val="b"/>
        <c:title>
          <c:tx>
            <c:rich>
              <a:bodyPr/>
              <a:lstStyle/>
              <a:p>
                <a:pPr>
                  <a:defRPr/>
                </a:pPr>
                <a:r>
                  <a:rPr lang="en-US" dirty="0"/>
                  <a:t>Eligible Hospital HCW Staff Category Size</a:t>
                </a:r>
              </a:p>
            </c:rich>
          </c:tx>
          <c:overlay val="0"/>
        </c:title>
        <c:numFmt formatCode="General" sourceLinked="1"/>
        <c:majorTickMark val="out"/>
        <c:minorTickMark val="none"/>
        <c:tickLblPos val="nextTo"/>
        <c:crossAx val="523159424"/>
        <c:crosses val="autoZero"/>
        <c:auto val="1"/>
        <c:lblAlgn val="ctr"/>
        <c:lblOffset val="100"/>
        <c:noMultiLvlLbl val="0"/>
      </c:catAx>
      <c:valAx>
        <c:axId val="523159424"/>
        <c:scaling>
          <c:orientation val="minMax"/>
        </c:scaling>
        <c:delete val="0"/>
        <c:axPos val="l"/>
        <c:title>
          <c:tx>
            <c:rich>
              <a:bodyPr rot="-5400000" vert="horz"/>
              <a:lstStyle/>
              <a:p>
                <a:pPr>
                  <a:defRPr/>
                </a:pPr>
                <a:r>
                  <a:rPr lang="en-IE" dirty="0"/>
                  <a:t>Overall % Uptake</a:t>
                </a:r>
              </a:p>
            </c:rich>
          </c:tx>
          <c:overlay val="0"/>
        </c:title>
        <c:numFmt formatCode="0.0" sourceLinked="1"/>
        <c:majorTickMark val="out"/>
        <c:minorTickMark val="none"/>
        <c:tickLblPos val="nextTo"/>
        <c:crossAx val="523157504"/>
        <c:crosses val="autoZero"/>
        <c:crossBetween val="between"/>
        <c:majorUnit val="10"/>
      </c:valAx>
    </c:plotArea>
    <c:legend>
      <c:legendPos val="b"/>
      <c:layout>
        <c:manualLayout>
          <c:xMode val="edge"/>
          <c:yMode val="edge"/>
          <c:x val="1.6868609089478945E-2"/>
          <c:y val="0.86569841600561037"/>
          <c:w val="0.9636043064061437"/>
          <c:h val="0.10661996132093877"/>
        </c:manualLayout>
      </c:layout>
      <c:overlay val="0"/>
    </c:legend>
    <c:plotVisOnly val="1"/>
    <c:dispBlanksAs val="gap"/>
    <c:showDLblsOverMax val="0"/>
  </c:chart>
  <c:spPr>
    <a:ln>
      <a:noFill/>
    </a:ln>
  </c:spPr>
  <c:txPr>
    <a:bodyPr/>
    <a:lstStyle/>
    <a:p>
      <a:pPr>
        <a:defRPr sz="1200"/>
      </a:pPr>
      <a:endParaRPr lang="en-US"/>
    </a:p>
  </c:txPr>
  <c:externalData r:id="rId1">
    <c:autoUpdate val="0"/>
  </c:externalData>
</c:chartSpace>
</file>

<file path=ppt/charts/chart3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IE" dirty="0"/>
              <a:t>CHO9</a:t>
            </a:r>
          </a:p>
        </c:rich>
      </c:tx>
      <c:layout>
        <c:manualLayout>
          <c:xMode val="edge"/>
          <c:yMode val="edge"/>
          <c:x val="8.7176470266919048E-2"/>
          <c:y val="2.197802197802198E-2"/>
        </c:manualLayout>
      </c:layout>
      <c:overlay val="0"/>
    </c:title>
    <c:autoTitleDeleted val="0"/>
    <c:plotArea>
      <c:layout>
        <c:manualLayout>
          <c:layoutTarget val="inner"/>
          <c:xMode val="edge"/>
          <c:yMode val="edge"/>
          <c:x val="8.1127543760463869E-2"/>
          <c:y val="5.5063597819503332E-2"/>
          <c:w val="0.88135423238588417"/>
          <c:h val="0.47563121917452628"/>
        </c:manualLayout>
      </c:layout>
      <c:barChart>
        <c:barDir val="col"/>
        <c:grouping val="clustered"/>
        <c:varyColors val="0"/>
        <c:ser>
          <c:idx val="0"/>
          <c:order val="0"/>
          <c:tx>
            <c:strRef>
              <c:f>'Graphs-CHO9'!$A$2</c:f>
              <c:strCache>
                <c:ptCount val="1"/>
                <c:pt idx="0">
                  <c:v>All Public CHO9</c:v>
                </c:pt>
              </c:strCache>
            </c:strRef>
          </c:tx>
          <c:spPr>
            <a:solidFill>
              <a:srgbClr val="BA1F46"/>
            </a:solidFill>
          </c:spPr>
          <c:invertIfNegative val="0"/>
          <c:dLbls>
            <c:spPr>
              <a:noFill/>
              <a:ln>
                <a:noFill/>
              </a:ln>
              <a:effectLst/>
            </c:spPr>
            <c:txPr>
              <a:bodyPr rot="-5400000" vert="horz"/>
              <a:lstStyle/>
              <a:p>
                <a:pPr>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multiLvlStrRef>
              <c:f>'Graphs-CHO9'!$A$3:$B$79</c:f>
              <c:multiLvlStrCache>
                <c:ptCount val="77"/>
                <c:lvl>
                  <c:pt idx="0">
                    <c:v>2011-2012</c:v>
                  </c:pt>
                  <c:pt idx="1">
                    <c:v>2012-2013</c:v>
                  </c:pt>
                  <c:pt idx="2">
                    <c:v>2013-2014</c:v>
                  </c:pt>
                  <c:pt idx="3">
                    <c:v>2014-2015</c:v>
                  </c:pt>
                  <c:pt idx="4">
                    <c:v>2015-2016</c:v>
                  </c:pt>
                  <c:pt idx="5">
                    <c:v>2016-2017</c:v>
                  </c:pt>
                  <c:pt idx="6">
                    <c:v>2017-2018</c:v>
                  </c:pt>
                  <c:pt idx="7">
                    <c:v>2018-2019</c:v>
                  </c:pt>
                  <c:pt idx="8">
                    <c:v>2019-2020</c:v>
                  </c:pt>
                  <c:pt idx="9">
                    <c:v>2020-2021</c:v>
                  </c:pt>
                  <c:pt idx="10">
                    <c:v>2021-2022</c:v>
                  </c:pt>
                  <c:pt idx="11">
                    <c:v>2011-2012</c:v>
                  </c:pt>
                  <c:pt idx="12">
                    <c:v>2012-2013</c:v>
                  </c:pt>
                  <c:pt idx="13">
                    <c:v>2013-2014</c:v>
                  </c:pt>
                  <c:pt idx="14">
                    <c:v>2014-2015</c:v>
                  </c:pt>
                  <c:pt idx="15">
                    <c:v>2015-2016</c:v>
                  </c:pt>
                  <c:pt idx="16">
                    <c:v>2016-2017</c:v>
                  </c:pt>
                  <c:pt idx="17">
                    <c:v>2017-2018</c:v>
                  </c:pt>
                  <c:pt idx="18">
                    <c:v>2018-2019</c:v>
                  </c:pt>
                  <c:pt idx="19">
                    <c:v>2019-2020</c:v>
                  </c:pt>
                  <c:pt idx="20">
                    <c:v>2020-2021</c:v>
                  </c:pt>
                  <c:pt idx="21">
                    <c:v>2021-2022</c:v>
                  </c:pt>
                  <c:pt idx="22">
                    <c:v>2011-2012</c:v>
                  </c:pt>
                  <c:pt idx="23">
                    <c:v>2012-2013</c:v>
                  </c:pt>
                  <c:pt idx="24">
                    <c:v>2013-2014</c:v>
                  </c:pt>
                  <c:pt idx="25">
                    <c:v>2014-2015</c:v>
                  </c:pt>
                  <c:pt idx="26">
                    <c:v>2015-2016</c:v>
                  </c:pt>
                  <c:pt idx="27">
                    <c:v>2016-2017</c:v>
                  </c:pt>
                  <c:pt idx="28">
                    <c:v>2017-2018</c:v>
                  </c:pt>
                  <c:pt idx="29">
                    <c:v>2018-2019</c:v>
                  </c:pt>
                  <c:pt idx="30">
                    <c:v>2019-2020</c:v>
                  </c:pt>
                  <c:pt idx="31">
                    <c:v>2020-2021</c:v>
                  </c:pt>
                  <c:pt idx="32">
                    <c:v>2021-2022</c:v>
                  </c:pt>
                  <c:pt idx="33">
                    <c:v>2011-2012</c:v>
                  </c:pt>
                  <c:pt idx="34">
                    <c:v>2012-2013</c:v>
                  </c:pt>
                  <c:pt idx="35">
                    <c:v>2013-2014</c:v>
                  </c:pt>
                  <c:pt idx="36">
                    <c:v>2014-2015</c:v>
                  </c:pt>
                  <c:pt idx="37">
                    <c:v>2015-2016</c:v>
                  </c:pt>
                  <c:pt idx="38">
                    <c:v>2016-2017</c:v>
                  </c:pt>
                  <c:pt idx="39">
                    <c:v>2017-2018</c:v>
                  </c:pt>
                  <c:pt idx="40">
                    <c:v>2018-2019</c:v>
                  </c:pt>
                  <c:pt idx="41">
                    <c:v>2019-2020</c:v>
                  </c:pt>
                  <c:pt idx="42">
                    <c:v>2020-2021</c:v>
                  </c:pt>
                  <c:pt idx="43">
                    <c:v>2021-2022</c:v>
                  </c:pt>
                  <c:pt idx="44">
                    <c:v>2011-2012</c:v>
                  </c:pt>
                  <c:pt idx="45">
                    <c:v>2012-2013</c:v>
                  </c:pt>
                  <c:pt idx="46">
                    <c:v>2013-2014</c:v>
                  </c:pt>
                  <c:pt idx="47">
                    <c:v>2014-2015</c:v>
                  </c:pt>
                  <c:pt idx="48">
                    <c:v>2015-2016</c:v>
                  </c:pt>
                  <c:pt idx="49">
                    <c:v>2016-2017</c:v>
                  </c:pt>
                  <c:pt idx="50">
                    <c:v>2017-2018</c:v>
                  </c:pt>
                  <c:pt idx="51">
                    <c:v>2018-2019</c:v>
                  </c:pt>
                  <c:pt idx="52">
                    <c:v>2019-2020</c:v>
                  </c:pt>
                  <c:pt idx="53">
                    <c:v>2020-2021</c:v>
                  </c:pt>
                  <c:pt idx="54">
                    <c:v>2021-2022</c:v>
                  </c:pt>
                  <c:pt idx="55">
                    <c:v>2011-2012</c:v>
                  </c:pt>
                  <c:pt idx="56">
                    <c:v>2012-2013</c:v>
                  </c:pt>
                  <c:pt idx="57">
                    <c:v>2013-2014</c:v>
                  </c:pt>
                  <c:pt idx="58">
                    <c:v>2014-2015</c:v>
                  </c:pt>
                  <c:pt idx="59">
                    <c:v>2015-2016</c:v>
                  </c:pt>
                  <c:pt idx="60">
                    <c:v>2016-2017</c:v>
                  </c:pt>
                  <c:pt idx="61">
                    <c:v>2017-2018</c:v>
                  </c:pt>
                  <c:pt idx="62">
                    <c:v>2018-2019</c:v>
                  </c:pt>
                  <c:pt idx="63">
                    <c:v>2019-2020</c:v>
                  </c:pt>
                  <c:pt idx="64">
                    <c:v>2020-2021</c:v>
                  </c:pt>
                  <c:pt idx="65">
                    <c:v>2021-2022</c:v>
                  </c:pt>
                  <c:pt idx="66">
                    <c:v>2011-2012</c:v>
                  </c:pt>
                  <c:pt idx="67">
                    <c:v>2012-2013</c:v>
                  </c:pt>
                  <c:pt idx="68">
                    <c:v>2013-2014</c:v>
                  </c:pt>
                  <c:pt idx="69">
                    <c:v>2014-2015</c:v>
                  </c:pt>
                  <c:pt idx="70">
                    <c:v>2015-2016</c:v>
                  </c:pt>
                  <c:pt idx="71">
                    <c:v>2016-2017</c:v>
                  </c:pt>
                  <c:pt idx="72">
                    <c:v>2017-2018</c:v>
                  </c:pt>
                  <c:pt idx="73">
                    <c:v>2018-2019</c:v>
                  </c:pt>
                  <c:pt idx="74">
                    <c:v>2019-2020</c:v>
                  </c:pt>
                  <c:pt idx="75">
                    <c:v>2020-2021</c:v>
                  </c:pt>
                  <c:pt idx="76">
                    <c:v>2021-2022</c:v>
                  </c:pt>
                </c:lvl>
                <c:lvl>
                  <c:pt idx="0">
                    <c:v>General Support Staff</c:v>
                  </c:pt>
                  <c:pt idx="11">
                    <c:v>Health &amp; Social Care Professionals</c:v>
                  </c:pt>
                  <c:pt idx="22">
                    <c:v>Management &amp; Admin</c:v>
                  </c:pt>
                  <c:pt idx="33">
                    <c:v>Medical &amp; Dental</c:v>
                  </c:pt>
                  <c:pt idx="44">
                    <c:v>Nursing</c:v>
                  </c:pt>
                  <c:pt idx="55">
                    <c:v>Other Patient &amp; Client Care</c:v>
                  </c:pt>
                  <c:pt idx="66">
                    <c:v>All Staff</c:v>
                  </c:pt>
                </c:lvl>
              </c:multiLvlStrCache>
            </c:multiLvlStrRef>
          </c:cat>
          <c:val>
            <c:numRef>
              <c:f>'Graphs-CHO9'!$C$3:$C$79</c:f>
              <c:numCache>
                <c:formatCode>0.0</c:formatCode>
                <c:ptCount val="77"/>
                <c:pt idx="0">
                  <c:v>18.181818181818183</c:v>
                </c:pt>
                <c:pt idx="1">
                  <c:v>37.704918032786885</c:v>
                </c:pt>
                <c:pt idx="2">
                  <c:v>30.76923076923077</c:v>
                </c:pt>
                <c:pt idx="3">
                  <c:v>44.871794871794876</c:v>
                </c:pt>
                <c:pt idx="4">
                  <c:v>46.153846153846153</c:v>
                </c:pt>
                <c:pt idx="5">
                  <c:v>38.932830621695835</c:v>
                </c:pt>
                <c:pt idx="6">
                  <c:v>51.612903225806448</c:v>
                </c:pt>
                <c:pt idx="7">
                  <c:v>72.131147540983605</c:v>
                </c:pt>
                <c:pt idx="8">
                  <c:v>67.567567567567565</c:v>
                </c:pt>
                <c:pt idx="9">
                  <c:v>74.166666666666671</c:v>
                </c:pt>
                <c:pt idx="10">
                  <c:v>42.574257425742573</c:v>
                </c:pt>
                <c:pt idx="11">
                  <c:v>20.689655172413794</c:v>
                </c:pt>
                <c:pt idx="12">
                  <c:v>23.076923076923077</c:v>
                </c:pt>
                <c:pt idx="13">
                  <c:v>54.385964912280706</c:v>
                </c:pt>
                <c:pt idx="14">
                  <c:v>75.757575757575751</c:v>
                </c:pt>
                <c:pt idx="15">
                  <c:v>74.285714285714292</c:v>
                </c:pt>
                <c:pt idx="16">
                  <c:v>55.410964654521031</c:v>
                </c:pt>
                <c:pt idx="17">
                  <c:v>69.117647058823522</c:v>
                </c:pt>
                <c:pt idx="18">
                  <c:v>76.388888888888886</c:v>
                </c:pt>
                <c:pt idx="19">
                  <c:v>83.07692307692308</c:v>
                </c:pt>
                <c:pt idx="20">
                  <c:v>88.135593220338976</c:v>
                </c:pt>
                <c:pt idx="21">
                  <c:v>79.527559055118118</c:v>
                </c:pt>
                <c:pt idx="22">
                  <c:v>25</c:v>
                </c:pt>
                <c:pt idx="23">
                  <c:v>21.428571428571427</c:v>
                </c:pt>
                <c:pt idx="24">
                  <c:v>17.283950617283949</c:v>
                </c:pt>
                <c:pt idx="25">
                  <c:v>53.658536585365859</c:v>
                </c:pt>
                <c:pt idx="26">
                  <c:v>54.285714285714285</c:v>
                </c:pt>
                <c:pt idx="27">
                  <c:v>34.294812909547431</c:v>
                </c:pt>
                <c:pt idx="28">
                  <c:v>73.611111111111114</c:v>
                </c:pt>
                <c:pt idx="29">
                  <c:v>78.048780487804876</c:v>
                </c:pt>
                <c:pt idx="30">
                  <c:v>86.842105263157904</c:v>
                </c:pt>
                <c:pt idx="31">
                  <c:v>95.454545454545453</c:v>
                </c:pt>
                <c:pt idx="32">
                  <c:v>88.461538461538453</c:v>
                </c:pt>
                <c:pt idx="33">
                  <c:v>0</c:v>
                </c:pt>
                <c:pt idx="34">
                  <c:v>22.727272727272727</c:v>
                </c:pt>
                <c:pt idx="35">
                  <c:v>25</c:v>
                </c:pt>
                <c:pt idx="36">
                  <c:v>23.809523809523807</c:v>
                </c:pt>
                <c:pt idx="37">
                  <c:v>16.666666666666664</c:v>
                </c:pt>
                <c:pt idx="38">
                  <c:v>15.645194204475887</c:v>
                </c:pt>
                <c:pt idx="39">
                  <c:v>85.714285714285708</c:v>
                </c:pt>
                <c:pt idx="40">
                  <c:v>86.36363636363636</c:v>
                </c:pt>
                <c:pt idx="41">
                  <c:v>82.608695652173907</c:v>
                </c:pt>
                <c:pt idx="42">
                  <c:v>66.666666666666657</c:v>
                </c:pt>
                <c:pt idx="43">
                  <c:v>83.333333333333343</c:v>
                </c:pt>
                <c:pt idx="44">
                  <c:v>25.409836065573771</c:v>
                </c:pt>
                <c:pt idx="45">
                  <c:v>19.40700808625337</c:v>
                </c:pt>
                <c:pt idx="46">
                  <c:v>30.088495575221241</c:v>
                </c:pt>
                <c:pt idx="47">
                  <c:v>32.970027247956402</c:v>
                </c:pt>
                <c:pt idx="48">
                  <c:v>33.237822349570202</c:v>
                </c:pt>
                <c:pt idx="49">
                  <c:v>24.39054284278518</c:v>
                </c:pt>
                <c:pt idx="50">
                  <c:v>44.628099173553721</c:v>
                </c:pt>
                <c:pt idx="51">
                  <c:v>43.258426966292134</c:v>
                </c:pt>
                <c:pt idx="52">
                  <c:v>46.473779385171795</c:v>
                </c:pt>
                <c:pt idx="53">
                  <c:v>62.327416173570015</c:v>
                </c:pt>
                <c:pt idx="54">
                  <c:v>70.022371364653253</c:v>
                </c:pt>
                <c:pt idx="55">
                  <c:v>31.884057971014489</c:v>
                </c:pt>
                <c:pt idx="56">
                  <c:v>17.277486910994764</c:v>
                </c:pt>
                <c:pt idx="57">
                  <c:v>33.018867924528301</c:v>
                </c:pt>
                <c:pt idx="58">
                  <c:v>35.238095238095241</c:v>
                </c:pt>
                <c:pt idx="59">
                  <c:v>27.586206896551722</c:v>
                </c:pt>
                <c:pt idx="60">
                  <c:v>26.417070893398009</c:v>
                </c:pt>
                <c:pt idx="61">
                  <c:v>41.326530612244902</c:v>
                </c:pt>
                <c:pt idx="62">
                  <c:v>51.145038167938928</c:v>
                </c:pt>
                <c:pt idx="63">
                  <c:v>43.312101910828027</c:v>
                </c:pt>
                <c:pt idx="64">
                  <c:v>55.979643765903312</c:v>
                </c:pt>
                <c:pt idx="65">
                  <c:v>30.088495575221241</c:v>
                </c:pt>
                <c:pt idx="66">
                  <c:v>24.829931972789115</c:v>
                </c:pt>
                <c:pt idx="67">
                  <c:v>23.228803716608596</c:v>
                </c:pt>
                <c:pt idx="68">
                  <c:v>31.213872832369944</c:v>
                </c:pt>
                <c:pt idx="69">
                  <c:v>38.285024154589372</c:v>
                </c:pt>
                <c:pt idx="70">
                  <c:v>35.877862595419849</c:v>
                </c:pt>
                <c:pt idx="71">
                  <c:v>28.780037543688618</c:v>
                </c:pt>
                <c:pt idx="72">
                  <c:v>50.977653631284916</c:v>
                </c:pt>
                <c:pt idx="73">
                  <c:v>52.871621621621621</c:v>
                </c:pt>
                <c:pt idx="74">
                  <c:v>51.386748844375965</c:v>
                </c:pt>
                <c:pt idx="75">
                  <c:v>64.066608238387374</c:v>
                </c:pt>
                <c:pt idx="76">
                  <c:v>52.470424495476685</c:v>
                </c:pt>
              </c:numCache>
            </c:numRef>
          </c:val>
          <c:extLst>
            <c:ext xmlns:c16="http://schemas.microsoft.com/office/drawing/2014/chart" uri="{C3380CC4-5D6E-409C-BE32-E72D297353CC}">
              <c16:uniqueId val="{00000000-2F4D-4BD9-BBA4-CD1E285E24D0}"/>
            </c:ext>
          </c:extLst>
        </c:ser>
        <c:dLbls>
          <c:showLegendKey val="0"/>
          <c:showVal val="0"/>
          <c:showCatName val="0"/>
          <c:showSerName val="0"/>
          <c:showPercent val="0"/>
          <c:showBubbleSize val="0"/>
        </c:dLbls>
        <c:gapWidth val="150"/>
        <c:axId val="442150272"/>
        <c:axId val="442156544"/>
      </c:barChart>
      <c:catAx>
        <c:axId val="442150272"/>
        <c:scaling>
          <c:orientation val="minMax"/>
        </c:scaling>
        <c:delete val="0"/>
        <c:axPos val="b"/>
        <c:title>
          <c:tx>
            <c:rich>
              <a:bodyPr/>
              <a:lstStyle/>
              <a:p>
                <a:pPr>
                  <a:defRPr/>
                </a:pPr>
                <a:r>
                  <a:rPr lang="en-US" dirty="0"/>
                  <a:t>Season</a:t>
                </a:r>
              </a:p>
            </c:rich>
          </c:tx>
          <c:overlay val="0"/>
        </c:title>
        <c:numFmt formatCode="General" sourceLinked="0"/>
        <c:majorTickMark val="out"/>
        <c:minorTickMark val="none"/>
        <c:tickLblPos val="nextTo"/>
        <c:crossAx val="442156544"/>
        <c:crosses val="autoZero"/>
        <c:auto val="1"/>
        <c:lblAlgn val="ctr"/>
        <c:lblOffset val="100"/>
        <c:tickLblSkip val="1"/>
        <c:noMultiLvlLbl val="0"/>
      </c:catAx>
      <c:valAx>
        <c:axId val="442156544"/>
        <c:scaling>
          <c:orientation val="minMax"/>
        </c:scaling>
        <c:delete val="0"/>
        <c:axPos val="l"/>
        <c:title>
          <c:tx>
            <c:rich>
              <a:bodyPr rot="-5400000" vert="horz"/>
              <a:lstStyle/>
              <a:p>
                <a:pPr>
                  <a:defRPr/>
                </a:pPr>
                <a:r>
                  <a:rPr lang="en-US" dirty="0"/>
                  <a:t>Overall % Uptake</a:t>
                </a:r>
              </a:p>
            </c:rich>
          </c:tx>
          <c:layout>
            <c:manualLayout>
              <c:xMode val="edge"/>
              <c:yMode val="edge"/>
              <c:x val="4.8025214329998553E-3"/>
              <c:y val="0.11000865276455828"/>
            </c:manualLayout>
          </c:layout>
          <c:overlay val="0"/>
        </c:title>
        <c:numFmt formatCode="0.0" sourceLinked="1"/>
        <c:majorTickMark val="out"/>
        <c:minorTickMark val="none"/>
        <c:tickLblPos val="nextTo"/>
        <c:crossAx val="442150272"/>
        <c:crosses val="autoZero"/>
        <c:crossBetween val="between"/>
      </c:valAx>
    </c:plotArea>
    <c:plotVisOnly val="1"/>
    <c:dispBlanksAs val="gap"/>
    <c:showDLblsOverMax val="0"/>
  </c:chart>
  <c:txPr>
    <a:bodyPr/>
    <a:lstStyle/>
    <a:p>
      <a:pPr>
        <a:defRPr sz="1200"/>
      </a:pPr>
      <a:endParaRPr lang="en-US"/>
    </a:p>
  </c:txPr>
  <c:externalData r:id="rId1">
    <c:autoUpdate val="0"/>
  </c:externalData>
</c:chartSpace>
</file>

<file path=ppt/charts/chart3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IE" dirty="0"/>
              <a:t>RH_Area A</a:t>
            </a:r>
          </a:p>
        </c:rich>
      </c:tx>
      <c:layout>
        <c:manualLayout>
          <c:xMode val="edge"/>
          <c:yMode val="edge"/>
          <c:x val="8.7176470266919048E-2"/>
          <c:y val="2.197802197802198E-2"/>
        </c:manualLayout>
      </c:layout>
      <c:overlay val="0"/>
    </c:title>
    <c:autoTitleDeleted val="0"/>
    <c:plotArea>
      <c:layout>
        <c:manualLayout>
          <c:layoutTarget val="inner"/>
          <c:xMode val="edge"/>
          <c:yMode val="edge"/>
          <c:x val="8.1127543760463869E-2"/>
          <c:y val="5.5063597819503332E-2"/>
          <c:w val="0.88135423238588417"/>
          <c:h val="0.47563121917452628"/>
        </c:manualLayout>
      </c:layout>
      <c:barChart>
        <c:barDir val="col"/>
        <c:grouping val="clustered"/>
        <c:varyColors val="0"/>
        <c:ser>
          <c:idx val="0"/>
          <c:order val="0"/>
          <c:tx>
            <c:strRef>
              <c:f>'Graphs-RH_Area A'!$A$2</c:f>
              <c:strCache>
                <c:ptCount val="1"/>
                <c:pt idx="0">
                  <c:v>All Public RH_Area A</c:v>
                </c:pt>
              </c:strCache>
            </c:strRef>
          </c:tx>
          <c:spPr>
            <a:solidFill>
              <a:srgbClr val="BA1F46"/>
            </a:solidFill>
          </c:spPr>
          <c:invertIfNegative val="0"/>
          <c:dLbls>
            <c:spPr>
              <a:noFill/>
              <a:ln>
                <a:noFill/>
              </a:ln>
              <a:effectLst/>
            </c:spPr>
            <c:txPr>
              <a:bodyPr rot="-5400000" vert="horz"/>
              <a:lstStyle/>
              <a:p>
                <a:pPr>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multiLvlStrRef>
              <c:f>'Graphs-RH_Area A'!$A$3:$B$79</c:f>
              <c:multiLvlStrCache>
                <c:ptCount val="77"/>
                <c:lvl>
                  <c:pt idx="0">
                    <c:v>2011-2012</c:v>
                  </c:pt>
                  <c:pt idx="1">
                    <c:v>2012-2013</c:v>
                  </c:pt>
                  <c:pt idx="2">
                    <c:v>2013-2014</c:v>
                  </c:pt>
                  <c:pt idx="3">
                    <c:v>2014-2015</c:v>
                  </c:pt>
                  <c:pt idx="4">
                    <c:v>2015-2016</c:v>
                  </c:pt>
                  <c:pt idx="5">
                    <c:v>2016-2017</c:v>
                  </c:pt>
                  <c:pt idx="6">
                    <c:v>2017-2018</c:v>
                  </c:pt>
                  <c:pt idx="7">
                    <c:v>2018-2019</c:v>
                  </c:pt>
                  <c:pt idx="8">
                    <c:v>2019-2020</c:v>
                  </c:pt>
                  <c:pt idx="9">
                    <c:v>2020-2021</c:v>
                  </c:pt>
                  <c:pt idx="10">
                    <c:v>2021-2022</c:v>
                  </c:pt>
                  <c:pt idx="11">
                    <c:v>2011-2012</c:v>
                  </c:pt>
                  <c:pt idx="12">
                    <c:v>2012-2013</c:v>
                  </c:pt>
                  <c:pt idx="13">
                    <c:v>2013-2014</c:v>
                  </c:pt>
                  <c:pt idx="14">
                    <c:v>2014-2015</c:v>
                  </c:pt>
                  <c:pt idx="15">
                    <c:v>2015-2016</c:v>
                  </c:pt>
                  <c:pt idx="16">
                    <c:v>2016-2017</c:v>
                  </c:pt>
                  <c:pt idx="17">
                    <c:v>2017-2018</c:v>
                  </c:pt>
                  <c:pt idx="18">
                    <c:v>2018-2019</c:v>
                  </c:pt>
                  <c:pt idx="19">
                    <c:v>2019-2020</c:v>
                  </c:pt>
                  <c:pt idx="20">
                    <c:v>2020-2021</c:v>
                  </c:pt>
                  <c:pt idx="21">
                    <c:v>2021-2022</c:v>
                  </c:pt>
                  <c:pt idx="22">
                    <c:v>2011-2012</c:v>
                  </c:pt>
                  <c:pt idx="23">
                    <c:v>2012-2013</c:v>
                  </c:pt>
                  <c:pt idx="24">
                    <c:v>2013-2014</c:v>
                  </c:pt>
                  <c:pt idx="25">
                    <c:v>2014-2015</c:v>
                  </c:pt>
                  <c:pt idx="26">
                    <c:v>2015-2016</c:v>
                  </c:pt>
                  <c:pt idx="27">
                    <c:v>2016-2017</c:v>
                  </c:pt>
                  <c:pt idx="28">
                    <c:v>2017-2018</c:v>
                  </c:pt>
                  <c:pt idx="29">
                    <c:v>2018-2019</c:v>
                  </c:pt>
                  <c:pt idx="30">
                    <c:v>2019-2020</c:v>
                  </c:pt>
                  <c:pt idx="31">
                    <c:v>2020-2021</c:v>
                  </c:pt>
                  <c:pt idx="32">
                    <c:v>2021-2022</c:v>
                  </c:pt>
                  <c:pt idx="33">
                    <c:v>2011-2012</c:v>
                  </c:pt>
                  <c:pt idx="34">
                    <c:v>2012-2013</c:v>
                  </c:pt>
                  <c:pt idx="35">
                    <c:v>2013-2014</c:v>
                  </c:pt>
                  <c:pt idx="36">
                    <c:v>2014-2015</c:v>
                  </c:pt>
                  <c:pt idx="37">
                    <c:v>2015-2016</c:v>
                  </c:pt>
                  <c:pt idx="38">
                    <c:v>2016-2017</c:v>
                  </c:pt>
                  <c:pt idx="39">
                    <c:v>2017-2018</c:v>
                  </c:pt>
                  <c:pt idx="40">
                    <c:v>2018-2019</c:v>
                  </c:pt>
                  <c:pt idx="41">
                    <c:v>2019-2020</c:v>
                  </c:pt>
                  <c:pt idx="42">
                    <c:v>2020-2021</c:v>
                  </c:pt>
                  <c:pt idx="43">
                    <c:v>2021-2022</c:v>
                  </c:pt>
                  <c:pt idx="44">
                    <c:v>2011-2012</c:v>
                  </c:pt>
                  <c:pt idx="45">
                    <c:v>2012-2013</c:v>
                  </c:pt>
                  <c:pt idx="46">
                    <c:v>2013-2014</c:v>
                  </c:pt>
                  <c:pt idx="47">
                    <c:v>2014-2015</c:v>
                  </c:pt>
                  <c:pt idx="48">
                    <c:v>2015-2016</c:v>
                  </c:pt>
                  <c:pt idx="49">
                    <c:v>2016-2017</c:v>
                  </c:pt>
                  <c:pt idx="50">
                    <c:v>2017-2018</c:v>
                  </c:pt>
                  <c:pt idx="51">
                    <c:v>2018-2019</c:v>
                  </c:pt>
                  <c:pt idx="52">
                    <c:v>2019-2020</c:v>
                  </c:pt>
                  <c:pt idx="53">
                    <c:v>2020-2021</c:v>
                  </c:pt>
                  <c:pt idx="54">
                    <c:v>2021-2022</c:v>
                  </c:pt>
                  <c:pt idx="55">
                    <c:v>2011-2012</c:v>
                  </c:pt>
                  <c:pt idx="56">
                    <c:v>2012-2013</c:v>
                  </c:pt>
                  <c:pt idx="57">
                    <c:v>2013-2014</c:v>
                  </c:pt>
                  <c:pt idx="58">
                    <c:v>2014-2015</c:v>
                  </c:pt>
                  <c:pt idx="59">
                    <c:v>2015-2016</c:v>
                  </c:pt>
                  <c:pt idx="60">
                    <c:v>2016-2017</c:v>
                  </c:pt>
                  <c:pt idx="61">
                    <c:v>2017-2018</c:v>
                  </c:pt>
                  <c:pt idx="62">
                    <c:v>2018-2019</c:v>
                  </c:pt>
                  <c:pt idx="63">
                    <c:v>2019-2020</c:v>
                  </c:pt>
                  <c:pt idx="64">
                    <c:v>2020-2021</c:v>
                  </c:pt>
                  <c:pt idx="65">
                    <c:v>2021-2022</c:v>
                  </c:pt>
                  <c:pt idx="66">
                    <c:v>2011-2012</c:v>
                  </c:pt>
                  <c:pt idx="67">
                    <c:v>2012-2013</c:v>
                  </c:pt>
                  <c:pt idx="68">
                    <c:v>2013-2014</c:v>
                  </c:pt>
                  <c:pt idx="69">
                    <c:v>2014-2015</c:v>
                  </c:pt>
                  <c:pt idx="70">
                    <c:v>2015-2016</c:v>
                  </c:pt>
                  <c:pt idx="71">
                    <c:v>2016-2017</c:v>
                  </c:pt>
                  <c:pt idx="72">
                    <c:v>2017-2018</c:v>
                  </c:pt>
                  <c:pt idx="73">
                    <c:v>2018-2019</c:v>
                  </c:pt>
                  <c:pt idx="74">
                    <c:v>2019-2020</c:v>
                  </c:pt>
                  <c:pt idx="75">
                    <c:v>2020-2021</c:v>
                  </c:pt>
                  <c:pt idx="76">
                    <c:v>2021-2022</c:v>
                  </c:pt>
                </c:lvl>
                <c:lvl>
                  <c:pt idx="0">
                    <c:v>General Support Staff</c:v>
                  </c:pt>
                  <c:pt idx="11">
                    <c:v>Health &amp; Social Care Professionals</c:v>
                  </c:pt>
                  <c:pt idx="22">
                    <c:v>Management &amp; Admin</c:v>
                  </c:pt>
                  <c:pt idx="33">
                    <c:v>Medical &amp; Dental</c:v>
                  </c:pt>
                  <c:pt idx="44">
                    <c:v>Nursing</c:v>
                  </c:pt>
                  <c:pt idx="55">
                    <c:v>Other Patient &amp; Client Care</c:v>
                  </c:pt>
                  <c:pt idx="66">
                    <c:v>All Staff</c:v>
                  </c:pt>
                </c:lvl>
              </c:multiLvlStrCache>
            </c:multiLvlStrRef>
          </c:cat>
          <c:val>
            <c:numRef>
              <c:f>'Graphs-RH_Area A'!$C$3:$C$79</c:f>
              <c:numCache>
                <c:formatCode>0.0</c:formatCode>
                <c:ptCount val="77"/>
                <c:pt idx="0">
                  <c:v>16.201117318435752</c:v>
                </c:pt>
                <c:pt idx="1">
                  <c:v>20.073664825046038</c:v>
                </c:pt>
                <c:pt idx="2">
                  <c:v>23.963133640552993</c:v>
                </c:pt>
                <c:pt idx="3">
                  <c:v>27.327935222672068</c:v>
                </c:pt>
                <c:pt idx="4">
                  <c:v>27.789046653144016</c:v>
                </c:pt>
                <c:pt idx="5">
                  <c:v>33.951132632047646</c:v>
                </c:pt>
                <c:pt idx="6">
                  <c:v>26.576576576576578</c:v>
                </c:pt>
                <c:pt idx="7">
                  <c:v>42.209072978303745</c:v>
                </c:pt>
                <c:pt idx="8">
                  <c:v>55.365853658536594</c:v>
                </c:pt>
                <c:pt idx="9">
                  <c:v>65.553869499241273</c:v>
                </c:pt>
                <c:pt idx="10">
                  <c:v>50.932568149210901</c:v>
                </c:pt>
                <c:pt idx="11">
                  <c:v>7.8947368421052628</c:v>
                </c:pt>
                <c:pt idx="12">
                  <c:v>28.571428571428569</c:v>
                </c:pt>
                <c:pt idx="13">
                  <c:v>28.504672897196258</c:v>
                </c:pt>
                <c:pt idx="14">
                  <c:v>39.805825242718448</c:v>
                </c:pt>
                <c:pt idx="15">
                  <c:v>19.924812030075188</c:v>
                </c:pt>
                <c:pt idx="16">
                  <c:v>55.901055132415621</c:v>
                </c:pt>
                <c:pt idx="17">
                  <c:v>54.605263157894733</c:v>
                </c:pt>
                <c:pt idx="18">
                  <c:v>66.906474820143885</c:v>
                </c:pt>
                <c:pt idx="19">
                  <c:v>58.158995815899587</c:v>
                </c:pt>
                <c:pt idx="20">
                  <c:v>62.146892655367225</c:v>
                </c:pt>
                <c:pt idx="21">
                  <c:v>58.483754512635379</c:v>
                </c:pt>
                <c:pt idx="22">
                  <c:v>20.289855072463769</c:v>
                </c:pt>
                <c:pt idx="23">
                  <c:v>29.166666666666668</c:v>
                </c:pt>
                <c:pt idx="24">
                  <c:v>29.629629629629626</c:v>
                </c:pt>
                <c:pt idx="25">
                  <c:v>37.606837606837608</c:v>
                </c:pt>
                <c:pt idx="26">
                  <c:v>34.031413612565444</c:v>
                </c:pt>
                <c:pt idx="27">
                  <c:v>34.535259385792273</c:v>
                </c:pt>
                <c:pt idx="28">
                  <c:v>58.955223880597018</c:v>
                </c:pt>
                <c:pt idx="29">
                  <c:v>50.267379679144383</c:v>
                </c:pt>
                <c:pt idx="30">
                  <c:v>73.19587628865979</c:v>
                </c:pt>
                <c:pt idx="31">
                  <c:v>76.21621621621621</c:v>
                </c:pt>
                <c:pt idx="32">
                  <c:v>63.934426229508205</c:v>
                </c:pt>
                <c:pt idx="33">
                  <c:v>13.333333333333334</c:v>
                </c:pt>
                <c:pt idx="34">
                  <c:v>26.666666666666668</c:v>
                </c:pt>
                <c:pt idx="35">
                  <c:v>30.76923076923077</c:v>
                </c:pt>
                <c:pt idx="36">
                  <c:v>34.482758620689658</c:v>
                </c:pt>
                <c:pt idx="37">
                  <c:v>22.222222222222221</c:v>
                </c:pt>
                <c:pt idx="38">
                  <c:v>16.665598359079546</c:v>
                </c:pt>
                <c:pt idx="39">
                  <c:v>43.137254901960787</c:v>
                </c:pt>
                <c:pt idx="40">
                  <c:v>67.567567567567565</c:v>
                </c:pt>
                <c:pt idx="41">
                  <c:v>77.41935483870968</c:v>
                </c:pt>
                <c:pt idx="42">
                  <c:v>72.727272727272734</c:v>
                </c:pt>
                <c:pt idx="43">
                  <c:v>63.809523809523803</c:v>
                </c:pt>
                <c:pt idx="44">
                  <c:v>20.057306590257877</c:v>
                </c:pt>
                <c:pt idx="45">
                  <c:v>18.604651162790699</c:v>
                </c:pt>
                <c:pt idx="46">
                  <c:v>25.86750788643533</c:v>
                </c:pt>
                <c:pt idx="47">
                  <c:v>29.590288315629742</c:v>
                </c:pt>
                <c:pt idx="48">
                  <c:v>25.531914893617021</c:v>
                </c:pt>
                <c:pt idx="49">
                  <c:v>27.113762234529602</c:v>
                </c:pt>
                <c:pt idx="50">
                  <c:v>32.151898734177216</c:v>
                </c:pt>
                <c:pt idx="51">
                  <c:v>43.175735950044604</c:v>
                </c:pt>
                <c:pt idx="52">
                  <c:v>53.263157894736842</c:v>
                </c:pt>
                <c:pt idx="53">
                  <c:v>64.377289377289387</c:v>
                </c:pt>
                <c:pt idx="54">
                  <c:v>60.941828254847643</c:v>
                </c:pt>
                <c:pt idx="55">
                  <c:v>27.507163323782237</c:v>
                </c:pt>
                <c:pt idx="56">
                  <c:v>24.1635687732342</c:v>
                </c:pt>
                <c:pt idx="57">
                  <c:v>26.427061310782239</c:v>
                </c:pt>
                <c:pt idx="58">
                  <c:v>33.155080213903744</c:v>
                </c:pt>
                <c:pt idx="59">
                  <c:v>21.811460258780038</c:v>
                </c:pt>
                <c:pt idx="60">
                  <c:v>24.666605110076372</c:v>
                </c:pt>
                <c:pt idx="61">
                  <c:v>37.372262773722625</c:v>
                </c:pt>
                <c:pt idx="62">
                  <c:v>44.714686623012163</c:v>
                </c:pt>
                <c:pt idx="63">
                  <c:v>53.94736842105263</c:v>
                </c:pt>
                <c:pt idx="64">
                  <c:v>62.060889929742387</c:v>
                </c:pt>
                <c:pt idx="65">
                  <c:v>41.693461950696673</c:v>
                </c:pt>
                <c:pt idx="66">
                  <c:v>20.925747348119575</c:v>
                </c:pt>
                <c:pt idx="67">
                  <c:v>21.537703302119272</c:v>
                </c:pt>
                <c:pt idx="68">
                  <c:v>26.261585993820802</c:v>
                </c:pt>
                <c:pt idx="69">
                  <c:v>30.912162162162161</c:v>
                </c:pt>
                <c:pt idx="70">
                  <c:v>25.139186295503212</c:v>
                </c:pt>
                <c:pt idx="71">
                  <c:v>29.226663813109866</c:v>
                </c:pt>
                <c:pt idx="72">
                  <c:v>37.280334728033473</c:v>
                </c:pt>
                <c:pt idx="73">
                  <c:v>45.359477124183009</c:v>
                </c:pt>
                <c:pt idx="74">
                  <c:v>55.367913148371528</c:v>
                </c:pt>
                <c:pt idx="75">
                  <c:v>64.837424495566125</c:v>
                </c:pt>
                <c:pt idx="76">
                  <c:v>53.578915843066788</c:v>
                </c:pt>
              </c:numCache>
            </c:numRef>
          </c:val>
          <c:extLst>
            <c:ext xmlns:c16="http://schemas.microsoft.com/office/drawing/2014/chart" uri="{C3380CC4-5D6E-409C-BE32-E72D297353CC}">
              <c16:uniqueId val="{00000000-69BA-46D8-8FB3-571CF43D9A14}"/>
            </c:ext>
          </c:extLst>
        </c:ser>
        <c:dLbls>
          <c:showLegendKey val="0"/>
          <c:showVal val="0"/>
          <c:showCatName val="0"/>
          <c:showSerName val="0"/>
          <c:showPercent val="0"/>
          <c:showBubbleSize val="0"/>
        </c:dLbls>
        <c:gapWidth val="150"/>
        <c:axId val="442150272"/>
        <c:axId val="442156544"/>
      </c:barChart>
      <c:catAx>
        <c:axId val="442150272"/>
        <c:scaling>
          <c:orientation val="minMax"/>
        </c:scaling>
        <c:delete val="0"/>
        <c:axPos val="b"/>
        <c:title>
          <c:tx>
            <c:rich>
              <a:bodyPr/>
              <a:lstStyle/>
              <a:p>
                <a:pPr>
                  <a:defRPr/>
                </a:pPr>
                <a:r>
                  <a:rPr lang="en-US" dirty="0"/>
                  <a:t>Season</a:t>
                </a:r>
              </a:p>
            </c:rich>
          </c:tx>
          <c:overlay val="0"/>
        </c:title>
        <c:numFmt formatCode="General" sourceLinked="0"/>
        <c:majorTickMark val="out"/>
        <c:minorTickMark val="none"/>
        <c:tickLblPos val="nextTo"/>
        <c:crossAx val="442156544"/>
        <c:crosses val="autoZero"/>
        <c:auto val="1"/>
        <c:lblAlgn val="ctr"/>
        <c:lblOffset val="100"/>
        <c:tickLblSkip val="1"/>
        <c:noMultiLvlLbl val="0"/>
      </c:catAx>
      <c:valAx>
        <c:axId val="442156544"/>
        <c:scaling>
          <c:orientation val="minMax"/>
        </c:scaling>
        <c:delete val="0"/>
        <c:axPos val="l"/>
        <c:title>
          <c:tx>
            <c:rich>
              <a:bodyPr rot="-5400000" vert="horz"/>
              <a:lstStyle/>
              <a:p>
                <a:pPr>
                  <a:defRPr/>
                </a:pPr>
                <a:r>
                  <a:rPr lang="en-US" dirty="0"/>
                  <a:t>Overall % Uptake</a:t>
                </a:r>
              </a:p>
            </c:rich>
          </c:tx>
          <c:layout>
            <c:manualLayout>
              <c:xMode val="edge"/>
              <c:yMode val="edge"/>
              <c:x val="4.8025214329998553E-3"/>
              <c:y val="0.11000865276455828"/>
            </c:manualLayout>
          </c:layout>
          <c:overlay val="0"/>
        </c:title>
        <c:numFmt formatCode="0.0" sourceLinked="1"/>
        <c:majorTickMark val="out"/>
        <c:minorTickMark val="none"/>
        <c:tickLblPos val="nextTo"/>
        <c:crossAx val="442150272"/>
        <c:crosses val="autoZero"/>
        <c:crossBetween val="between"/>
      </c:valAx>
    </c:plotArea>
    <c:plotVisOnly val="1"/>
    <c:dispBlanksAs val="gap"/>
    <c:showDLblsOverMax val="0"/>
  </c:chart>
  <c:txPr>
    <a:bodyPr/>
    <a:lstStyle/>
    <a:p>
      <a:pPr>
        <a:defRPr sz="1200"/>
      </a:pPr>
      <a:endParaRPr lang="en-US"/>
    </a:p>
  </c:txPr>
  <c:externalData r:id="rId1">
    <c:autoUpdate val="0"/>
  </c:externalData>
</c:chartSpace>
</file>

<file path=ppt/charts/chart3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IE" dirty="0"/>
              <a:t>RH_Area B</a:t>
            </a:r>
          </a:p>
        </c:rich>
      </c:tx>
      <c:layout>
        <c:manualLayout>
          <c:xMode val="edge"/>
          <c:yMode val="edge"/>
          <c:x val="8.7176470266919048E-2"/>
          <c:y val="2.197802197802198E-2"/>
        </c:manualLayout>
      </c:layout>
      <c:overlay val="0"/>
    </c:title>
    <c:autoTitleDeleted val="0"/>
    <c:plotArea>
      <c:layout>
        <c:manualLayout>
          <c:layoutTarget val="inner"/>
          <c:xMode val="edge"/>
          <c:yMode val="edge"/>
          <c:x val="8.1127543760463869E-2"/>
          <c:y val="5.5063597819503332E-2"/>
          <c:w val="0.88135423238588417"/>
          <c:h val="0.47563121917452628"/>
        </c:manualLayout>
      </c:layout>
      <c:barChart>
        <c:barDir val="col"/>
        <c:grouping val="clustered"/>
        <c:varyColors val="0"/>
        <c:ser>
          <c:idx val="0"/>
          <c:order val="0"/>
          <c:tx>
            <c:strRef>
              <c:f>'Graphs-RH_Area B'!$A$2</c:f>
              <c:strCache>
                <c:ptCount val="1"/>
                <c:pt idx="0">
                  <c:v>All Public RH_Area B</c:v>
                </c:pt>
              </c:strCache>
            </c:strRef>
          </c:tx>
          <c:spPr>
            <a:solidFill>
              <a:srgbClr val="BA1F46"/>
            </a:solidFill>
          </c:spPr>
          <c:invertIfNegative val="0"/>
          <c:dLbls>
            <c:spPr>
              <a:noFill/>
              <a:ln>
                <a:noFill/>
              </a:ln>
              <a:effectLst/>
            </c:spPr>
            <c:txPr>
              <a:bodyPr rot="-5400000" vert="horz"/>
              <a:lstStyle/>
              <a:p>
                <a:pPr>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multiLvlStrRef>
              <c:f>'Graphs-RH_Area B'!$A$3:$B$79</c:f>
              <c:multiLvlStrCache>
                <c:ptCount val="77"/>
                <c:lvl>
                  <c:pt idx="0">
                    <c:v>2011-2012</c:v>
                  </c:pt>
                  <c:pt idx="1">
                    <c:v>2012-2013</c:v>
                  </c:pt>
                  <c:pt idx="2">
                    <c:v>2013-2014</c:v>
                  </c:pt>
                  <c:pt idx="3">
                    <c:v>2014-2015</c:v>
                  </c:pt>
                  <c:pt idx="4">
                    <c:v>2015-2016</c:v>
                  </c:pt>
                  <c:pt idx="5">
                    <c:v>2016-2017</c:v>
                  </c:pt>
                  <c:pt idx="6">
                    <c:v>2017-2018</c:v>
                  </c:pt>
                  <c:pt idx="7">
                    <c:v>2018-2019</c:v>
                  </c:pt>
                  <c:pt idx="8">
                    <c:v>2019-2020</c:v>
                  </c:pt>
                  <c:pt idx="9">
                    <c:v>2020-2021</c:v>
                  </c:pt>
                  <c:pt idx="10">
                    <c:v>2021-2022</c:v>
                  </c:pt>
                  <c:pt idx="11">
                    <c:v>2011-2012</c:v>
                  </c:pt>
                  <c:pt idx="12">
                    <c:v>2012-2013</c:v>
                  </c:pt>
                  <c:pt idx="13">
                    <c:v>2013-2014</c:v>
                  </c:pt>
                  <c:pt idx="14">
                    <c:v>2014-2015</c:v>
                  </c:pt>
                  <c:pt idx="15">
                    <c:v>2015-2016</c:v>
                  </c:pt>
                  <c:pt idx="16">
                    <c:v>2016-2017</c:v>
                  </c:pt>
                  <c:pt idx="17">
                    <c:v>2017-2018</c:v>
                  </c:pt>
                  <c:pt idx="18">
                    <c:v>2018-2019</c:v>
                  </c:pt>
                  <c:pt idx="19">
                    <c:v>2019-2020</c:v>
                  </c:pt>
                  <c:pt idx="20">
                    <c:v>2020-2021</c:v>
                  </c:pt>
                  <c:pt idx="21">
                    <c:v>2021-2022</c:v>
                  </c:pt>
                  <c:pt idx="22">
                    <c:v>2011-2012</c:v>
                  </c:pt>
                  <c:pt idx="23">
                    <c:v>2012-2013</c:v>
                  </c:pt>
                  <c:pt idx="24">
                    <c:v>2013-2014</c:v>
                  </c:pt>
                  <c:pt idx="25">
                    <c:v>2014-2015</c:v>
                  </c:pt>
                  <c:pt idx="26">
                    <c:v>2015-2016</c:v>
                  </c:pt>
                  <c:pt idx="27">
                    <c:v>2016-2017</c:v>
                  </c:pt>
                  <c:pt idx="28">
                    <c:v>2017-2018</c:v>
                  </c:pt>
                  <c:pt idx="29">
                    <c:v>2018-2019</c:v>
                  </c:pt>
                  <c:pt idx="30">
                    <c:v>2019-2020</c:v>
                  </c:pt>
                  <c:pt idx="31">
                    <c:v>2020-2021</c:v>
                  </c:pt>
                  <c:pt idx="32">
                    <c:v>2021-2022</c:v>
                  </c:pt>
                  <c:pt idx="33">
                    <c:v>2011-2012</c:v>
                  </c:pt>
                  <c:pt idx="34">
                    <c:v>2012-2013</c:v>
                  </c:pt>
                  <c:pt idx="35">
                    <c:v>2013-2014</c:v>
                  </c:pt>
                  <c:pt idx="36">
                    <c:v>2014-2015</c:v>
                  </c:pt>
                  <c:pt idx="37">
                    <c:v>2015-2016</c:v>
                  </c:pt>
                  <c:pt idx="38">
                    <c:v>2016-2017</c:v>
                  </c:pt>
                  <c:pt idx="39">
                    <c:v>2017-2018</c:v>
                  </c:pt>
                  <c:pt idx="40">
                    <c:v>2018-2019</c:v>
                  </c:pt>
                  <c:pt idx="41">
                    <c:v>2019-2020</c:v>
                  </c:pt>
                  <c:pt idx="42">
                    <c:v>2020-2021</c:v>
                  </c:pt>
                  <c:pt idx="43">
                    <c:v>2021-2022</c:v>
                  </c:pt>
                  <c:pt idx="44">
                    <c:v>2011-2012</c:v>
                  </c:pt>
                  <c:pt idx="45">
                    <c:v>2012-2013</c:v>
                  </c:pt>
                  <c:pt idx="46">
                    <c:v>2013-2014</c:v>
                  </c:pt>
                  <c:pt idx="47">
                    <c:v>2014-2015</c:v>
                  </c:pt>
                  <c:pt idx="48">
                    <c:v>2015-2016</c:v>
                  </c:pt>
                  <c:pt idx="49">
                    <c:v>2016-2017</c:v>
                  </c:pt>
                  <c:pt idx="50">
                    <c:v>2017-2018</c:v>
                  </c:pt>
                  <c:pt idx="51">
                    <c:v>2018-2019</c:v>
                  </c:pt>
                  <c:pt idx="52">
                    <c:v>2019-2020</c:v>
                  </c:pt>
                  <c:pt idx="53">
                    <c:v>2020-2021</c:v>
                  </c:pt>
                  <c:pt idx="54">
                    <c:v>2021-2022</c:v>
                  </c:pt>
                  <c:pt idx="55">
                    <c:v>2011-2012</c:v>
                  </c:pt>
                  <c:pt idx="56">
                    <c:v>2012-2013</c:v>
                  </c:pt>
                  <c:pt idx="57">
                    <c:v>2013-2014</c:v>
                  </c:pt>
                  <c:pt idx="58">
                    <c:v>2014-2015</c:v>
                  </c:pt>
                  <c:pt idx="59">
                    <c:v>2015-2016</c:v>
                  </c:pt>
                  <c:pt idx="60">
                    <c:v>2016-2017</c:v>
                  </c:pt>
                  <c:pt idx="61">
                    <c:v>2017-2018</c:v>
                  </c:pt>
                  <c:pt idx="62">
                    <c:v>2018-2019</c:v>
                  </c:pt>
                  <c:pt idx="63">
                    <c:v>2019-2020</c:v>
                  </c:pt>
                  <c:pt idx="64">
                    <c:v>2020-2021</c:v>
                  </c:pt>
                  <c:pt idx="65">
                    <c:v>2021-2022</c:v>
                  </c:pt>
                  <c:pt idx="66">
                    <c:v>2011-2012</c:v>
                  </c:pt>
                  <c:pt idx="67">
                    <c:v>2012-2013</c:v>
                  </c:pt>
                  <c:pt idx="68">
                    <c:v>2013-2014</c:v>
                  </c:pt>
                  <c:pt idx="69">
                    <c:v>2014-2015</c:v>
                  </c:pt>
                  <c:pt idx="70">
                    <c:v>2015-2016</c:v>
                  </c:pt>
                  <c:pt idx="71">
                    <c:v>2016-2017</c:v>
                  </c:pt>
                  <c:pt idx="72">
                    <c:v>2017-2018</c:v>
                  </c:pt>
                  <c:pt idx="73">
                    <c:v>2018-2019</c:v>
                  </c:pt>
                  <c:pt idx="74">
                    <c:v>2019-2020</c:v>
                  </c:pt>
                  <c:pt idx="75">
                    <c:v>2020-2021</c:v>
                  </c:pt>
                  <c:pt idx="76">
                    <c:v>2021-2022</c:v>
                  </c:pt>
                </c:lvl>
                <c:lvl>
                  <c:pt idx="0">
                    <c:v>General Support Staff</c:v>
                  </c:pt>
                  <c:pt idx="11">
                    <c:v>Health &amp; Social Care Professionals</c:v>
                  </c:pt>
                  <c:pt idx="22">
                    <c:v>Management &amp; Admin</c:v>
                  </c:pt>
                  <c:pt idx="33">
                    <c:v>Medical &amp; Dental</c:v>
                  </c:pt>
                  <c:pt idx="44">
                    <c:v>Nursing</c:v>
                  </c:pt>
                  <c:pt idx="55">
                    <c:v>Other Patient &amp; Client Care</c:v>
                  </c:pt>
                  <c:pt idx="66">
                    <c:v>All Staff</c:v>
                  </c:pt>
                </c:lvl>
              </c:multiLvlStrCache>
            </c:multiLvlStrRef>
          </c:cat>
          <c:val>
            <c:numRef>
              <c:f>'Graphs-RH_Area B'!$C$3:$C$79</c:f>
              <c:numCache>
                <c:formatCode>0.0</c:formatCode>
                <c:ptCount val="77"/>
                <c:pt idx="0">
                  <c:v>20.930232558139537</c:v>
                </c:pt>
                <c:pt idx="1">
                  <c:v>27.419354838709676</c:v>
                </c:pt>
                <c:pt idx="2">
                  <c:v>29.629629629629626</c:v>
                </c:pt>
                <c:pt idx="3">
                  <c:v>17.880794701986755</c:v>
                </c:pt>
                <c:pt idx="4">
                  <c:v>19.014084507042252</c:v>
                </c:pt>
                <c:pt idx="5">
                  <c:v>25.641025641025639</c:v>
                </c:pt>
                <c:pt idx="6">
                  <c:v>43.356643356643353</c:v>
                </c:pt>
                <c:pt idx="7">
                  <c:v>35.864978902953588</c:v>
                </c:pt>
                <c:pt idx="8">
                  <c:v>48.287550765885321</c:v>
                </c:pt>
                <c:pt idx="9">
                  <c:v>62.5</c:v>
                </c:pt>
                <c:pt idx="10">
                  <c:v>53.246753246753244</c:v>
                </c:pt>
                <c:pt idx="11">
                  <c:v>36.84210526315789</c:v>
                </c:pt>
                <c:pt idx="12">
                  <c:v>30</c:v>
                </c:pt>
                <c:pt idx="13">
                  <c:v>43.478260869565219</c:v>
                </c:pt>
                <c:pt idx="14">
                  <c:v>47.222222222222221</c:v>
                </c:pt>
                <c:pt idx="15">
                  <c:v>63.333333333333329</c:v>
                </c:pt>
                <c:pt idx="16">
                  <c:v>73.333333333333329</c:v>
                </c:pt>
                <c:pt idx="17">
                  <c:v>66.666666666666657</c:v>
                </c:pt>
                <c:pt idx="18">
                  <c:v>83.333333333333343</c:v>
                </c:pt>
                <c:pt idx="19">
                  <c:v>29.032258064516132</c:v>
                </c:pt>
                <c:pt idx="20">
                  <c:v>82.926829268292678</c:v>
                </c:pt>
                <c:pt idx="21">
                  <c:v>51.515151515151516</c:v>
                </c:pt>
                <c:pt idx="22">
                  <c:v>22.222222222222221</c:v>
                </c:pt>
                <c:pt idx="23">
                  <c:v>37.5</c:v>
                </c:pt>
                <c:pt idx="24">
                  <c:v>32.5</c:v>
                </c:pt>
                <c:pt idx="25">
                  <c:v>54.838709677419352</c:v>
                </c:pt>
                <c:pt idx="26">
                  <c:v>22.972972972972975</c:v>
                </c:pt>
                <c:pt idx="27">
                  <c:v>33.766233766233768</c:v>
                </c:pt>
                <c:pt idx="28">
                  <c:v>37.037037037037038</c:v>
                </c:pt>
                <c:pt idx="29">
                  <c:v>68</c:v>
                </c:pt>
                <c:pt idx="30">
                  <c:v>40.217391304347828</c:v>
                </c:pt>
                <c:pt idx="31">
                  <c:v>91.83673469387756</c:v>
                </c:pt>
                <c:pt idx="32">
                  <c:v>35.135135135135137</c:v>
                </c:pt>
                <c:pt idx="33">
                  <c:v>50</c:v>
                </c:pt>
                <c:pt idx="34">
                  <c:v>0</c:v>
                </c:pt>
                <c:pt idx="35">
                  <c:v>54.54545454545454</c:v>
                </c:pt>
                <c:pt idx="36">
                  <c:v>75</c:v>
                </c:pt>
                <c:pt idx="37">
                  <c:v>88.888888888888886</c:v>
                </c:pt>
                <c:pt idx="38">
                  <c:v>100</c:v>
                </c:pt>
                <c:pt idx="39">
                  <c:v>100</c:v>
                </c:pt>
                <c:pt idx="40">
                  <c:v>100</c:v>
                </c:pt>
                <c:pt idx="41">
                  <c:v>76.470588235294116</c:v>
                </c:pt>
                <c:pt idx="42">
                  <c:v>90.909090909090907</c:v>
                </c:pt>
                <c:pt idx="43">
                  <c:v>71.428571428571431</c:v>
                </c:pt>
                <c:pt idx="44">
                  <c:v>17.721518987341771</c:v>
                </c:pt>
                <c:pt idx="45">
                  <c:v>11.173184357541899</c:v>
                </c:pt>
                <c:pt idx="46">
                  <c:v>12.149532710280374</c:v>
                </c:pt>
                <c:pt idx="47">
                  <c:v>28.064516129032256</c:v>
                </c:pt>
                <c:pt idx="48">
                  <c:v>18.884120171673821</c:v>
                </c:pt>
                <c:pt idx="49">
                  <c:v>24.897959183673468</c:v>
                </c:pt>
                <c:pt idx="50">
                  <c:v>36.134453781512605</c:v>
                </c:pt>
                <c:pt idx="51">
                  <c:v>44.4954128440367</c:v>
                </c:pt>
                <c:pt idx="52">
                  <c:v>50.336884989031653</c:v>
                </c:pt>
                <c:pt idx="53">
                  <c:v>62.248995983935743</c:v>
                </c:pt>
                <c:pt idx="54">
                  <c:v>54.2713567839196</c:v>
                </c:pt>
                <c:pt idx="55">
                  <c:v>12</c:v>
                </c:pt>
                <c:pt idx="56">
                  <c:v>12.307692307692308</c:v>
                </c:pt>
                <c:pt idx="57">
                  <c:v>14.722222222222223</c:v>
                </c:pt>
                <c:pt idx="58">
                  <c:v>28.148148148148149</c:v>
                </c:pt>
                <c:pt idx="59">
                  <c:v>28.865979381443296</c:v>
                </c:pt>
                <c:pt idx="60">
                  <c:v>29.333333333333332</c:v>
                </c:pt>
                <c:pt idx="61">
                  <c:v>29.906542056074763</c:v>
                </c:pt>
                <c:pt idx="62">
                  <c:v>31.428571428571427</c:v>
                </c:pt>
                <c:pt idx="63">
                  <c:v>40.280911909230866</c:v>
                </c:pt>
                <c:pt idx="64">
                  <c:v>62.5</c:v>
                </c:pt>
                <c:pt idx="65">
                  <c:v>55.909090909090907</c:v>
                </c:pt>
                <c:pt idx="66">
                  <c:v>18.64406779661017</c:v>
                </c:pt>
                <c:pt idx="67">
                  <c:v>15.053763440860216</c:v>
                </c:pt>
                <c:pt idx="68">
                  <c:v>17.344497607655502</c:v>
                </c:pt>
                <c:pt idx="69">
                  <c:v>28.535980148883372</c:v>
                </c:pt>
                <c:pt idx="70">
                  <c:v>25.073313782991203</c:v>
                </c:pt>
                <c:pt idx="71">
                  <c:v>29.403202328966522</c:v>
                </c:pt>
                <c:pt idx="72">
                  <c:v>37.169517884914463</c:v>
                </c:pt>
                <c:pt idx="73">
                  <c:v>41.029900332225914</c:v>
                </c:pt>
                <c:pt idx="74">
                  <c:v>44.210857364041026</c:v>
                </c:pt>
                <c:pt idx="75">
                  <c:v>67.125171939477298</c:v>
                </c:pt>
                <c:pt idx="76">
                  <c:v>52.883569096844397</c:v>
                </c:pt>
              </c:numCache>
            </c:numRef>
          </c:val>
          <c:extLst>
            <c:ext xmlns:c16="http://schemas.microsoft.com/office/drawing/2014/chart" uri="{C3380CC4-5D6E-409C-BE32-E72D297353CC}">
              <c16:uniqueId val="{00000000-2BF8-4C5E-B1B2-9B2A0477D5D7}"/>
            </c:ext>
          </c:extLst>
        </c:ser>
        <c:dLbls>
          <c:showLegendKey val="0"/>
          <c:showVal val="0"/>
          <c:showCatName val="0"/>
          <c:showSerName val="0"/>
          <c:showPercent val="0"/>
          <c:showBubbleSize val="0"/>
        </c:dLbls>
        <c:gapWidth val="150"/>
        <c:axId val="442150272"/>
        <c:axId val="442156544"/>
      </c:barChart>
      <c:catAx>
        <c:axId val="442150272"/>
        <c:scaling>
          <c:orientation val="minMax"/>
        </c:scaling>
        <c:delete val="0"/>
        <c:axPos val="b"/>
        <c:title>
          <c:tx>
            <c:rich>
              <a:bodyPr/>
              <a:lstStyle/>
              <a:p>
                <a:pPr>
                  <a:defRPr/>
                </a:pPr>
                <a:r>
                  <a:rPr lang="en-US" dirty="0"/>
                  <a:t>Season</a:t>
                </a:r>
              </a:p>
            </c:rich>
          </c:tx>
          <c:overlay val="0"/>
        </c:title>
        <c:numFmt formatCode="General" sourceLinked="0"/>
        <c:majorTickMark val="out"/>
        <c:minorTickMark val="none"/>
        <c:tickLblPos val="nextTo"/>
        <c:crossAx val="442156544"/>
        <c:crosses val="autoZero"/>
        <c:auto val="1"/>
        <c:lblAlgn val="ctr"/>
        <c:lblOffset val="100"/>
        <c:tickLblSkip val="1"/>
        <c:noMultiLvlLbl val="0"/>
      </c:catAx>
      <c:valAx>
        <c:axId val="442156544"/>
        <c:scaling>
          <c:orientation val="minMax"/>
        </c:scaling>
        <c:delete val="0"/>
        <c:axPos val="l"/>
        <c:title>
          <c:tx>
            <c:rich>
              <a:bodyPr rot="-5400000" vert="horz"/>
              <a:lstStyle/>
              <a:p>
                <a:pPr>
                  <a:defRPr/>
                </a:pPr>
                <a:r>
                  <a:rPr lang="en-US" dirty="0"/>
                  <a:t>Overall % Uptake</a:t>
                </a:r>
              </a:p>
            </c:rich>
          </c:tx>
          <c:layout>
            <c:manualLayout>
              <c:xMode val="edge"/>
              <c:yMode val="edge"/>
              <c:x val="4.8025214329998553E-3"/>
              <c:y val="0.11000865276455828"/>
            </c:manualLayout>
          </c:layout>
          <c:overlay val="0"/>
        </c:title>
        <c:numFmt formatCode="0.0" sourceLinked="1"/>
        <c:majorTickMark val="out"/>
        <c:minorTickMark val="none"/>
        <c:tickLblPos val="nextTo"/>
        <c:crossAx val="442150272"/>
        <c:crosses val="autoZero"/>
        <c:crossBetween val="between"/>
      </c:valAx>
    </c:plotArea>
    <c:plotVisOnly val="1"/>
    <c:dispBlanksAs val="gap"/>
    <c:showDLblsOverMax val="0"/>
  </c:chart>
  <c:txPr>
    <a:bodyPr/>
    <a:lstStyle/>
    <a:p>
      <a:pPr>
        <a:defRPr sz="1200"/>
      </a:pPr>
      <a:endParaRPr lang="en-US"/>
    </a:p>
  </c:txPr>
  <c:externalData r:id="rId1">
    <c:autoUpdate val="0"/>
  </c:externalData>
</c:chartSpace>
</file>

<file path=ppt/charts/chart3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IE" dirty="0"/>
              <a:t>RH_Area C</a:t>
            </a:r>
          </a:p>
        </c:rich>
      </c:tx>
      <c:layout>
        <c:manualLayout>
          <c:xMode val="edge"/>
          <c:yMode val="edge"/>
          <c:x val="8.7176470266919048E-2"/>
          <c:y val="2.197802197802198E-2"/>
        </c:manualLayout>
      </c:layout>
      <c:overlay val="0"/>
    </c:title>
    <c:autoTitleDeleted val="0"/>
    <c:plotArea>
      <c:layout>
        <c:manualLayout>
          <c:layoutTarget val="inner"/>
          <c:xMode val="edge"/>
          <c:yMode val="edge"/>
          <c:x val="8.1127543760463869E-2"/>
          <c:y val="5.5063597819503332E-2"/>
          <c:w val="0.88135423238588417"/>
          <c:h val="0.47563121917452628"/>
        </c:manualLayout>
      </c:layout>
      <c:barChart>
        <c:barDir val="col"/>
        <c:grouping val="clustered"/>
        <c:varyColors val="0"/>
        <c:ser>
          <c:idx val="0"/>
          <c:order val="0"/>
          <c:tx>
            <c:strRef>
              <c:f>'Graphs-RH_Area C'!$A$2</c:f>
              <c:strCache>
                <c:ptCount val="1"/>
                <c:pt idx="0">
                  <c:v>All Public RH_Area C</c:v>
                </c:pt>
              </c:strCache>
            </c:strRef>
          </c:tx>
          <c:spPr>
            <a:solidFill>
              <a:srgbClr val="BA1F46"/>
            </a:solidFill>
          </c:spPr>
          <c:invertIfNegative val="0"/>
          <c:dLbls>
            <c:spPr>
              <a:noFill/>
              <a:ln>
                <a:noFill/>
              </a:ln>
              <a:effectLst/>
            </c:spPr>
            <c:txPr>
              <a:bodyPr rot="-5400000" vert="horz"/>
              <a:lstStyle/>
              <a:p>
                <a:pPr>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multiLvlStrRef>
              <c:f>'Graphs-RH_Area C'!$A$3:$B$79</c:f>
              <c:multiLvlStrCache>
                <c:ptCount val="77"/>
                <c:lvl>
                  <c:pt idx="0">
                    <c:v>2011-2012</c:v>
                  </c:pt>
                  <c:pt idx="1">
                    <c:v>2012-2013</c:v>
                  </c:pt>
                  <c:pt idx="2">
                    <c:v>2013-2014</c:v>
                  </c:pt>
                  <c:pt idx="3">
                    <c:v>2014-2015</c:v>
                  </c:pt>
                  <c:pt idx="4">
                    <c:v>2015-2016</c:v>
                  </c:pt>
                  <c:pt idx="5">
                    <c:v>2016-2017</c:v>
                  </c:pt>
                  <c:pt idx="6">
                    <c:v>2017-2018</c:v>
                  </c:pt>
                  <c:pt idx="7">
                    <c:v>2018-2019</c:v>
                  </c:pt>
                  <c:pt idx="8">
                    <c:v>2019-2020</c:v>
                  </c:pt>
                  <c:pt idx="9">
                    <c:v>2020-2021</c:v>
                  </c:pt>
                  <c:pt idx="10">
                    <c:v>2021-2022</c:v>
                  </c:pt>
                  <c:pt idx="11">
                    <c:v>2011-2012</c:v>
                  </c:pt>
                  <c:pt idx="12">
                    <c:v>2012-2013</c:v>
                  </c:pt>
                  <c:pt idx="13">
                    <c:v>2013-2014</c:v>
                  </c:pt>
                  <c:pt idx="14">
                    <c:v>2014-2015</c:v>
                  </c:pt>
                  <c:pt idx="15">
                    <c:v>2015-2016</c:v>
                  </c:pt>
                  <c:pt idx="16">
                    <c:v>2016-2017</c:v>
                  </c:pt>
                  <c:pt idx="17">
                    <c:v>2017-2018</c:v>
                  </c:pt>
                  <c:pt idx="18">
                    <c:v>2018-2019</c:v>
                  </c:pt>
                  <c:pt idx="19">
                    <c:v>2019-2020</c:v>
                  </c:pt>
                  <c:pt idx="20">
                    <c:v>2020-2021</c:v>
                  </c:pt>
                  <c:pt idx="21">
                    <c:v>2021-2022</c:v>
                  </c:pt>
                  <c:pt idx="22">
                    <c:v>2011-2012</c:v>
                  </c:pt>
                  <c:pt idx="23">
                    <c:v>2012-2013</c:v>
                  </c:pt>
                  <c:pt idx="24">
                    <c:v>2013-2014</c:v>
                  </c:pt>
                  <c:pt idx="25">
                    <c:v>2014-2015</c:v>
                  </c:pt>
                  <c:pt idx="26">
                    <c:v>2015-2016</c:v>
                  </c:pt>
                  <c:pt idx="27">
                    <c:v>2016-2017</c:v>
                  </c:pt>
                  <c:pt idx="28">
                    <c:v>2017-2018</c:v>
                  </c:pt>
                  <c:pt idx="29">
                    <c:v>2018-2019</c:v>
                  </c:pt>
                  <c:pt idx="30">
                    <c:v>2019-2020</c:v>
                  </c:pt>
                  <c:pt idx="31">
                    <c:v>2020-2021</c:v>
                  </c:pt>
                  <c:pt idx="32">
                    <c:v>2021-2022</c:v>
                  </c:pt>
                  <c:pt idx="33">
                    <c:v>2011-2012</c:v>
                  </c:pt>
                  <c:pt idx="34">
                    <c:v>2012-2013</c:v>
                  </c:pt>
                  <c:pt idx="35">
                    <c:v>2013-2014</c:v>
                  </c:pt>
                  <c:pt idx="36">
                    <c:v>2014-2015</c:v>
                  </c:pt>
                  <c:pt idx="37">
                    <c:v>2015-2016</c:v>
                  </c:pt>
                  <c:pt idx="38">
                    <c:v>2016-2017</c:v>
                  </c:pt>
                  <c:pt idx="39">
                    <c:v>2017-2018</c:v>
                  </c:pt>
                  <c:pt idx="40">
                    <c:v>2018-2019</c:v>
                  </c:pt>
                  <c:pt idx="41">
                    <c:v>2019-2020</c:v>
                  </c:pt>
                  <c:pt idx="42">
                    <c:v>2020-2021</c:v>
                  </c:pt>
                  <c:pt idx="43">
                    <c:v>2021-2022</c:v>
                  </c:pt>
                  <c:pt idx="44">
                    <c:v>2011-2012</c:v>
                  </c:pt>
                  <c:pt idx="45">
                    <c:v>2012-2013</c:v>
                  </c:pt>
                  <c:pt idx="46">
                    <c:v>2013-2014</c:v>
                  </c:pt>
                  <c:pt idx="47">
                    <c:v>2014-2015</c:v>
                  </c:pt>
                  <c:pt idx="48">
                    <c:v>2015-2016</c:v>
                  </c:pt>
                  <c:pt idx="49">
                    <c:v>2016-2017</c:v>
                  </c:pt>
                  <c:pt idx="50">
                    <c:v>2017-2018</c:v>
                  </c:pt>
                  <c:pt idx="51">
                    <c:v>2018-2019</c:v>
                  </c:pt>
                  <c:pt idx="52">
                    <c:v>2019-2020</c:v>
                  </c:pt>
                  <c:pt idx="53">
                    <c:v>2020-2021</c:v>
                  </c:pt>
                  <c:pt idx="54">
                    <c:v>2021-2022</c:v>
                  </c:pt>
                  <c:pt idx="55">
                    <c:v>2011-2012</c:v>
                  </c:pt>
                  <c:pt idx="56">
                    <c:v>2012-2013</c:v>
                  </c:pt>
                  <c:pt idx="57">
                    <c:v>2013-2014</c:v>
                  </c:pt>
                  <c:pt idx="58">
                    <c:v>2014-2015</c:v>
                  </c:pt>
                  <c:pt idx="59">
                    <c:v>2015-2016</c:v>
                  </c:pt>
                  <c:pt idx="60">
                    <c:v>2016-2017</c:v>
                  </c:pt>
                  <c:pt idx="61">
                    <c:v>2017-2018</c:v>
                  </c:pt>
                  <c:pt idx="62">
                    <c:v>2018-2019</c:v>
                  </c:pt>
                  <c:pt idx="63">
                    <c:v>2019-2020</c:v>
                  </c:pt>
                  <c:pt idx="64">
                    <c:v>2020-2021</c:v>
                  </c:pt>
                  <c:pt idx="65">
                    <c:v>2021-2022</c:v>
                  </c:pt>
                  <c:pt idx="66">
                    <c:v>2011-2012</c:v>
                  </c:pt>
                  <c:pt idx="67">
                    <c:v>2012-2013</c:v>
                  </c:pt>
                  <c:pt idx="68">
                    <c:v>2013-2014</c:v>
                  </c:pt>
                  <c:pt idx="69">
                    <c:v>2014-2015</c:v>
                  </c:pt>
                  <c:pt idx="70">
                    <c:v>2015-2016</c:v>
                  </c:pt>
                  <c:pt idx="71">
                    <c:v>2016-2017</c:v>
                  </c:pt>
                  <c:pt idx="72">
                    <c:v>2017-2018</c:v>
                  </c:pt>
                  <c:pt idx="73">
                    <c:v>2018-2019</c:v>
                  </c:pt>
                  <c:pt idx="74">
                    <c:v>2019-2020</c:v>
                  </c:pt>
                  <c:pt idx="75">
                    <c:v>2020-2021</c:v>
                  </c:pt>
                  <c:pt idx="76">
                    <c:v>2021-2022</c:v>
                  </c:pt>
                </c:lvl>
                <c:lvl>
                  <c:pt idx="0">
                    <c:v>General Support Staff</c:v>
                  </c:pt>
                  <c:pt idx="11">
                    <c:v>Health &amp; Social Care Professionals</c:v>
                  </c:pt>
                  <c:pt idx="22">
                    <c:v>Management &amp; Admin</c:v>
                  </c:pt>
                  <c:pt idx="33">
                    <c:v>Medical &amp; Dental</c:v>
                  </c:pt>
                  <c:pt idx="44">
                    <c:v>Nursing</c:v>
                  </c:pt>
                  <c:pt idx="55">
                    <c:v>Other Patient &amp; Client Care</c:v>
                  </c:pt>
                  <c:pt idx="66">
                    <c:v>All Staff</c:v>
                  </c:pt>
                </c:lvl>
              </c:multiLvlStrCache>
            </c:multiLvlStrRef>
          </c:cat>
          <c:val>
            <c:numRef>
              <c:f>'Graphs-RH_Area C'!$C$3:$C$79</c:f>
              <c:numCache>
                <c:formatCode>0.0</c:formatCode>
                <c:ptCount val="77"/>
                <c:pt idx="0">
                  <c:v>7.8431372549019605</c:v>
                </c:pt>
                <c:pt idx="1">
                  <c:v>8.8421052631578938</c:v>
                </c:pt>
                <c:pt idx="2">
                  <c:v>25.229357798165136</c:v>
                </c:pt>
                <c:pt idx="3">
                  <c:v>12.244897959183673</c:v>
                </c:pt>
                <c:pt idx="4">
                  <c:v>14.87603305785124</c:v>
                </c:pt>
                <c:pt idx="5">
                  <c:v>24.848484848484848</c:v>
                </c:pt>
                <c:pt idx="6">
                  <c:v>23.355629877369008</c:v>
                </c:pt>
                <c:pt idx="7">
                  <c:v>43.300970873786412</c:v>
                </c:pt>
                <c:pt idx="8">
                  <c:v>50.823529411764703</c:v>
                </c:pt>
                <c:pt idx="9">
                  <c:v>66.571428571428569</c:v>
                </c:pt>
                <c:pt idx="10">
                  <c:v>55.051244509516842</c:v>
                </c:pt>
                <c:pt idx="11">
                  <c:v>30.76923076923077</c:v>
                </c:pt>
                <c:pt idx="12">
                  <c:v>6.9695405265875063</c:v>
                </c:pt>
                <c:pt idx="13">
                  <c:v>17.460317460317459</c:v>
                </c:pt>
                <c:pt idx="14">
                  <c:v>17.171717171717169</c:v>
                </c:pt>
                <c:pt idx="15">
                  <c:v>27.777777777777779</c:v>
                </c:pt>
                <c:pt idx="16">
                  <c:v>28.571428571428569</c:v>
                </c:pt>
                <c:pt idx="17">
                  <c:v>34.090909090909086</c:v>
                </c:pt>
                <c:pt idx="18">
                  <c:v>50.862068965517238</c:v>
                </c:pt>
                <c:pt idx="19">
                  <c:v>41.666666666666671</c:v>
                </c:pt>
                <c:pt idx="20">
                  <c:v>77.89473684210526</c:v>
                </c:pt>
                <c:pt idx="21">
                  <c:v>43.930635838150287</c:v>
                </c:pt>
                <c:pt idx="22">
                  <c:v>31.03448275862069</c:v>
                </c:pt>
                <c:pt idx="23">
                  <c:v>11.538461538461538</c:v>
                </c:pt>
                <c:pt idx="24">
                  <c:v>10.135135135135135</c:v>
                </c:pt>
                <c:pt idx="25">
                  <c:v>14.705882352941178</c:v>
                </c:pt>
                <c:pt idx="26">
                  <c:v>18.226600985221676</c:v>
                </c:pt>
                <c:pt idx="27">
                  <c:v>32</c:v>
                </c:pt>
                <c:pt idx="28">
                  <c:v>27.364792070674422</c:v>
                </c:pt>
                <c:pt idx="29">
                  <c:v>51.136363636363633</c:v>
                </c:pt>
                <c:pt idx="30">
                  <c:v>53.932584269662918</c:v>
                </c:pt>
                <c:pt idx="31">
                  <c:v>69.473684210526315</c:v>
                </c:pt>
                <c:pt idx="32">
                  <c:v>64.84375</c:v>
                </c:pt>
                <c:pt idx="33">
                  <c:v>28.571428571428569</c:v>
                </c:pt>
                <c:pt idx="34">
                  <c:v>12.587412587412588</c:v>
                </c:pt>
                <c:pt idx="35">
                  <c:v>26.666666666666668</c:v>
                </c:pt>
                <c:pt idx="36">
                  <c:v>20.454545454545457</c:v>
                </c:pt>
                <c:pt idx="37">
                  <c:v>44.444444444444443</c:v>
                </c:pt>
                <c:pt idx="38">
                  <c:v>23.076923076923077</c:v>
                </c:pt>
                <c:pt idx="39">
                  <c:v>30.810810810810814</c:v>
                </c:pt>
                <c:pt idx="40">
                  <c:v>51.851851851851848</c:v>
                </c:pt>
                <c:pt idx="41">
                  <c:v>53.333333333333336</c:v>
                </c:pt>
                <c:pt idx="42">
                  <c:v>69.047619047619051</c:v>
                </c:pt>
                <c:pt idx="43">
                  <c:v>33.628318584070797</c:v>
                </c:pt>
                <c:pt idx="44">
                  <c:v>30.76923076923077</c:v>
                </c:pt>
                <c:pt idx="45">
                  <c:v>11.613566289825282</c:v>
                </c:pt>
                <c:pt idx="46">
                  <c:v>20.738137082601053</c:v>
                </c:pt>
                <c:pt idx="47">
                  <c:v>22.962962962962962</c:v>
                </c:pt>
                <c:pt idx="48">
                  <c:v>20.376175548589341</c:v>
                </c:pt>
                <c:pt idx="49">
                  <c:v>21.123595505617978</c:v>
                </c:pt>
                <c:pt idx="50">
                  <c:v>27.030539311241064</c:v>
                </c:pt>
                <c:pt idx="51">
                  <c:v>40.058479532163744</c:v>
                </c:pt>
                <c:pt idx="52">
                  <c:v>49.603174603174608</c:v>
                </c:pt>
                <c:pt idx="53">
                  <c:v>69.626168224299064</c:v>
                </c:pt>
                <c:pt idx="54">
                  <c:v>50.225428313796215</c:v>
                </c:pt>
                <c:pt idx="55">
                  <c:v>44.26229508196721</c:v>
                </c:pt>
                <c:pt idx="56">
                  <c:v>6.4292779426310576</c:v>
                </c:pt>
                <c:pt idx="57">
                  <c:v>15.416666666666668</c:v>
                </c:pt>
                <c:pt idx="58">
                  <c:v>13.054187192118228</c:v>
                </c:pt>
                <c:pt idx="59">
                  <c:v>10.982658959537572</c:v>
                </c:pt>
                <c:pt idx="60">
                  <c:v>17.435897435897434</c:v>
                </c:pt>
                <c:pt idx="61">
                  <c:v>42.180696661828733</c:v>
                </c:pt>
                <c:pt idx="62">
                  <c:v>44.970414201183431</c:v>
                </c:pt>
                <c:pt idx="63">
                  <c:v>53.982300884955748</c:v>
                </c:pt>
                <c:pt idx="64">
                  <c:v>73.070866141732282</c:v>
                </c:pt>
                <c:pt idx="65">
                  <c:v>63.184931506849317</c:v>
                </c:pt>
                <c:pt idx="66">
                  <c:v>29.239766081871345</c:v>
                </c:pt>
                <c:pt idx="67">
                  <c:v>8.447816280500307</c:v>
                </c:pt>
                <c:pt idx="68">
                  <c:v>19.154030327214684</c:v>
                </c:pt>
                <c:pt idx="69">
                  <c:v>16.087675765095121</c:v>
                </c:pt>
                <c:pt idx="70">
                  <c:v>17.219917012448132</c:v>
                </c:pt>
                <c:pt idx="71">
                  <c:v>22.686832740213521</c:v>
                </c:pt>
                <c:pt idx="72">
                  <c:v>28.889286326954451</c:v>
                </c:pt>
                <c:pt idx="73">
                  <c:v>43.104943625325234</c:v>
                </c:pt>
                <c:pt idx="74">
                  <c:v>51.070615034168569</c:v>
                </c:pt>
                <c:pt idx="75">
                  <c:v>70.41648776298841</c:v>
                </c:pt>
                <c:pt idx="76">
                  <c:v>53.727598566308245</c:v>
                </c:pt>
              </c:numCache>
            </c:numRef>
          </c:val>
          <c:extLst>
            <c:ext xmlns:c16="http://schemas.microsoft.com/office/drawing/2014/chart" uri="{C3380CC4-5D6E-409C-BE32-E72D297353CC}">
              <c16:uniqueId val="{00000000-1CFC-449E-95BF-8E01B0F97A83}"/>
            </c:ext>
          </c:extLst>
        </c:ser>
        <c:dLbls>
          <c:showLegendKey val="0"/>
          <c:showVal val="0"/>
          <c:showCatName val="0"/>
          <c:showSerName val="0"/>
          <c:showPercent val="0"/>
          <c:showBubbleSize val="0"/>
        </c:dLbls>
        <c:gapWidth val="150"/>
        <c:axId val="442150272"/>
        <c:axId val="442156544"/>
      </c:barChart>
      <c:catAx>
        <c:axId val="442150272"/>
        <c:scaling>
          <c:orientation val="minMax"/>
        </c:scaling>
        <c:delete val="0"/>
        <c:axPos val="b"/>
        <c:title>
          <c:tx>
            <c:rich>
              <a:bodyPr/>
              <a:lstStyle/>
              <a:p>
                <a:pPr>
                  <a:defRPr/>
                </a:pPr>
                <a:r>
                  <a:rPr lang="en-US" dirty="0"/>
                  <a:t>Season</a:t>
                </a:r>
              </a:p>
            </c:rich>
          </c:tx>
          <c:overlay val="0"/>
        </c:title>
        <c:numFmt formatCode="General" sourceLinked="0"/>
        <c:majorTickMark val="out"/>
        <c:minorTickMark val="none"/>
        <c:tickLblPos val="nextTo"/>
        <c:crossAx val="442156544"/>
        <c:crosses val="autoZero"/>
        <c:auto val="1"/>
        <c:lblAlgn val="ctr"/>
        <c:lblOffset val="100"/>
        <c:tickLblSkip val="1"/>
        <c:noMultiLvlLbl val="0"/>
      </c:catAx>
      <c:valAx>
        <c:axId val="442156544"/>
        <c:scaling>
          <c:orientation val="minMax"/>
        </c:scaling>
        <c:delete val="0"/>
        <c:axPos val="l"/>
        <c:title>
          <c:tx>
            <c:rich>
              <a:bodyPr rot="-5400000" vert="horz"/>
              <a:lstStyle/>
              <a:p>
                <a:pPr>
                  <a:defRPr/>
                </a:pPr>
                <a:r>
                  <a:rPr lang="en-US" dirty="0"/>
                  <a:t>Overall % Uptake</a:t>
                </a:r>
              </a:p>
            </c:rich>
          </c:tx>
          <c:layout>
            <c:manualLayout>
              <c:xMode val="edge"/>
              <c:yMode val="edge"/>
              <c:x val="4.8025214329998553E-3"/>
              <c:y val="0.11000865276455828"/>
            </c:manualLayout>
          </c:layout>
          <c:overlay val="0"/>
        </c:title>
        <c:numFmt formatCode="0.0" sourceLinked="1"/>
        <c:majorTickMark val="out"/>
        <c:minorTickMark val="none"/>
        <c:tickLblPos val="nextTo"/>
        <c:crossAx val="442150272"/>
        <c:crosses val="autoZero"/>
        <c:crossBetween val="between"/>
      </c:valAx>
    </c:plotArea>
    <c:plotVisOnly val="1"/>
    <c:dispBlanksAs val="gap"/>
    <c:showDLblsOverMax val="0"/>
  </c:chart>
  <c:txPr>
    <a:bodyPr/>
    <a:lstStyle/>
    <a:p>
      <a:pPr>
        <a:defRPr sz="1200"/>
      </a:pPr>
      <a:endParaRPr lang="en-US"/>
    </a:p>
  </c:txPr>
  <c:externalData r:id="rId1">
    <c:autoUpdate val="0"/>
  </c:externalData>
</c:chartSpace>
</file>

<file path=ppt/charts/chart3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IE" dirty="0"/>
              <a:t>RH_Area D</a:t>
            </a:r>
          </a:p>
        </c:rich>
      </c:tx>
      <c:layout>
        <c:manualLayout>
          <c:xMode val="edge"/>
          <c:yMode val="edge"/>
          <c:x val="8.7176470266919048E-2"/>
          <c:y val="2.197802197802198E-2"/>
        </c:manualLayout>
      </c:layout>
      <c:overlay val="0"/>
    </c:title>
    <c:autoTitleDeleted val="0"/>
    <c:plotArea>
      <c:layout>
        <c:manualLayout>
          <c:layoutTarget val="inner"/>
          <c:xMode val="edge"/>
          <c:yMode val="edge"/>
          <c:x val="8.1127543760463869E-2"/>
          <c:y val="5.5063597819503332E-2"/>
          <c:w val="0.88135423238588417"/>
          <c:h val="0.47563121917452628"/>
        </c:manualLayout>
      </c:layout>
      <c:barChart>
        <c:barDir val="col"/>
        <c:grouping val="clustered"/>
        <c:varyColors val="0"/>
        <c:ser>
          <c:idx val="0"/>
          <c:order val="0"/>
          <c:tx>
            <c:strRef>
              <c:f>'Graphs-RH_Area D'!$A$2</c:f>
              <c:strCache>
                <c:ptCount val="1"/>
                <c:pt idx="0">
                  <c:v>All Public RH_Area D</c:v>
                </c:pt>
              </c:strCache>
            </c:strRef>
          </c:tx>
          <c:spPr>
            <a:solidFill>
              <a:srgbClr val="BA1F46"/>
            </a:solidFill>
          </c:spPr>
          <c:invertIfNegative val="0"/>
          <c:dLbls>
            <c:spPr>
              <a:noFill/>
              <a:ln>
                <a:noFill/>
              </a:ln>
              <a:effectLst/>
            </c:spPr>
            <c:txPr>
              <a:bodyPr rot="-5400000" vert="horz"/>
              <a:lstStyle/>
              <a:p>
                <a:pPr>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multiLvlStrRef>
              <c:f>'Graphs-RH_Area D'!$A$3:$B$79</c:f>
              <c:multiLvlStrCache>
                <c:ptCount val="77"/>
                <c:lvl>
                  <c:pt idx="0">
                    <c:v>2011-2012</c:v>
                  </c:pt>
                  <c:pt idx="1">
                    <c:v>2012-2013</c:v>
                  </c:pt>
                  <c:pt idx="2">
                    <c:v>2013-2014</c:v>
                  </c:pt>
                  <c:pt idx="3">
                    <c:v>2014-2015</c:v>
                  </c:pt>
                  <c:pt idx="4">
                    <c:v>2015-2016</c:v>
                  </c:pt>
                  <c:pt idx="5">
                    <c:v>2016-2017</c:v>
                  </c:pt>
                  <c:pt idx="6">
                    <c:v>2017-2018</c:v>
                  </c:pt>
                  <c:pt idx="7">
                    <c:v>2018-2019</c:v>
                  </c:pt>
                  <c:pt idx="8">
                    <c:v>2019-2020</c:v>
                  </c:pt>
                  <c:pt idx="9">
                    <c:v>2020-2021</c:v>
                  </c:pt>
                  <c:pt idx="10">
                    <c:v>2021-2022</c:v>
                  </c:pt>
                  <c:pt idx="11">
                    <c:v>2011-2012</c:v>
                  </c:pt>
                  <c:pt idx="12">
                    <c:v>2012-2013</c:v>
                  </c:pt>
                  <c:pt idx="13">
                    <c:v>2013-2014</c:v>
                  </c:pt>
                  <c:pt idx="14">
                    <c:v>2014-2015</c:v>
                  </c:pt>
                  <c:pt idx="15">
                    <c:v>2015-2016</c:v>
                  </c:pt>
                  <c:pt idx="16">
                    <c:v>2016-2017</c:v>
                  </c:pt>
                  <c:pt idx="17">
                    <c:v>2017-2018</c:v>
                  </c:pt>
                  <c:pt idx="18">
                    <c:v>2018-2019</c:v>
                  </c:pt>
                  <c:pt idx="19">
                    <c:v>2019-2020</c:v>
                  </c:pt>
                  <c:pt idx="20">
                    <c:v>2020-2021</c:v>
                  </c:pt>
                  <c:pt idx="21">
                    <c:v>2021-2022</c:v>
                  </c:pt>
                  <c:pt idx="22">
                    <c:v>2011-2012</c:v>
                  </c:pt>
                  <c:pt idx="23">
                    <c:v>2012-2013</c:v>
                  </c:pt>
                  <c:pt idx="24">
                    <c:v>2013-2014</c:v>
                  </c:pt>
                  <c:pt idx="25">
                    <c:v>2014-2015</c:v>
                  </c:pt>
                  <c:pt idx="26">
                    <c:v>2015-2016</c:v>
                  </c:pt>
                  <c:pt idx="27">
                    <c:v>2016-2017</c:v>
                  </c:pt>
                  <c:pt idx="28">
                    <c:v>2017-2018</c:v>
                  </c:pt>
                  <c:pt idx="29">
                    <c:v>2018-2019</c:v>
                  </c:pt>
                  <c:pt idx="30">
                    <c:v>2019-2020</c:v>
                  </c:pt>
                  <c:pt idx="31">
                    <c:v>2020-2021</c:v>
                  </c:pt>
                  <c:pt idx="32">
                    <c:v>2021-2022</c:v>
                  </c:pt>
                  <c:pt idx="33">
                    <c:v>2011-2012</c:v>
                  </c:pt>
                  <c:pt idx="34">
                    <c:v>2012-2013</c:v>
                  </c:pt>
                  <c:pt idx="35">
                    <c:v>2013-2014</c:v>
                  </c:pt>
                  <c:pt idx="36">
                    <c:v>2014-2015</c:v>
                  </c:pt>
                  <c:pt idx="37">
                    <c:v>2015-2016</c:v>
                  </c:pt>
                  <c:pt idx="38">
                    <c:v>2016-2017</c:v>
                  </c:pt>
                  <c:pt idx="39">
                    <c:v>2017-2018</c:v>
                  </c:pt>
                  <c:pt idx="40">
                    <c:v>2018-2019</c:v>
                  </c:pt>
                  <c:pt idx="41">
                    <c:v>2019-2020</c:v>
                  </c:pt>
                  <c:pt idx="42">
                    <c:v>2020-2021</c:v>
                  </c:pt>
                  <c:pt idx="43">
                    <c:v>2021-2022</c:v>
                  </c:pt>
                  <c:pt idx="44">
                    <c:v>2011-2012</c:v>
                  </c:pt>
                  <c:pt idx="45">
                    <c:v>2012-2013</c:v>
                  </c:pt>
                  <c:pt idx="46">
                    <c:v>2013-2014</c:v>
                  </c:pt>
                  <c:pt idx="47">
                    <c:v>2014-2015</c:v>
                  </c:pt>
                  <c:pt idx="48">
                    <c:v>2015-2016</c:v>
                  </c:pt>
                  <c:pt idx="49">
                    <c:v>2016-2017</c:v>
                  </c:pt>
                  <c:pt idx="50">
                    <c:v>2017-2018</c:v>
                  </c:pt>
                  <c:pt idx="51">
                    <c:v>2018-2019</c:v>
                  </c:pt>
                  <c:pt idx="52">
                    <c:v>2019-2020</c:v>
                  </c:pt>
                  <c:pt idx="53">
                    <c:v>2020-2021</c:v>
                  </c:pt>
                  <c:pt idx="54">
                    <c:v>2021-2022</c:v>
                  </c:pt>
                  <c:pt idx="55">
                    <c:v>2011-2012</c:v>
                  </c:pt>
                  <c:pt idx="56">
                    <c:v>2012-2013</c:v>
                  </c:pt>
                  <c:pt idx="57">
                    <c:v>2013-2014</c:v>
                  </c:pt>
                  <c:pt idx="58">
                    <c:v>2014-2015</c:v>
                  </c:pt>
                  <c:pt idx="59">
                    <c:v>2015-2016</c:v>
                  </c:pt>
                  <c:pt idx="60">
                    <c:v>2016-2017</c:v>
                  </c:pt>
                  <c:pt idx="61">
                    <c:v>2017-2018</c:v>
                  </c:pt>
                  <c:pt idx="62">
                    <c:v>2018-2019</c:v>
                  </c:pt>
                  <c:pt idx="63">
                    <c:v>2019-2020</c:v>
                  </c:pt>
                  <c:pt idx="64">
                    <c:v>2020-2021</c:v>
                  </c:pt>
                  <c:pt idx="65">
                    <c:v>2021-2022</c:v>
                  </c:pt>
                  <c:pt idx="66">
                    <c:v>2011-2012</c:v>
                  </c:pt>
                  <c:pt idx="67">
                    <c:v>2012-2013</c:v>
                  </c:pt>
                  <c:pt idx="68">
                    <c:v>2013-2014</c:v>
                  </c:pt>
                  <c:pt idx="69">
                    <c:v>2014-2015</c:v>
                  </c:pt>
                  <c:pt idx="70">
                    <c:v>2015-2016</c:v>
                  </c:pt>
                  <c:pt idx="71">
                    <c:v>2016-2017</c:v>
                  </c:pt>
                  <c:pt idx="72">
                    <c:v>2017-2018</c:v>
                  </c:pt>
                  <c:pt idx="73">
                    <c:v>2018-2019</c:v>
                  </c:pt>
                  <c:pt idx="74">
                    <c:v>2019-2020</c:v>
                  </c:pt>
                  <c:pt idx="75">
                    <c:v>2020-2021</c:v>
                  </c:pt>
                  <c:pt idx="76">
                    <c:v>2021-2022</c:v>
                  </c:pt>
                </c:lvl>
                <c:lvl>
                  <c:pt idx="0">
                    <c:v>General Support Staff</c:v>
                  </c:pt>
                  <c:pt idx="11">
                    <c:v>Health &amp; Social Care Professionals</c:v>
                  </c:pt>
                  <c:pt idx="22">
                    <c:v>Management &amp; Admin</c:v>
                  </c:pt>
                  <c:pt idx="33">
                    <c:v>Medical &amp; Dental</c:v>
                  </c:pt>
                  <c:pt idx="44">
                    <c:v>Nursing</c:v>
                  </c:pt>
                  <c:pt idx="55">
                    <c:v>Other Patient &amp; Client Care</c:v>
                  </c:pt>
                  <c:pt idx="66">
                    <c:v>All Staff</c:v>
                  </c:pt>
                </c:lvl>
              </c:multiLvlStrCache>
            </c:multiLvlStrRef>
          </c:cat>
          <c:val>
            <c:numRef>
              <c:f>'Graphs-RH_Area D'!$C$3:$C$79</c:f>
              <c:numCache>
                <c:formatCode>0.0</c:formatCode>
                <c:ptCount val="77"/>
                <c:pt idx="0">
                  <c:v>15</c:v>
                </c:pt>
                <c:pt idx="1">
                  <c:v>15.384615384615385</c:v>
                </c:pt>
                <c:pt idx="2">
                  <c:v>11.891694109037685</c:v>
                </c:pt>
                <c:pt idx="3">
                  <c:v>20.97902097902098</c:v>
                </c:pt>
                <c:pt idx="4">
                  <c:v>23.264647231981765</c:v>
                </c:pt>
                <c:pt idx="5">
                  <c:v>18.508535489667565</c:v>
                </c:pt>
                <c:pt idx="6">
                  <c:v>44.210526315789473</c:v>
                </c:pt>
                <c:pt idx="7">
                  <c:v>36.214953271028037</c:v>
                </c:pt>
                <c:pt idx="8">
                  <c:v>36.291913214990139</c:v>
                </c:pt>
                <c:pt idx="9">
                  <c:v>68.61435726210351</c:v>
                </c:pt>
                <c:pt idx="10">
                  <c:v>57.12328767123288</c:v>
                </c:pt>
                <c:pt idx="11">
                  <c:v>16.666666666666664</c:v>
                </c:pt>
                <c:pt idx="12">
                  <c:v>12.121212121212121</c:v>
                </c:pt>
                <c:pt idx="13">
                  <c:v>22.828307100805002</c:v>
                </c:pt>
                <c:pt idx="14">
                  <c:v>8.1081081081081088</c:v>
                </c:pt>
                <c:pt idx="15">
                  <c:v>31.972789115646261</c:v>
                </c:pt>
                <c:pt idx="16">
                  <c:v>30.529595015576323</c:v>
                </c:pt>
                <c:pt idx="17">
                  <c:v>42.5</c:v>
                </c:pt>
                <c:pt idx="18">
                  <c:v>44.736842105263158</c:v>
                </c:pt>
                <c:pt idx="19">
                  <c:v>42.342342342342342</c:v>
                </c:pt>
                <c:pt idx="20">
                  <c:v>66.929133858267718</c:v>
                </c:pt>
                <c:pt idx="21">
                  <c:v>50.289017341040463</c:v>
                </c:pt>
                <c:pt idx="22">
                  <c:v>4.7619047619047619</c:v>
                </c:pt>
                <c:pt idx="23">
                  <c:v>13.592233009708737</c:v>
                </c:pt>
                <c:pt idx="24">
                  <c:v>6.6803398769411073</c:v>
                </c:pt>
                <c:pt idx="25">
                  <c:v>33.928571428571431</c:v>
                </c:pt>
                <c:pt idx="26">
                  <c:v>29.310344827586203</c:v>
                </c:pt>
                <c:pt idx="27">
                  <c:v>25.429553264604809</c:v>
                </c:pt>
                <c:pt idx="28">
                  <c:v>45.263157894736842</c:v>
                </c:pt>
                <c:pt idx="29">
                  <c:v>54.377880184331794</c:v>
                </c:pt>
                <c:pt idx="30">
                  <c:v>65.158371040723978</c:v>
                </c:pt>
                <c:pt idx="31">
                  <c:v>76.646706586826355</c:v>
                </c:pt>
                <c:pt idx="32">
                  <c:v>71.976401179941007</c:v>
                </c:pt>
                <c:pt idx="33">
                  <c:v>0</c:v>
                </c:pt>
                <c:pt idx="34">
                  <c:v>0</c:v>
                </c:pt>
                <c:pt idx="35">
                  <c:v>17.885088307623516</c:v>
                </c:pt>
                <c:pt idx="36">
                  <c:v>48</c:v>
                </c:pt>
                <c:pt idx="37">
                  <c:v>18.75</c:v>
                </c:pt>
                <c:pt idx="38">
                  <c:v>12.295081967213115</c:v>
                </c:pt>
                <c:pt idx="39">
                  <c:v>77.272727272727266</c:v>
                </c:pt>
                <c:pt idx="40">
                  <c:v>57.843137254901968</c:v>
                </c:pt>
                <c:pt idx="41">
                  <c:v>67.256637168141594</c:v>
                </c:pt>
                <c:pt idx="42">
                  <c:v>84.375</c:v>
                </c:pt>
                <c:pt idx="43">
                  <c:v>52.76381909547738</c:v>
                </c:pt>
                <c:pt idx="44">
                  <c:v>5.9523809523809517</c:v>
                </c:pt>
                <c:pt idx="45">
                  <c:v>14.697406340057636</c:v>
                </c:pt>
                <c:pt idx="46">
                  <c:v>13.924878308672174</c:v>
                </c:pt>
                <c:pt idx="47">
                  <c:v>23.975409836065573</c:v>
                </c:pt>
                <c:pt idx="48">
                  <c:v>17.960602549246815</c:v>
                </c:pt>
                <c:pt idx="49">
                  <c:v>27.736006683375102</c:v>
                </c:pt>
                <c:pt idx="50">
                  <c:v>35.924369747899156</c:v>
                </c:pt>
                <c:pt idx="51">
                  <c:v>48.725490196078432</c:v>
                </c:pt>
                <c:pt idx="52">
                  <c:v>49.813084112149532</c:v>
                </c:pt>
                <c:pt idx="53">
                  <c:v>77.210574293527799</c:v>
                </c:pt>
                <c:pt idx="54">
                  <c:v>65.473527218493672</c:v>
                </c:pt>
                <c:pt idx="55">
                  <c:v>0.82644628099173556</c:v>
                </c:pt>
                <c:pt idx="56">
                  <c:v>7.0707070707070701</c:v>
                </c:pt>
                <c:pt idx="57">
                  <c:v>12.737839344001275</c:v>
                </c:pt>
                <c:pt idx="58">
                  <c:v>16.43835616438356</c:v>
                </c:pt>
                <c:pt idx="59">
                  <c:v>30.081300813008134</c:v>
                </c:pt>
                <c:pt idx="60">
                  <c:v>22.784810126582279</c:v>
                </c:pt>
                <c:pt idx="61">
                  <c:v>51.815181518151817</c:v>
                </c:pt>
                <c:pt idx="62">
                  <c:v>46.597633136094672</c:v>
                </c:pt>
                <c:pt idx="63">
                  <c:v>41.242236024844722</c:v>
                </c:pt>
                <c:pt idx="64">
                  <c:v>69.481481481481481</c:v>
                </c:pt>
                <c:pt idx="65">
                  <c:v>62.052117263843655</c:v>
                </c:pt>
                <c:pt idx="66">
                  <c:v>5.7934508816120909</c:v>
                </c:pt>
                <c:pt idx="67">
                  <c:v>12.49263406010607</c:v>
                </c:pt>
                <c:pt idx="68">
                  <c:v>11.385984887692786</c:v>
                </c:pt>
                <c:pt idx="69">
                  <c:v>22.232223222322229</c:v>
                </c:pt>
                <c:pt idx="70">
                  <c:v>22.660606220765839</c:v>
                </c:pt>
                <c:pt idx="71">
                  <c:v>23.988711194731891</c:v>
                </c:pt>
                <c:pt idx="72">
                  <c:v>43.625086147484495</c:v>
                </c:pt>
                <c:pt idx="73">
                  <c:v>46.676794530953288</c:v>
                </c:pt>
                <c:pt idx="74">
                  <c:v>46.55111425539441</c:v>
                </c:pt>
                <c:pt idx="75">
                  <c:v>72.794117647058826</c:v>
                </c:pt>
                <c:pt idx="76">
                  <c:v>61.613897450266187</c:v>
                </c:pt>
              </c:numCache>
            </c:numRef>
          </c:val>
          <c:extLst>
            <c:ext xmlns:c16="http://schemas.microsoft.com/office/drawing/2014/chart" uri="{C3380CC4-5D6E-409C-BE32-E72D297353CC}">
              <c16:uniqueId val="{00000000-3C84-491E-8318-BA0EEF0FB6CE}"/>
            </c:ext>
          </c:extLst>
        </c:ser>
        <c:dLbls>
          <c:showLegendKey val="0"/>
          <c:showVal val="0"/>
          <c:showCatName val="0"/>
          <c:showSerName val="0"/>
          <c:showPercent val="0"/>
          <c:showBubbleSize val="0"/>
        </c:dLbls>
        <c:gapWidth val="150"/>
        <c:axId val="442150272"/>
        <c:axId val="442156544"/>
      </c:barChart>
      <c:catAx>
        <c:axId val="442150272"/>
        <c:scaling>
          <c:orientation val="minMax"/>
        </c:scaling>
        <c:delete val="0"/>
        <c:axPos val="b"/>
        <c:title>
          <c:tx>
            <c:rich>
              <a:bodyPr/>
              <a:lstStyle/>
              <a:p>
                <a:pPr>
                  <a:defRPr/>
                </a:pPr>
                <a:r>
                  <a:rPr lang="en-US" dirty="0"/>
                  <a:t>Season</a:t>
                </a:r>
              </a:p>
            </c:rich>
          </c:tx>
          <c:overlay val="0"/>
        </c:title>
        <c:numFmt formatCode="General" sourceLinked="0"/>
        <c:majorTickMark val="out"/>
        <c:minorTickMark val="none"/>
        <c:tickLblPos val="nextTo"/>
        <c:crossAx val="442156544"/>
        <c:crosses val="autoZero"/>
        <c:auto val="1"/>
        <c:lblAlgn val="ctr"/>
        <c:lblOffset val="100"/>
        <c:tickLblSkip val="1"/>
        <c:noMultiLvlLbl val="0"/>
      </c:catAx>
      <c:valAx>
        <c:axId val="442156544"/>
        <c:scaling>
          <c:orientation val="minMax"/>
        </c:scaling>
        <c:delete val="0"/>
        <c:axPos val="l"/>
        <c:title>
          <c:tx>
            <c:rich>
              <a:bodyPr rot="-5400000" vert="horz"/>
              <a:lstStyle/>
              <a:p>
                <a:pPr>
                  <a:defRPr/>
                </a:pPr>
                <a:r>
                  <a:rPr lang="en-US" dirty="0"/>
                  <a:t>Overall % Uptake</a:t>
                </a:r>
              </a:p>
            </c:rich>
          </c:tx>
          <c:layout>
            <c:manualLayout>
              <c:xMode val="edge"/>
              <c:yMode val="edge"/>
              <c:x val="4.8025214329998553E-3"/>
              <c:y val="0.11000865276455828"/>
            </c:manualLayout>
          </c:layout>
          <c:overlay val="0"/>
        </c:title>
        <c:numFmt formatCode="0.0" sourceLinked="1"/>
        <c:majorTickMark val="out"/>
        <c:minorTickMark val="none"/>
        <c:tickLblPos val="nextTo"/>
        <c:crossAx val="442150272"/>
        <c:crosses val="autoZero"/>
        <c:crossBetween val="between"/>
      </c:valAx>
    </c:plotArea>
    <c:plotVisOnly val="1"/>
    <c:dispBlanksAs val="gap"/>
    <c:showDLblsOverMax val="0"/>
  </c:chart>
  <c:txPr>
    <a:bodyPr/>
    <a:lstStyle/>
    <a:p>
      <a:pPr>
        <a:defRPr sz="1200"/>
      </a:pPr>
      <a:endParaRPr lang="en-US"/>
    </a:p>
  </c:txPr>
  <c:externalData r:id="rId1">
    <c:autoUpdate val="0"/>
  </c:externalData>
</c:chartSpace>
</file>

<file path=ppt/charts/chart3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IE" dirty="0"/>
              <a:t>RH_Area E</a:t>
            </a:r>
          </a:p>
        </c:rich>
      </c:tx>
      <c:layout>
        <c:manualLayout>
          <c:xMode val="edge"/>
          <c:yMode val="edge"/>
          <c:x val="8.7176470266919048E-2"/>
          <c:y val="2.197802197802198E-2"/>
        </c:manualLayout>
      </c:layout>
      <c:overlay val="0"/>
    </c:title>
    <c:autoTitleDeleted val="0"/>
    <c:plotArea>
      <c:layout>
        <c:manualLayout>
          <c:layoutTarget val="inner"/>
          <c:xMode val="edge"/>
          <c:yMode val="edge"/>
          <c:x val="8.1127543760463869E-2"/>
          <c:y val="5.5063597819503332E-2"/>
          <c:w val="0.88135423238588417"/>
          <c:h val="0.47563121917452628"/>
        </c:manualLayout>
      </c:layout>
      <c:barChart>
        <c:barDir val="col"/>
        <c:grouping val="clustered"/>
        <c:varyColors val="0"/>
        <c:ser>
          <c:idx val="0"/>
          <c:order val="0"/>
          <c:tx>
            <c:strRef>
              <c:f>'Graphs-RH_Area E'!$A$2</c:f>
              <c:strCache>
                <c:ptCount val="1"/>
                <c:pt idx="0">
                  <c:v>All Public RH_Area E</c:v>
                </c:pt>
              </c:strCache>
            </c:strRef>
          </c:tx>
          <c:spPr>
            <a:solidFill>
              <a:srgbClr val="BA1F46"/>
            </a:solidFill>
          </c:spPr>
          <c:invertIfNegative val="0"/>
          <c:dLbls>
            <c:spPr>
              <a:noFill/>
              <a:ln>
                <a:noFill/>
              </a:ln>
              <a:effectLst/>
            </c:spPr>
            <c:txPr>
              <a:bodyPr rot="-5400000" vert="horz"/>
              <a:lstStyle/>
              <a:p>
                <a:pPr>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multiLvlStrRef>
              <c:f>'Graphs-RH_Area E'!$A$3:$B$79</c:f>
              <c:multiLvlStrCache>
                <c:ptCount val="77"/>
                <c:lvl>
                  <c:pt idx="0">
                    <c:v>2011-2012</c:v>
                  </c:pt>
                  <c:pt idx="1">
                    <c:v>2012-2013</c:v>
                  </c:pt>
                  <c:pt idx="2">
                    <c:v>2013-2014</c:v>
                  </c:pt>
                  <c:pt idx="3">
                    <c:v>2014-2015</c:v>
                  </c:pt>
                  <c:pt idx="4">
                    <c:v>2015-2016</c:v>
                  </c:pt>
                  <c:pt idx="5">
                    <c:v>2016-2017</c:v>
                  </c:pt>
                  <c:pt idx="6">
                    <c:v>2017-2018</c:v>
                  </c:pt>
                  <c:pt idx="7">
                    <c:v>2018-2019</c:v>
                  </c:pt>
                  <c:pt idx="8">
                    <c:v>2019-2020</c:v>
                  </c:pt>
                  <c:pt idx="9">
                    <c:v>2020-2021</c:v>
                  </c:pt>
                  <c:pt idx="10">
                    <c:v>2021-2022</c:v>
                  </c:pt>
                  <c:pt idx="11">
                    <c:v>2011-2012</c:v>
                  </c:pt>
                  <c:pt idx="12">
                    <c:v>2012-2013</c:v>
                  </c:pt>
                  <c:pt idx="13">
                    <c:v>2013-2014</c:v>
                  </c:pt>
                  <c:pt idx="14">
                    <c:v>2014-2015</c:v>
                  </c:pt>
                  <c:pt idx="15">
                    <c:v>2015-2016</c:v>
                  </c:pt>
                  <c:pt idx="16">
                    <c:v>2016-2017</c:v>
                  </c:pt>
                  <c:pt idx="17">
                    <c:v>2017-2018</c:v>
                  </c:pt>
                  <c:pt idx="18">
                    <c:v>2018-2019</c:v>
                  </c:pt>
                  <c:pt idx="19">
                    <c:v>2019-2020</c:v>
                  </c:pt>
                  <c:pt idx="20">
                    <c:v>2020-2021</c:v>
                  </c:pt>
                  <c:pt idx="21">
                    <c:v>2021-2022</c:v>
                  </c:pt>
                  <c:pt idx="22">
                    <c:v>2011-2012</c:v>
                  </c:pt>
                  <c:pt idx="23">
                    <c:v>2012-2013</c:v>
                  </c:pt>
                  <c:pt idx="24">
                    <c:v>2013-2014</c:v>
                  </c:pt>
                  <c:pt idx="25">
                    <c:v>2014-2015</c:v>
                  </c:pt>
                  <c:pt idx="26">
                    <c:v>2015-2016</c:v>
                  </c:pt>
                  <c:pt idx="27">
                    <c:v>2016-2017</c:v>
                  </c:pt>
                  <c:pt idx="28">
                    <c:v>2017-2018</c:v>
                  </c:pt>
                  <c:pt idx="29">
                    <c:v>2018-2019</c:v>
                  </c:pt>
                  <c:pt idx="30">
                    <c:v>2019-2020</c:v>
                  </c:pt>
                  <c:pt idx="31">
                    <c:v>2020-2021</c:v>
                  </c:pt>
                  <c:pt idx="32">
                    <c:v>2021-2022</c:v>
                  </c:pt>
                  <c:pt idx="33">
                    <c:v>2011-2012</c:v>
                  </c:pt>
                  <c:pt idx="34">
                    <c:v>2012-2013</c:v>
                  </c:pt>
                  <c:pt idx="35">
                    <c:v>2013-2014</c:v>
                  </c:pt>
                  <c:pt idx="36">
                    <c:v>2014-2015</c:v>
                  </c:pt>
                  <c:pt idx="37">
                    <c:v>2015-2016</c:v>
                  </c:pt>
                  <c:pt idx="38">
                    <c:v>2016-2017</c:v>
                  </c:pt>
                  <c:pt idx="39">
                    <c:v>2017-2018</c:v>
                  </c:pt>
                  <c:pt idx="40">
                    <c:v>2018-2019</c:v>
                  </c:pt>
                  <c:pt idx="41">
                    <c:v>2019-2020</c:v>
                  </c:pt>
                  <c:pt idx="42">
                    <c:v>2020-2021</c:v>
                  </c:pt>
                  <c:pt idx="43">
                    <c:v>2021-2022</c:v>
                  </c:pt>
                  <c:pt idx="44">
                    <c:v>2011-2012</c:v>
                  </c:pt>
                  <c:pt idx="45">
                    <c:v>2012-2013</c:v>
                  </c:pt>
                  <c:pt idx="46">
                    <c:v>2013-2014</c:v>
                  </c:pt>
                  <c:pt idx="47">
                    <c:v>2014-2015</c:v>
                  </c:pt>
                  <c:pt idx="48">
                    <c:v>2015-2016</c:v>
                  </c:pt>
                  <c:pt idx="49">
                    <c:v>2016-2017</c:v>
                  </c:pt>
                  <c:pt idx="50">
                    <c:v>2017-2018</c:v>
                  </c:pt>
                  <c:pt idx="51">
                    <c:v>2018-2019</c:v>
                  </c:pt>
                  <c:pt idx="52">
                    <c:v>2019-2020</c:v>
                  </c:pt>
                  <c:pt idx="53">
                    <c:v>2020-2021</c:v>
                  </c:pt>
                  <c:pt idx="54">
                    <c:v>2021-2022</c:v>
                  </c:pt>
                  <c:pt idx="55">
                    <c:v>2011-2012</c:v>
                  </c:pt>
                  <c:pt idx="56">
                    <c:v>2012-2013</c:v>
                  </c:pt>
                  <c:pt idx="57">
                    <c:v>2013-2014</c:v>
                  </c:pt>
                  <c:pt idx="58">
                    <c:v>2014-2015</c:v>
                  </c:pt>
                  <c:pt idx="59">
                    <c:v>2015-2016</c:v>
                  </c:pt>
                  <c:pt idx="60">
                    <c:v>2016-2017</c:v>
                  </c:pt>
                  <c:pt idx="61">
                    <c:v>2017-2018</c:v>
                  </c:pt>
                  <c:pt idx="62">
                    <c:v>2018-2019</c:v>
                  </c:pt>
                  <c:pt idx="63">
                    <c:v>2019-2020</c:v>
                  </c:pt>
                  <c:pt idx="64">
                    <c:v>2020-2021</c:v>
                  </c:pt>
                  <c:pt idx="65">
                    <c:v>2021-2022</c:v>
                  </c:pt>
                  <c:pt idx="66">
                    <c:v>2011-2012</c:v>
                  </c:pt>
                  <c:pt idx="67">
                    <c:v>2012-2013</c:v>
                  </c:pt>
                  <c:pt idx="68">
                    <c:v>2013-2014</c:v>
                  </c:pt>
                  <c:pt idx="69">
                    <c:v>2014-2015</c:v>
                  </c:pt>
                  <c:pt idx="70">
                    <c:v>2015-2016</c:v>
                  </c:pt>
                  <c:pt idx="71">
                    <c:v>2016-2017</c:v>
                  </c:pt>
                  <c:pt idx="72">
                    <c:v>2017-2018</c:v>
                  </c:pt>
                  <c:pt idx="73">
                    <c:v>2018-2019</c:v>
                  </c:pt>
                  <c:pt idx="74">
                    <c:v>2019-2020</c:v>
                  </c:pt>
                  <c:pt idx="75">
                    <c:v>2020-2021</c:v>
                  </c:pt>
                  <c:pt idx="76">
                    <c:v>2021-2022</c:v>
                  </c:pt>
                </c:lvl>
                <c:lvl>
                  <c:pt idx="0">
                    <c:v>General Support Staff</c:v>
                  </c:pt>
                  <c:pt idx="11">
                    <c:v>Health &amp; Social Care Professionals</c:v>
                  </c:pt>
                  <c:pt idx="22">
                    <c:v>Management &amp; Admin</c:v>
                  </c:pt>
                  <c:pt idx="33">
                    <c:v>Medical &amp; Dental</c:v>
                  </c:pt>
                  <c:pt idx="44">
                    <c:v>Nursing</c:v>
                  </c:pt>
                  <c:pt idx="55">
                    <c:v>Other Patient &amp; Client Care</c:v>
                  </c:pt>
                  <c:pt idx="66">
                    <c:v>All Staff</c:v>
                  </c:pt>
                </c:lvl>
              </c:multiLvlStrCache>
            </c:multiLvlStrRef>
          </c:cat>
          <c:val>
            <c:numRef>
              <c:f>'Graphs-RH_Area E'!$C$3:$C$79</c:f>
              <c:numCache>
                <c:formatCode>0.0</c:formatCode>
                <c:ptCount val="77"/>
                <c:pt idx="0">
                  <c:v>32.142857142857146</c:v>
                </c:pt>
                <c:pt idx="1">
                  <c:v>20.689655172413794</c:v>
                </c:pt>
                <c:pt idx="2">
                  <c:v>34.868421052631575</c:v>
                </c:pt>
                <c:pt idx="3">
                  <c:v>52.083333333333336</c:v>
                </c:pt>
                <c:pt idx="4">
                  <c:v>31.395348837209301</c:v>
                </c:pt>
                <c:pt idx="5">
                  <c:v>44.221105527638194</c:v>
                </c:pt>
                <c:pt idx="6">
                  <c:v>47.619047619047613</c:v>
                </c:pt>
                <c:pt idx="7">
                  <c:v>52.72727272727272</c:v>
                </c:pt>
                <c:pt idx="8">
                  <c:v>69.444444444444443</c:v>
                </c:pt>
                <c:pt idx="9">
                  <c:v>82.222222222222214</c:v>
                </c:pt>
                <c:pt idx="10">
                  <c:v>51.81818181818182</c:v>
                </c:pt>
                <c:pt idx="11">
                  <c:v>20.689655172413794</c:v>
                </c:pt>
                <c:pt idx="12">
                  <c:v>8.3333333333333321</c:v>
                </c:pt>
                <c:pt idx="13">
                  <c:v>28.571428571428569</c:v>
                </c:pt>
                <c:pt idx="15">
                  <c:v>40</c:v>
                </c:pt>
                <c:pt idx="16">
                  <c:v>48.936170212765958</c:v>
                </c:pt>
                <c:pt idx="17">
                  <c:v>47.474747474747474</c:v>
                </c:pt>
                <c:pt idx="18">
                  <c:v>58.139534883720934</c:v>
                </c:pt>
                <c:pt idx="19">
                  <c:v>80.769230769230774</c:v>
                </c:pt>
                <c:pt idx="20">
                  <c:v>63.636363636363633</c:v>
                </c:pt>
                <c:pt idx="21">
                  <c:v>53.472222222222221</c:v>
                </c:pt>
                <c:pt idx="22">
                  <c:v>0</c:v>
                </c:pt>
                <c:pt idx="23">
                  <c:v>31.578947368421051</c:v>
                </c:pt>
                <c:pt idx="24">
                  <c:v>11.413043478260869</c:v>
                </c:pt>
                <c:pt idx="25">
                  <c:v>45.454545454545453</c:v>
                </c:pt>
                <c:pt idx="26">
                  <c:v>52.941176470588239</c:v>
                </c:pt>
                <c:pt idx="27">
                  <c:v>58.490566037735846</c:v>
                </c:pt>
                <c:pt idx="28">
                  <c:v>34.188034188034187</c:v>
                </c:pt>
                <c:pt idx="29">
                  <c:v>51.219512195121951</c:v>
                </c:pt>
                <c:pt idx="30">
                  <c:v>35.897435897435898</c:v>
                </c:pt>
                <c:pt idx="31">
                  <c:v>66.666666666666657</c:v>
                </c:pt>
                <c:pt idx="32">
                  <c:v>66.666666666666657</c:v>
                </c:pt>
                <c:pt idx="33">
                  <c:v>0</c:v>
                </c:pt>
                <c:pt idx="34">
                  <c:v>0</c:v>
                </c:pt>
                <c:pt idx="35">
                  <c:v>50</c:v>
                </c:pt>
                <c:pt idx="36">
                  <c:v>100</c:v>
                </c:pt>
                <c:pt idx="37">
                  <c:v>50</c:v>
                </c:pt>
                <c:pt idx="38">
                  <c:v>40</c:v>
                </c:pt>
                <c:pt idx="39">
                  <c:v>24.137931034482758</c:v>
                </c:pt>
                <c:pt idx="40">
                  <c:v>0</c:v>
                </c:pt>
                <c:pt idx="41">
                  <c:v>0</c:v>
                </c:pt>
                <c:pt idx="42">
                  <c:v>40</c:v>
                </c:pt>
                <c:pt idx="43">
                  <c:v>45.454545454545453</c:v>
                </c:pt>
                <c:pt idx="44">
                  <c:v>10.526315789473683</c:v>
                </c:pt>
                <c:pt idx="45">
                  <c:v>10.469314079422382</c:v>
                </c:pt>
                <c:pt idx="46">
                  <c:v>30.281690140845068</c:v>
                </c:pt>
                <c:pt idx="47">
                  <c:v>52</c:v>
                </c:pt>
                <c:pt idx="48">
                  <c:v>26.041666666666668</c:v>
                </c:pt>
                <c:pt idx="49">
                  <c:v>35.059760956175303</c:v>
                </c:pt>
                <c:pt idx="50">
                  <c:v>32.193732193732195</c:v>
                </c:pt>
                <c:pt idx="51">
                  <c:v>49.262536873156343</c:v>
                </c:pt>
                <c:pt idx="52">
                  <c:v>48.18181818181818</c:v>
                </c:pt>
                <c:pt idx="53">
                  <c:v>76.818181818181813</c:v>
                </c:pt>
                <c:pt idx="54">
                  <c:v>55.927051671732521</c:v>
                </c:pt>
                <c:pt idx="55">
                  <c:v>3.0303030303030303</c:v>
                </c:pt>
                <c:pt idx="56">
                  <c:v>12.429378531073446</c:v>
                </c:pt>
                <c:pt idx="57">
                  <c:v>41.17647058823529</c:v>
                </c:pt>
                <c:pt idx="58">
                  <c:v>55.000000000000007</c:v>
                </c:pt>
                <c:pt idx="59">
                  <c:v>0</c:v>
                </c:pt>
                <c:pt idx="60">
                  <c:v>40</c:v>
                </c:pt>
                <c:pt idx="61">
                  <c:v>27.838827838827839</c:v>
                </c:pt>
                <c:pt idx="62">
                  <c:v>42.011834319526628</c:v>
                </c:pt>
                <c:pt idx="63">
                  <c:v>42.638036809815951</c:v>
                </c:pt>
                <c:pt idx="64">
                  <c:v>87.242798353909464</c:v>
                </c:pt>
                <c:pt idx="65">
                  <c:v>62.761506276150627</c:v>
                </c:pt>
                <c:pt idx="66">
                  <c:v>14.012738853503185</c:v>
                </c:pt>
                <c:pt idx="67">
                  <c:v>14.057507987220447</c:v>
                </c:pt>
                <c:pt idx="68">
                  <c:v>26.238532110091743</c:v>
                </c:pt>
                <c:pt idx="69">
                  <c:v>52.666666666666664</c:v>
                </c:pt>
                <c:pt idx="70">
                  <c:v>30.62200956937799</c:v>
                </c:pt>
                <c:pt idx="71">
                  <c:v>41.652892561983471</c:v>
                </c:pt>
                <c:pt idx="72">
                  <c:v>35.255198487712661</c:v>
                </c:pt>
                <c:pt idx="73">
                  <c:v>47.092360319270234</c:v>
                </c:pt>
                <c:pt idx="74">
                  <c:v>47.875</c:v>
                </c:pt>
                <c:pt idx="75">
                  <c:v>75.019638648860948</c:v>
                </c:pt>
                <c:pt idx="76">
                  <c:v>57.477678571428569</c:v>
                </c:pt>
              </c:numCache>
            </c:numRef>
          </c:val>
          <c:extLst>
            <c:ext xmlns:c16="http://schemas.microsoft.com/office/drawing/2014/chart" uri="{C3380CC4-5D6E-409C-BE32-E72D297353CC}">
              <c16:uniqueId val="{00000000-0A5A-4CA9-AA33-83A4B651AE87}"/>
            </c:ext>
          </c:extLst>
        </c:ser>
        <c:dLbls>
          <c:showLegendKey val="0"/>
          <c:showVal val="0"/>
          <c:showCatName val="0"/>
          <c:showSerName val="0"/>
          <c:showPercent val="0"/>
          <c:showBubbleSize val="0"/>
        </c:dLbls>
        <c:gapWidth val="150"/>
        <c:axId val="442150272"/>
        <c:axId val="442156544"/>
      </c:barChart>
      <c:catAx>
        <c:axId val="442150272"/>
        <c:scaling>
          <c:orientation val="minMax"/>
        </c:scaling>
        <c:delete val="0"/>
        <c:axPos val="b"/>
        <c:title>
          <c:tx>
            <c:rich>
              <a:bodyPr/>
              <a:lstStyle/>
              <a:p>
                <a:pPr>
                  <a:defRPr/>
                </a:pPr>
                <a:r>
                  <a:rPr lang="en-US" dirty="0"/>
                  <a:t>Season</a:t>
                </a:r>
              </a:p>
            </c:rich>
          </c:tx>
          <c:overlay val="0"/>
        </c:title>
        <c:numFmt formatCode="General" sourceLinked="0"/>
        <c:majorTickMark val="out"/>
        <c:minorTickMark val="none"/>
        <c:tickLblPos val="nextTo"/>
        <c:crossAx val="442156544"/>
        <c:crosses val="autoZero"/>
        <c:auto val="1"/>
        <c:lblAlgn val="ctr"/>
        <c:lblOffset val="100"/>
        <c:tickLblSkip val="1"/>
        <c:noMultiLvlLbl val="0"/>
      </c:catAx>
      <c:valAx>
        <c:axId val="442156544"/>
        <c:scaling>
          <c:orientation val="minMax"/>
        </c:scaling>
        <c:delete val="0"/>
        <c:axPos val="l"/>
        <c:title>
          <c:tx>
            <c:rich>
              <a:bodyPr rot="-5400000" vert="horz"/>
              <a:lstStyle/>
              <a:p>
                <a:pPr>
                  <a:defRPr/>
                </a:pPr>
                <a:r>
                  <a:rPr lang="en-US" dirty="0"/>
                  <a:t>Overall % Uptake</a:t>
                </a:r>
              </a:p>
            </c:rich>
          </c:tx>
          <c:layout>
            <c:manualLayout>
              <c:xMode val="edge"/>
              <c:yMode val="edge"/>
              <c:x val="4.8025214329998553E-3"/>
              <c:y val="0.11000865276455828"/>
            </c:manualLayout>
          </c:layout>
          <c:overlay val="0"/>
        </c:title>
        <c:numFmt formatCode="0.0" sourceLinked="1"/>
        <c:majorTickMark val="out"/>
        <c:minorTickMark val="none"/>
        <c:tickLblPos val="nextTo"/>
        <c:crossAx val="442150272"/>
        <c:crosses val="autoZero"/>
        <c:crossBetween val="between"/>
      </c:valAx>
    </c:plotArea>
    <c:plotVisOnly val="1"/>
    <c:dispBlanksAs val="gap"/>
    <c:showDLblsOverMax val="0"/>
  </c:chart>
  <c:txPr>
    <a:bodyPr/>
    <a:lstStyle/>
    <a:p>
      <a:pPr>
        <a:defRPr sz="1200"/>
      </a:pPr>
      <a:endParaRPr lang="en-US"/>
    </a:p>
  </c:txPr>
  <c:externalData r:id="rId1">
    <c:autoUpdate val="0"/>
  </c:externalData>
</c:chartSpace>
</file>

<file path=ppt/charts/chart3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IE" dirty="0"/>
              <a:t>RH_Area F</a:t>
            </a:r>
          </a:p>
        </c:rich>
      </c:tx>
      <c:layout>
        <c:manualLayout>
          <c:xMode val="edge"/>
          <c:yMode val="edge"/>
          <c:x val="8.7176470266919048E-2"/>
          <c:y val="2.197802197802198E-2"/>
        </c:manualLayout>
      </c:layout>
      <c:overlay val="0"/>
    </c:title>
    <c:autoTitleDeleted val="0"/>
    <c:plotArea>
      <c:layout>
        <c:manualLayout>
          <c:layoutTarget val="inner"/>
          <c:xMode val="edge"/>
          <c:yMode val="edge"/>
          <c:x val="8.1127543760463869E-2"/>
          <c:y val="5.5063597819503332E-2"/>
          <c:w val="0.88135423238588417"/>
          <c:h val="0.47563121917452628"/>
        </c:manualLayout>
      </c:layout>
      <c:barChart>
        <c:barDir val="col"/>
        <c:grouping val="clustered"/>
        <c:varyColors val="0"/>
        <c:ser>
          <c:idx val="0"/>
          <c:order val="0"/>
          <c:tx>
            <c:strRef>
              <c:f>'Graphs-RH_Area F'!$A$2</c:f>
              <c:strCache>
                <c:ptCount val="1"/>
                <c:pt idx="0">
                  <c:v>All Public RH_Area F</c:v>
                </c:pt>
              </c:strCache>
            </c:strRef>
          </c:tx>
          <c:spPr>
            <a:solidFill>
              <a:srgbClr val="BA1F46"/>
            </a:solidFill>
          </c:spPr>
          <c:invertIfNegative val="0"/>
          <c:dLbls>
            <c:spPr>
              <a:noFill/>
              <a:ln>
                <a:noFill/>
              </a:ln>
              <a:effectLst/>
            </c:spPr>
            <c:txPr>
              <a:bodyPr rot="-5400000" vert="horz"/>
              <a:lstStyle/>
              <a:p>
                <a:pPr>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multiLvlStrRef>
              <c:f>'Graphs-RH_Area F'!$A$3:$B$79</c:f>
              <c:multiLvlStrCache>
                <c:ptCount val="77"/>
                <c:lvl>
                  <c:pt idx="0">
                    <c:v>2011-2012</c:v>
                  </c:pt>
                  <c:pt idx="1">
                    <c:v>2012-2013</c:v>
                  </c:pt>
                  <c:pt idx="2">
                    <c:v>2013-2014</c:v>
                  </c:pt>
                  <c:pt idx="3">
                    <c:v>2014-2015</c:v>
                  </c:pt>
                  <c:pt idx="4">
                    <c:v>2015-2016</c:v>
                  </c:pt>
                  <c:pt idx="5">
                    <c:v>2016-2017</c:v>
                  </c:pt>
                  <c:pt idx="6">
                    <c:v>2017-2018</c:v>
                  </c:pt>
                  <c:pt idx="7">
                    <c:v>2018-2019</c:v>
                  </c:pt>
                  <c:pt idx="8">
                    <c:v>2019-2020</c:v>
                  </c:pt>
                  <c:pt idx="9">
                    <c:v>2020-2021</c:v>
                  </c:pt>
                  <c:pt idx="10">
                    <c:v>2021-2022</c:v>
                  </c:pt>
                  <c:pt idx="11">
                    <c:v>2011-2012</c:v>
                  </c:pt>
                  <c:pt idx="12">
                    <c:v>2012-2013</c:v>
                  </c:pt>
                  <c:pt idx="13">
                    <c:v>2013-2014</c:v>
                  </c:pt>
                  <c:pt idx="14">
                    <c:v>2014-2015</c:v>
                  </c:pt>
                  <c:pt idx="15">
                    <c:v>2015-2016</c:v>
                  </c:pt>
                  <c:pt idx="16">
                    <c:v>2016-2017</c:v>
                  </c:pt>
                  <c:pt idx="17">
                    <c:v>2017-2018</c:v>
                  </c:pt>
                  <c:pt idx="18">
                    <c:v>2018-2019</c:v>
                  </c:pt>
                  <c:pt idx="19">
                    <c:v>2019-2020</c:v>
                  </c:pt>
                  <c:pt idx="20">
                    <c:v>2020-2021</c:v>
                  </c:pt>
                  <c:pt idx="21">
                    <c:v>2021-2022</c:v>
                  </c:pt>
                  <c:pt idx="22">
                    <c:v>2011-2012</c:v>
                  </c:pt>
                  <c:pt idx="23">
                    <c:v>2012-2013</c:v>
                  </c:pt>
                  <c:pt idx="24">
                    <c:v>2013-2014</c:v>
                  </c:pt>
                  <c:pt idx="25">
                    <c:v>2014-2015</c:v>
                  </c:pt>
                  <c:pt idx="26">
                    <c:v>2015-2016</c:v>
                  </c:pt>
                  <c:pt idx="27">
                    <c:v>2016-2017</c:v>
                  </c:pt>
                  <c:pt idx="28">
                    <c:v>2017-2018</c:v>
                  </c:pt>
                  <c:pt idx="29">
                    <c:v>2018-2019</c:v>
                  </c:pt>
                  <c:pt idx="30">
                    <c:v>2019-2020</c:v>
                  </c:pt>
                  <c:pt idx="31">
                    <c:v>2020-2021</c:v>
                  </c:pt>
                  <c:pt idx="32">
                    <c:v>2021-2022</c:v>
                  </c:pt>
                  <c:pt idx="33">
                    <c:v>2011-2012</c:v>
                  </c:pt>
                  <c:pt idx="34">
                    <c:v>2012-2013</c:v>
                  </c:pt>
                  <c:pt idx="35">
                    <c:v>2013-2014</c:v>
                  </c:pt>
                  <c:pt idx="36">
                    <c:v>2014-2015</c:v>
                  </c:pt>
                  <c:pt idx="37">
                    <c:v>2015-2016</c:v>
                  </c:pt>
                  <c:pt idx="38">
                    <c:v>2016-2017</c:v>
                  </c:pt>
                  <c:pt idx="39">
                    <c:v>2017-2018</c:v>
                  </c:pt>
                  <c:pt idx="40">
                    <c:v>2018-2019</c:v>
                  </c:pt>
                  <c:pt idx="41">
                    <c:v>2019-2020</c:v>
                  </c:pt>
                  <c:pt idx="42">
                    <c:v>2020-2021</c:v>
                  </c:pt>
                  <c:pt idx="43">
                    <c:v>2021-2022</c:v>
                  </c:pt>
                  <c:pt idx="44">
                    <c:v>2011-2012</c:v>
                  </c:pt>
                  <c:pt idx="45">
                    <c:v>2012-2013</c:v>
                  </c:pt>
                  <c:pt idx="46">
                    <c:v>2013-2014</c:v>
                  </c:pt>
                  <c:pt idx="47">
                    <c:v>2014-2015</c:v>
                  </c:pt>
                  <c:pt idx="48">
                    <c:v>2015-2016</c:v>
                  </c:pt>
                  <c:pt idx="49">
                    <c:v>2016-2017</c:v>
                  </c:pt>
                  <c:pt idx="50">
                    <c:v>2017-2018</c:v>
                  </c:pt>
                  <c:pt idx="51">
                    <c:v>2018-2019</c:v>
                  </c:pt>
                  <c:pt idx="52">
                    <c:v>2019-2020</c:v>
                  </c:pt>
                  <c:pt idx="53">
                    <c:v>2020-2021</c:v>
                  </c:pt>
                  <c:pt idx="54">
                    <c:v>2021-2022</c:v>
                  </c:pt>
                  <c:pt idx="55">
                    <c:v>2011-2012</c:v>
                  </c:pt>
                  <c:pt idx="56">
                    <c:v>2012-2013</c:v>
                  </c:pt>
                  <c:pt idx="57">
                    <c:v>2013-2014</c:v>
                  </c:pt>
                  <c:pt idx="58">
                    <c:v>2014-2015</c:v>
                  </c:pt>
                  <c:pt idx="59">
                    <c:v>2015-2016</c:v>
                  </c:pt>
                  <c:pt idx="60">
                    <c:v>2016-2017</c:v>
                  </c:pt>
                  <c:pt idx="61">
                    <c:v>2017-2018</c:v>
                  </c:pt>
                  <c:pt idx="62">
                    <c:v>2018-2019</c:v>
                  </c:pt>
                  <c:pt idx="63">
                    <c:v>2019-2020</c:v>
                  </c:pt>
                  <c:pt idx="64">
                    <c:v>2020-2021</c:v>
                  </c:pt>
                  <c:pt idx="65">
                    <c:v>2021-2022</c:v>
                  </c:pt>
                  <c:pt idx="66">
                    <c:v>2011-2012</c:v>
                  </c:pt>
                  <c:pt idx="67">
                    <c:v>2012-2013</c:v>
                  </c:pt>
                  <c:pt idx="68">
                    <c:v>2013-2014</c:v>
                  </c:pt>
                  <c:pt idx="69">
                    <c:v>2014-2015</c:v>
                  </c:pt>
                  <c:pt idx="70">
                    <c:v>2015-2016</c:v>
                  </c:pt>
                  <c:pt idx="71">
                    <c:v>2016-2017</c:v>
                  </c:pt>
                  <c:pt idx="72">
                    <c:v>2017-2018</c:v>
                  </c:pt>
                  <c:pt idx="73">
                    <c:v>2018-2019</c:v>
                  </c:pt>
                  <c:pt idx="74">
                    <c:v>2019-2020</c:v>
                  </c:pt>
                  <c:pt idx="75">
                    <c:v>2020-2021</c:v>
                  </c:pt>
                  <c:pt idx="76">
                    <c:v>2021-2022</c:v>
                  </c:pt>
                </c:lvl>
                <c:lvl>
                  <c:pt idx="0">
                    <c:v>General Support Staff</c:v>
                  </c:pt>
                  <c:pt idx="11">
                    <c:v>Health &amp; Social Care Professionals</c:v>
                  </c:pt>
                  <c:pt idx="22">
                    <c:v>Management &amp; Admin</c:v>
                  </c:pt>
                  <c:pt idx="33">
                    <c:v>Medical &amp; Dental</c:v>
                  </c:pt>
                  <c:pt idx="44">
                    <c:v>Nursing</c:v>
                  </c:pt>
                  <c:pt idx="55">
                    <c:v>Other Patient &amp; Client Care</c:v>
                  </c:pt>
                  <c:pt idx="66">
                    <c:v>All Staff</c:v>
                  </c:pt>
                </c:lvl>
              </c:multiLvlStrCache>
            </c:multiLvlStrRef>
          </c:cat>
          <c:val>
            <c:numRef>
              <c:f>'Graphs-RH_Area F'!$C$3:$C$79</c:f>
              <c:numCache>
                <c:formatCode>0.0</c:formatCode>
                <c:ptCount val="77"/>
                <c:pt idx="0">
                  <c:v>15.217391304347828</c:v>
                </c:pt>
                <c:pt idx="1">
                  <c:v>10.791571214903726</c:v>
                </c:pt>
                <c:pt idx="2">
                  <c:v>12.955465587044534</c:v>
                </c:pt>
                <c:pt idx="3">
                  <c:v>25</c:v>
                </c:pt>
                <c:pt idx="4">
                  <c:v>26.086956521739129</c:v>
                </c:pt>
                <c:pt idx="5">
                  <c:v>23.440723099426172</c:v>
                </c:pt>
                <c:pt idx="6">
                  <c:v>37.441589646073794</c:v>
                </c:pt>
                <c:pt idx="7">
                  <c:v>31.66063114330057</c:v>
                </c:pt>
                <c:pt idx="8">
                  <c:v>36.830601092896174</c:v>
                </c:pt>
                <c:pt idx="9">
                  <c:v>52.468265162200275</c:v>
                </c:pt>
                <c:pt idx="10">
                  <c:v>56.373429084380611</c:v>
                </c:pt>
                <c:pt idx="11">
                  <c:v>13.793103448275861</c:v>
                </c:pt>
                <c:pt idx="12">
                  <c:v>16.806722689075631</c:v>
                </c:pt>
                <c:pt idx="13">
                  <c:v>14.479638009049776</c:v>
                </c:pt>
                <c:pt idx="14">
                  <c:v>20.833333333333336</c:v>
                </c:pt>
                <c:pt idx="15">
                  <c:v>13.684210526315791</c:v>
                </c:pt>
                <c:pt idx="16">
                  <c:v>24.324324324324326</c:v>
                </c:pt>
                <c:pt idx="17">
                  <c:v>47.872340425531917</c:v>
                </c:pt>
                <c:pt idx="18">
                  <c:v>58.443824145150039</c:v>
                </c:pt>
                <c:pt idx="19">
                  <c:v>49.065420560747661</c:v>
                </c:pt>
                <c:pt idx="20">
                  <c:v>82.962962962962962</c:v>
                </c:pt>
                <c:pt idx="21">
                  <c:v>63.749999999999993</c:v>
                </c:pt>
                <c:pt idx="22">
                  <c:v>23.170731707317074</c:v>
                </c:pt>
                <c:pt idx="23">
                  <c:v>14.134275618374556</c:v>
                </c:pt>
                <c:pt idx="24">
                  <c:v>13.583815028901732</c:v>
                </c:pt>
                <c:pt idx="25">
                  <c:v>23.52941176470588</c:v>
                </c:pt>
                <c:pt idx="26">
                  <c:v>17.813765182186234</c:v>
                </c:pt>
                <c:pt idx="27">
                  <c:v>26.958105646630237</c:v>
                </c:pt>
                <c:pt idx="28">
                  <c:v>39.977477477477478</c:v>
                </c:pt>
                <c:pt idx="29">
                  <c:v>41.750841750841751</c:v>
                </c:pt>
                <c:pt idx="30">
                  <c:v>41.868512110726641</c:v>
                </c:pt>
                <c:pt idx="31">
                  <c:v>56.856187290969892</c:v>
                </c:pt>
                <c:pt idx="32">
                  <c:v>76</c:v>
                </c:pt>
                <c:pt idx="33">
                  <c:v>0</c:v>
                </c:pt>
                <c:pt idx="34">
                  <c:v>7.1428571428571423</c:v>
                </c:pt>
                <c:pt idx="35">
                  <c:v>41.17647058823529</c:v>
                </c:pt>
                <c:pt idx="36">
                  <c:v>94.73684210526315</c:v>
                </c:pt>
                <c:pt idx="37">
                  <c:v>70.588235294117652</c:v>
                </c:pt>
                <c:pt idx="38">
                  <c:v>54.838709677419352</c:v>
                </c:pt>
                <c:pt idx="39">
                  <c:v>45.945945945945951</c:v>
                </c:pt>
                <c:pt idx="40">
                  <c:v>53.125</c:v>
                </c:pt>
                <c:pt idx="41">
                  <c:v>47.777777777777779</c:v>
                </c:pt>
                <c:pt idx="42">
                  <c:v>70</c:v>
                </c:pt>
                <c:pt idx="43">
                  <c:v>53.488372093023251</c:v>
                </c:pt>
                <c:pt idx="44">
                  <c:v>11.881188118811881</c:v>
                </c:pt>
                <c:pt idx="45">
                  <c:v>10.526012227477217</c:v>
                </c:pt>
                <c:pt idx="46">
                  <c:v>24.696356275303643</c:v>
                </c:pt>
                <c:pt idx="47">
                  <c:v>25.847457627118644</c:v>
                </c:pt>
                <c:pt idx="48">
                  <c:v>24.046920821114369</c:v>
                </c:pt>
                <c:pt idx="49">
                  <c:v>26.975945017182131</c:v>
                </c:pt>
                <c:pt idx="50">
                  <c:v>33.129352184005064</c:v>
                </c:pt>
                <c:pt idx="51">
                  <c:v>33.126261101666643</c:v>
                </c:pt>
                <c:pt idx="52">
                  <c:v>38.980509745127435</c:v>
                </c:pt>
                <c:pt idx="53">
                  <c:v>57.332228666114339</c:v>
                </c:pt>
                <c:pt idx="54">
                  <c:v>47.983870967741936</c:v>
                </c:pt>
                <c:pt idx="55">
                  <c:v>12.032085561497325</c:v>
                </c:pt>
                <c:pt idx="56">
                  <c:v>8.6092715231788084</c:v>
                </c:pt>
                <c:pt idx="57">
                  <c:v>26.753246753246749</c:v>
                </c:pt>
                <c:pt idx="58">
                  <c:v>19.62025316455696</c:v>
                </c:pt>
                <c:pt idx="59">
                  <c:v>16.8</c:v>
                </c:pt>
                <c:pt idx="60">
                  <c:v>16.969696969696972</c:v>
                </c:pt>
                <c:pt idx="61">
                  <c:v>20.681991233305208</c:v>
                </c:pt>
                <c:pt idx="62">
                  <c:v>26.893523600439078</c:v>
                </c:pt>
                <c:pt idx="63">
                  <c:v>27.361853832442069</c:v>
                </c:pt>
                <c:pt idx="64">
                  <c:v>49.879518072289159</c:v>
                </c:pt>
                <c:pt idx="65">
                  <c:v>42.888643880926132</c:v>
                </c:pt>
                <c:pt idx="66">
                  <c:v>13.407407407407407</c:v>
                </c:pt>
                <c:pt idx="67">
                  <c:v>10.821689902958772</c:v>
                </c:pt>
                <c:pt idx="68">
                  <c:v>20.661923909681409</c:v>
                </c:pt>
                <c:pt idx="69">
                  <c:v>25.584415584415581</c:v>
                </c:pt>
                <c:pt idx="70">
                  <c:v>21.71344165435746</c:v>
                </c:pt>
                <c:pt idx="71">
                  <c:v>23.896113787391226</c:v>
                </c:pt>
                <c:pt idx="72">
                  <c:v>31.032288029174477</c:v>
                </c:pt>
                <c:pt idx="73">
                  <c:v>33.810980518435038</c:v>
                </c:pt>
                <c:pt idx="74">
                  <c:v>36.150353178607467</c:v>
                </c:pt>
                <c:pt idx="75">
                  <c:v>55.617283950617278</c:v>
                </c:pt>
                <c:pt idx="76">
                  <c:v>50.747306221758784</c:v>
                </c:pt>
              </c:numCache>
            </c:numRef>
          </c:val>
          <c:extLst>
            <c:ext xmlns:c16="http://schemas.microsoft.com/office/drawing/2014/chart" uri="{C3380CC4-5D6E-409C-BE32-E72D297353CC}">
              <c16:uniqueId val="{00000000-D2ED-47E5-B5AC-3FDD2A7408C1}"/>
            </c:ext>
          </c:extLst>
        </c:ser>
        <c:dLbls>
          <c:showLegendKey val="0"/>
          <c:showVal val="0"/>
          <c:showCatName val="0"/>
          <c:showSerName val="0"/>
          <c:showPercent val="0"/>
          <c:showBubbleSize val="0"/>
        </c:dLbls>
        <c:gapWidth val="150"/>
        <c:axId val="442150272"/>
        <c:axId val="442156544"/>
      </c:barChart>
      <c:catAx>
        <c:axId val="442150272"/>
        <c:scaling>
          <c:orientation val="minMax"/>
        </c:scaling>
        <c:delete val="0"/>
        <c:axPos val="b"/>
        <c:title>
          <c:tx>
            <c:rich>
              <a:bodyPr/>
              <a:lstStyle/>
              <a:p>
                <a:pPr>
                  <a:defRPr/>
                </a:pPr>
                <a:r>
                  <a:rPr lang="en-US" dirty="0"/>
                  <a:t>Season</a:t>
                </a:r>
              </a:p>
            </c:rich>
          </c:tx>
          <c:overlay val="0"/>
        </c:title>
        <c:numFmt formatCode="General" sourceLinked="0"/>
        <c:majorTickMark val="out"/>
        <c:minorTickMark val="none"/>
        <c:tickLblPos val="nextTo"/>
        <c:crossAx val="442156544"/>
        <c:crosses val="autoZero"/>
        <c:auto val="1"/>
        <c:lblAlgn val="ctr"/>
        <c:lblOffset val="100"/>
        <c:tickLblSkip val="1"/>
        <c:noMultiLvlLbl val="0"/>
      </c:catAx>
      <c:valAx>
        <c:axId val="442156544"/>
        <c:scaling>
          <c:orientation val="minMax"/>
        </c:scaling>
        <c:delete val="0"/>
        <c:axPos val="l"/>
        <c:title>
          <c:tx>
            <c:rich>
              <a:bodyPr rot="-5400000" vert="horz"/>
              <a:lstStyle/>
              <a:p>
                <a:pPr>
                  <a:defRPr/>
                </a:pPr>
                <a:r>
                  <a:rPr lang="en-US" dirty="0"/>
                  <a:t>Overall % Uptake</a:t>
                </a:r>
              </a:p>
            </c:rich>
          </c:tx>
          <c:layout>
            <c:manualLayout>
              <c:xMode val="edge"/>
              <c:yMode val="edge"/>
              <c:x val="4.8025214329998553E-3"/>
              <c:y val="0.11000865276455828"/>
            </c:manualLayout>
          </c:layout>
          <c:overlay val="0"/>
        </c:title>
        <c:numFmt formatCode="0.0" sourceLinked="1"/>
        <c:majorTickMark val="out"/>
        <c:minorTickMark val="none"/>
        <c:tickLblPos val="nextTo"/>
        <c:crossAx val="442150272"/>
        <c:crosses val="autoZero"/>
        <c:crossBetween val="between"/>
      </c:valAx>
    </c:plotArea>
    <c:plotVisOnly val="1"/>
    <c:dispBlanksAs val="gap"/>
    <c:showDLblsOverMax val="0"/>
  </c:chart>
  <c:txPr>
    <a:bodyPr/>
    <a:lstStyle/>
    <a:p>
      <a:pPr>
        <a:defRPr sz="1200"/>
      </a:pPr>
      <a:endParaRPr lang="en-US"/>
    </a:p>
  </c:txPr>
  <c:externalData r:id="rId1">
    <c:autoUpdate val="0"/>
  </c:externalData>
</c:chartSpace>
</file>

<file path=ppt/charts/chart3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0753506720750813"/>
          <c:y val="5.1400554097404488E-2"/>
          <c:w val="0.87010730931360858"/>
          <c:h val="0.61243546049281161"/>
        </c:manualLayout>
      </c:layout>
      <c:barChart>
        <c:barDir val="col"/>
        <c:grouping val="clustered"/>
        <c:varyColors val="0"/>
        <c:ser>
          <c:idx val="0"/>
          <c:order val="0"/>
          <c:tx>
            <c:strRef>
              <c:f>'OverallPPSs by CHO'!$AC$6</c:f>
              <c:strCache>
                <c:ptCount val="1"/>
                <c:pt idx="0">
                  <c:v>PPS1-Nov 2017</c:v>
                </c:pt>
              </c:strCache>
            </c:strRef>
          </c:tx>
          <c:spPr>
            <a:solidFill>
              <a:srgbClr val="BA1F46"/>
            </a:solidFill>
          </c:spPr>
          <c:invertIfNegative val="0"/>
          <c:cat>
            <c:strRef>
              <c:f>'OverallPPSs by CHO'!$AB$7:$AB$17</c:f>
              <c:strCache>
                <c:ptCount val="11"/>
                <c:pt idx="0">
                  <c:v>Area 1: DL; SO/LM; CN/MN</c:v>
                </c:pt>
                <c:pt idx="1">
                  <c:v>Area 2: G; RN; MO</c:v>
                </c:pt>
                <c:pt idx="2">
                  <c:v>Area 3: CE; L; TN/EL</c:v>
                </c:pt>
                <c:pt idx="3">
                  <c:v>Area 4: KY; NC; NSL; WC</c:v>
                </c:pt>
                <c:pt idx="4">
                  <c:v>Area 5: TS; CW/KK; WD; WX</c:v>
                </c:pt>
                <c:pt idx="5">
                  <c:v>Area 6: WW; DS; DSE</c:v>
                </c:pt>
                <c:pt idx="6">
                  <c:v>Area 7: KE; DW; DSC; DSW</c:v>
                </c:pt>
                <c:pt idx="7">
                  <c:v>Area 8: S/OY; LD/WH; LH/MH</c:v>
                </c:pt>
                <c:pt idx="8">
                  <c:v>Area 9: DN; DNC; DNW</c:v>
                </c:pt>
                <c:pt idx="9">
                  <c:v>All Public only LTCFs</c:v>
                </c:pt>
                <c:pt idx="10">
                  <c:v>All LTCFs, including private</c:v>
                </c:pt>
              </c:strCache>
            </c:strRef>
          </c:cat>
          <c:val>
            <c:numRef>
              <c:f>'OverallPPSs by CHO'!$AC$7:$AC$17</c:f>
              <c:numCache>
                <c:formatCode>0.0</c:formatCode>
                <c:ptCount val="11"/>
                <c:pt idx="0">
                  <c:v>87.870239774330045</c:v>
                </c:pt>
                <c:pt idx="1">
                  <c:v>92.241379310344826</c:v>
                </c:pt>
                <c:pt idx="2">
                  <c:v>78.325123152709367</c:v>
                </c:pt>
                <c:pt idx="3">
                  <c:v>90.747330960854086</c:v>
                </c:pt>
                <c:pt idx="4">
                  <c:v>89.017341040462426</c:v>
                </c:pt>
                <c:pt idx="5">
                  <c:v>94.117647058823522</c:v>
                </c:pt>
                <c:pt idx="6">
                  <c:v>96.652719665271974</c:v>
                </c:pt>
                <c:pt idx="7">
                  <c:v>87.272727272727266</c:v>
                </c:pt>
                <c:pt idx="8">
                  <c:v>92.098092643051771</c:v>
                </c:pt>
                <c:pt idx="9">
                  <c:v>89.406610911987258</c:v>
                </c:pt>
                <c:pt idx="10">
                  <c:v>89.200233508464677</c:v>
                </c:pt>
              </c:numCache>
            </c:numRef>
          </c:val>
          <c:extLst>
            <c:ext xmlns:c16="http://schemas.microsoft.com/office/drawing/2014/chart" uri="{C3380CC4-5D6E-409C-BE32-E72D297353CC}">
              <c16:uniqueId val="{00000000-7048-4263-B471-365AC71F4914}"/>
            </c:ext>
          </c:extLst>
        </c:ser>
        <c:ser>
          <c:idx val="1"/>
          <c:order val="1"/>
          <c:tx>
            <c:strRef>
              <c:f>'OverallPPSs by CHO'!$AD$6</c:f>
              <c:strCache>
                <c:ptCount val="1"/>
                <c:pt idx="0">
                  <c:v>PPS2-Apr 2018</c:v>
                </c:pt>
              </c:strCache>
            </c:strRef>
          </c:tx>
          <c:spPr>
            <a:solidFill>
              <a:srgbClr val="EB89A3"/>
            </a:solidFill>
          </c:spPr>
          <c:invertIfNegative val="0"/>
          <c:cat>
            <c:strRef>
              <c:f>'OverallPPSs by CHO'!$AB$7:$AB$17</c:f>
              <c:strCache>
                <c:ptCount val="11"/>
                <c:pt idx="0">
                  <c:v>Area 1: DL; SO/LM; CN/MN</c:v>
                </c:pt>
                <c:pt idx="1">
                  <c:v>Area 2: G; RN; MO</c:v>
                </c:pt>
                <c:pt idx="2">
                  <c:v>Area 3: CE; L; TN/EL</c:v>
                </c:pt>
                <c:pt idx="3">
                  <c:v>Area 4: KY; NC; NSL; WC</c:v>
                </c:pt>
                <c:pt idx="4">
                  <c:v>Area 5: TS; CW/KK; WD; WX</c:v>
                </c:pt>
                <c:pt idx="5">
                  <c:v>Area 6: WW; DS; DSE</c:v>
                </c:pt>
                <c:pt idx="6">
                  <c:v>Area 7: KE; DW; DSC; DSW</c:v>
                </c:pt>
                <c:pt idx="7">
                  <c:v>Area 8: S/OY; LD/WH; LH/MH</c:v>
                </c:pt>
                <c:pt idx="8">
                  <c:v>Area 9: DN; DNC; DNW</c:v>
                </c:pt>
                <c:pt idx="9">
                  <c:v>All Public only LTCFs</c:v>
                </c:pt>
                <c:pt idx="10">
                  <c:v>All LTCFs, including private</c:v>
                </c:pt>
              </c:strCache>
            </c:strRef>
          </c:cat>
          <c:val>
            <c:numRef>
              <c:f>'OverallPPSs by CHO'!$AD$7:$AD$17</c:f>
              <c:numCache>
                <c:formatCode>0.0</c:formatCode>
                <c:ptCount val="11"/>
                <c:pt idx="0">
                  <c:v>89.145496535796767</c:v>
                </c:pt>
                <c:pt idx="1">
                  <c:v>95.774647887323937</c:v>
                </c:pt>
                <c:pt idx="2">
                  <c:v>95.454545454545453</c:v>
                </c:pt>
                <c:pt idx="3">
                  <c:v>94.708994708994709</c:v>
                </c:pt>
                <c:pt idx="4">
                  <c:v>51.219512195121951</c:v>
                </c:pt>
                <c:pt idx="5">
                  <c:v>90.555555555555557</c:v>
                </c:pt>
                <c:pt idx="6">
                  <c:v>97.839506172839506</c:v>
                </c:pt>
                <c:pt idx="7">
                  <c:v>88.294314381270894</c:v>
                </c:pt>
                <c:pt idx="8">
                  <c:v>98.86363636363636</c:v>
                </c:pt>
                <c:pt idx="9">
                  <c:v>87.73792093704246</c:v>
                </c:pt>
                <c:pt idx="10">
                  <c:v>88.466850828729278</c:v>
                </c:pt>
              </c:numCache>
            </c:numRef>
          </c:val>
          <c:extLst>
            <c:ext xmlns:c16="http://schemas.microsoft.com/office/drawing/2014/chart" uri="{C3380CC4-5D6E-409C-BE32-E72D297353CC}">
              <c16:uniqueId val="{00000001-7048-4263-B471-365AC71F4914}"/>
            </c:ext>
          </c:extLst>
        </c:ser>
        <c:ser>
          <c:idx val="2"/>
          <c:order val="2"/>
          <c:tx>
            <c:strRef>
              <c:f>'OverallPPSs by CHO'!$AE$6</c:f>
              <c:strCache>
                <c:ptCount val="1"/>
                <c:pt idx="0">
                  <c:v>PPS3-Jan 2019</c:v>
                </c:pt>
              </c:strCache>
            </c:strRef>
          </c:tx>
          <c:spPr>
            <a:solidFill>
              <a:srgbClr val="82428D"/>
            </a:solidFill>
          </c:spPr>
          <c:invertIfNegative val="0"/>
          <c:cat>
            <c:strRef>
              <c:f>'OverallPPSs by CHO'!$AB$7:$AB$17</c:f>
              <c:strCache>
                <c:ptCount val="11"/>
                <c:pt idx="0">
                  <c:v>Area 1: DL; SO/LM; CN/MN</c:v>
                </c:pt>
                <c:pt idx="1">
                  <c:v>Area 2: G; RN; MO</c:v>
                </c:pt>
                <c:pt idx="2">
                  <c:v>Area 3: CE; L; TN/EL</c:v>
                </c:pt>
                <c:pt idx="3">
                  <c:v>Area 4: KY; NC; NSL; WC</c:v>
                </c:pt>
                <c:pt idx="4">
                  <c:v>Area 5: TS; CW/KK; WD; WX</c:v>
                </c:pt>
                <c:pt idx="5">
                  <c:v>Area 6: WW; DS; DSE</c:v>
                </c:pt>
                <c:pt idx="6">
                  <c:v>Area 7: KE; DW; DSC; DSW</c:v>
                </c:pt>
                <c:pt idx="7">
                  <c:v>Area 8: S/OY; LD/WH; LH/MH</c:v>
                </c:pt>
                <c:pt idx="8">
                  <c:v>Area 9: DN; DNC; DNW</c:v>
                </c:pt>
                <c:pt idx="9">
                  <c:v>All Public only LTCFs</c:v>
                </c:pt>
                <c:pt idx="10">
                  <c:v>All LTCFs, including private</c:v>
                </c:pt>
              </c:strCache>
            </c:strRef>
          </c:cat>
          <c:val>
            <c:numRef>
              <c:f>'OverallPPSs by CHO'!$AE$7:$AE$17</c:f>
              <c:numCache>
                <c:formatCode>0.0</c:formatCode>
                <c:ptCount val="11"/>
                <c:pt idx="0">
                  <c:v>87.268128161888697</c:v>
                </c:pt>
                <c:pt idx="1">
                  <c:v>85.010706638115636</c:v>
                </c:pt>
                <c:pt idx="2">
                  <c:v>94.20289855072464</c:v>
                </c:pt>
                <c:pt idx="3">
                  <c:v>84.176533907427341</c:v>
                </c:pt>
                <c:pt idx="4">
                  <c:v>92.385786802030452</c:v>
                </c:pt>
                <c:pt idx="5">
                  <c:v>92.857142857142861</c:v>
                </c:pt>
                <c:pt idx="6">
                  <c:v>96.564885496183209</c:v>
                </c:pt>
                <c:pt idx="7">
                  <c:v>90.979381443298962</c:v>
                </c:pt>
                <c:pt idx="8">
                  <c:v>92.49563699825481</c:v>
                </c:pt>
                <c:pt idx="9">
                  <c:v>89.009611366485586</c:v>
                </c:pt>
                <c:pt idx="10">
                  <c:v>89.260808926080898</c:v>
                </c:pt>
              </c:numCache>
            </c:numRef>
          </c:val>
          <c:extLst>
            <c:ext xmlns:c16="http://schemas.microsoft.com/office/drawing/2014/chart" uri="{C3380CC4-5D6E-409C-BE32-E72D297353CC}">
              <c16:uniqueId val="{00000002-7048-4263-B471-365AC71F4914}"/>
            </c:ext>
          </c:extLst>
        </c:ser>
        <c:ser>
          <c:idx val="3"/>
          <c:order val="3"/>
          <c:tx>
            <c:strRef>
              <c:f>'OverallPPSs by CHO'!$AF$6</c:f>
              <c:strCache>
                <c:ptCount val="1"/>
                <c:pt idx="0">
                  <c:v>PPS4-Jan 2020</c:v>
                </c:pt>
              </c:strCache>
            </c:strRef>
          </c:tx>
          <c:spPr>
            <a:solidFill>
              <a:srgbClr val="3E5B84"/>
            </a:solidFill>
          </c:spPr>
          <c:invertIfNegative val="0"/>
          <c:cat>
            <c:strRef>
              <c:f>'OverallPPSs by CHO'!$AB$7:$AB$17</c:f>
              <c:strCache>
                <c:ptCount val="11"/>
                <c:pt idx="0">
                  <c:v>Area 1: DL; SO/LM; CN/MN</c:v>
                </c:pt>
                <c:pt idx="1">
                  <c:v>Area 2: G; RN; MO</c:v>
                </c:pt>
                <c:pt idx="2">
                  <c:v>Area 3: CE; L; TN/EL</c:v>
                </c:pt>
                <c:pt idx="3">
                  <c:v>Area 4: KY; NC; NSL; WC</c:v>
                </c:pt>
                <c:pt idx="4">
                  <c:v>Area 5: TS; CW/KK; WD; WX</c:v>
                </c:pt>
                <c:pt idx="5">
                  <c:v>Area 6: WW; DS; DSE</c:v>
                </c:pt>
                <c:pt idx="6">
                  <c:v>Area 7: KE; DW; DSC; DSW</c:v>
                </c:pt>
                <c:pt idx="7">
                  <c:v>Area 8: S/OY; LD/WH; LH/MH</c:v>
                </c:pt>
                <c:pt idx="8">
                  <c:v>Area 9: DN; DNC; DNW</c:v>
                </c:pt>
                <c:pt idx="9">
                  <c:v>All Public only LTCFs</c:v>
                </c:pt>
                <c:pt idx="10">
                  <c:v>All LTCFs, including private</c:v>
                </c:pt>
              </c:strCache>
            </c:strRef>
          </c:cat>
          <c:val>
            <c:numRef>
              <c:f>'OverallPPSs by CHO'!$AF$7:$AF$17</c:f>
              <c:numCache>
                <c:formatCode>0.0</c:formatCode>
                <c:ptCount val="11"/>
                <c:pt idx="0">
                  <c:v>88.801571709233798</c:v>
                </c:pt>
                <c:pt idx="1">
                  <c:v>83.881578947368425</c:v>
                </c:pt>
                <c:pt idx="2">
                  <c:v>91.245791245791239</c:v>
                </c:pt>
                <c:pt idx="3">
                  <c:v>87.5</c:v>
                </c:pt>
                <c:pt idx="4">
                  <c:v>89.100346020761251</c:v>
                </c:pt>
                <c:pt idx="5">
                  <c:v>94.545454545454547</c:v>
                </c:pt>
                <c:pt idx="6">
                  <c:v>94.078947368421055</c:v>
                </c:pt>
                <c:pt idx="7">
                  <c:v>90.5</c:v>
                </c:pt>
                <c:pt idx="8">
                  <c:v>92.814371257485035</c:v>
                </c:pt>
                <c:pt idx="9">
                  <c:v>89.51539855072464</c:v>
                </c:pt>
                <c:pt idx="10">
                  <c:v>89.251439539347416</c:v>
                </c:pt>
              </c:numCache>
            </c:numRef>
          </c:val>
          <c:extLst>
            <c:ext xmlns:c16="http://schemas.microsoft.com/office/drawing/2014/chart" uri="{C3380CC4-5D6E-409C-BE32-E72D297353CC}">
              <c16:uniqueId val="{00000003-7048-4263-B471-365AC71F4914}"/>
            </c:ext>
          </c:extLst>
        </c:ser>
        <c:ser>
          <c:idx val="4"/>
          <c:order val="4"/>
          <c:tx>
            <c:strRef>
              <c:f>'OverallPPSs by CHO'!$AG$6</c:f>
              <c:strCache>
                <c:ptCount val="1"/>
                <c:pt idx="0">
                  <c:v>PPS5-Dec 2020</c:v>
                </c:pt>
              </c:strCache>
            </c:strRef>
          </c:tx>
          <c:spPr>
            <a:solidFill>
              <a:srgbClr val="71A59C"/>
            </a:solidFill>
          </c:spPr>
          <c:invertIfNegative val="0"/>
          <c:cat>
            <c:strRef>
              <c:f>'OverallPPSs by CHO'!$AB$7:$AB$17</c:f>
              <c:strCache>
                <c:ptCount val="11"/>
                <c:pt idx="0">
                  <c:v>Area 1: DL; SO/LM; CN/MN</c:v>
                </c:pt>
                <c:pt idx="1">
                  <c:v>Area 2: G; RN; MO</c:v>
                </c:pt>
                <c:pt idx="2">
                  <c:v>Area 3: CE; L; TN/EL</c:v>
                </c:pt>
                <c:pt idx="3">
                  <c:v>Area 4: KY; NC; NSL; WC</c:v>
                </c:pt>
                <c:pt idx="4">
                  <c:v>Area 5: TS; CW/KK; WD; WX</c:v>
                </c:pt>
                <c:pt idx="5">
                  <c:v>Area 6: WW; DS; DSE</c:v>
                </c:pt>
                <c:pt idx="6">
                  <c:v>Area 7: KE; DW; DSC; DSW</c:v>
                </c:pt>
                <c:pt idx="7">
                  <c:v>Area 8: S/OY; LD/WH; LH/MH</c:v>
                </c:pt>
                <c:pt idx="8">
                  <c:v>Area 9: DN; DNC; DNW</c:v>
                </c:pt>
                <c:pt idx="9">
                  <c:v>All Public only LTCFs</c:v>
                </c:pt>
                <c:pt idx="10">
                  <c:v>All LTCFs, including private</c:v>
                </c:pt>
              </c:strCache>
            </c:strRef>
          </c:cat>
          <c:val>
            <c:numRef>
              <c:f>'OverallPPSs by CHO'!$AG$7:$AG$17</c:f>
              <c:numCache>
                <c:formatCode>0.0</c:formatCode>
                <c:ptCount val="11"/>
                <c:pt idx="0">
                  <c:v>93.062200956937801</c:v>
                </c:pt>
                <c:pt idx="1">
                  <c:v>98.181818181818187</c:v>
                </c:pt>
                <c:pt idx="2">
                  <c:v>96.761133603238875</c:v>
                </c:pt>
                <c:pt idx="3">
                  <c:v>92.962356792144035</c:v>
                </c:pt>
                <c:pt idx="4">
                  <c:v>95.375722543352609</c:v>
                </c:pt>
                <c:pt idx="5">
                  <c:v>96.666666666666671</c:v>
                </c:pt>
                <c:pt idx="6">
                  <c:v>90.873015873015873</c:v>
                </c:pt>
                <c:pt idx="7">
                  <c:v>96.05263157894737</c:v>
                </c:pt>
                <c:pt idx="8">
                  <c:v>90.954773869346738</c:v>
                </c:pt>
                <c:pt idx="9">
                  <c:v>93.552036199095028</c:v>
                </c:pt>
                <c:pt idx="10">
                  <c:v>93.2</c:v>
                </c:pt>
              </c:numCache>
            </c:numRef>
          </c:val>
          <c:extLst>
            <c:ext xmlns:c16="http://schemas.microsoft.com/office/drawing/2014/chart" uri="{C3380CC4-5D6E-409C-BE32-E72D297353CC}">
              <c16:uniqueId val="{00000004-7048-4263-B471-365AC71F4914}"/>
            </c:ext>
          </c:extLst>
        </c:ser>
        <c:ser>
          <c:idx val="5"/>
          <c:order val="5"/>
          <c:tx>
            <c:strRef>
              <c:f>'OverallPPSs by CHO'!$AH$6</c:f>
              <c:strCache>
                <c:ptCount val="1"/>
                <c:pt idx="0">
                  <c:v>PPS6-Dec 2021</c:v>
                </c:pt>
              </c:strCache>
            </c:strRef>
          </c:tx>
          <c:spPr>
            <a:solidFill>
              <a:srgbClr val="006858"/>
            </a:solidFill>
          </c:spPr>
          <c:invertIfNegative val="0"/>
          <c:cat>
            <c:strRef>
              <c:f>'OverallPPSs by CHO'!$AB$7:$AB$17</c:f>
              <c:strCache>
                <c:ptCount val="11"/>
                <c:pt idx="0">
                  <c:v>Area 1: DL; SO/LM; CN/MN</c:v>
                </c:pt>
                <c:pt idx="1">
                  <c:v>Area 2: G; RN; MO</c:v>
                </c:pt>
                <c:pt idx="2">
                  <c:v>Area 3: CE; L; TN/EL</c:v>
                </c:pt>
                <c:pt idx="3">
                  <c:v>Area 4: KY; NC; NSL; WC</c:v>
                </c:pt>
                <c:pt idx="4">
                  <c:v>Area 5: TS; CW/KK; WD; WX</c:v>
                </c:pt>
                <c:pt idx="5">
                  <c:v>Area 6: WW; DS; DSE</c:v>
                </c:pt>
                <c:pt idx="6">
                  <c:v>Area 7: KE; DW; DSC; DSW</c:v>
                </c:pt>
                <c:pt idx="7">
                  <c:v>Area 8: S/OY; LD/WH; LH/MH</c:v>
                </c:pt>
                <c:pt idx="8">
                  <c:v>Area 9: DN; DNC; DNW</c:v>
                </c:pt>
                <c:pt idx="9">
                  <c:v>All Public only LTCFs</c:v>
                </c:pt>
                <c:pt idx="10">
                  <c:v>All LTCFs, including private</c:v>
                </c:pt>
              </c:strCache>
            </c:strRef>
          </c:cat>
          <c:val>
            <c:numRef>
              <c:f>'OverallPPSs by CHO'!$AH$7:$AH$17</c:f>
              <c:numCache>
                <c:formatCode>0.0</c:formatCode>
                <c:ptCount val="11"/>
                <c:pt idx="0">
                  <c:v>93.181818181818173</c:v>
                </c:pt>
                <c:pt idx="1">
                  <c:v>97.701149425287355</c:v>
                </c:pt>
                <c:pt idx="2">
                  <c:v>97.979797979797979</c:v>
                </c:pt>
                <c:pt idx="3">
                  <c:v>95.378927911275412</c:v>
                </c:pt>
                <c:pt idx="4">
                  <c:v>99.333333333333329</c:v>
                </c:pt>
                <c:pt idx="5">
                  <c:v>98.71794871794873</c:v>
                </c:pt>
                <c:pt idx="6">
                  <c:v>96.174863387978135</c:v>
                </c:pt>
                <c:pt idx="7">
                  <c:v>91.244239631336413</c:v>
                </c:pt>
                <c:pt idx="8">
                  <c:v>91.17647058823529</c:v>
                </c:pt>
                <c:pt idx="9">
                  <c:v>95.39192399049881</c:v>
                </c:pt>
                <c:pt idx="10">
                  <c:v>92.982107355864812</c:v>
                </c:pt>
              </c:numCache>
            </c:numRef>
          </c:val>
          <c:extLst>
            <c:ext xmlns:c16="http://schemas.microsoft.com/office/drawing/2014/chart" uri="{C3380CC4-5D6E-409C-BE32-E72D297353CC}">
              <c16:uniqueId val="{00000005-7048-4263-B471-365AC71F4914}"/>
            </c:ext>
          </c:extLst>
        </c:ser>
        <c:dLbls>
          <c:showLegendKey val="0"/>
          <c:showVal val="0"/>
          <c:showCatName val="0"/>
          <c:showSerName val="0"/>
          <c:showPercent val="0"/>
          <c:showBubbleSize val="0"/>
        </c:dLbls>
        <c:gapWidth val="150"/>
        <c:axId val="490876928"/>
        <c:axId val="490878848"/>
      </c:barChart>
      <c:catAx>
        <c:axId val="490876928"/>
        <c:scaling>
          <c:orientation val="minMax"/>
        </c:scaling>
        <c:delete val="0"/>
        <c:axPos val="b"/>
        <c:title>
          <c:tx>
            <c:rich>
              <a:bodyPr/>
              <a:lstStyle/>
              <a:p>
                <a:pPr>
                  <a:defRPr/>
                </a:pPr>
                <a:r>
                  <a:rPr lang="en-US" dirty="0"/>
                  <a:t>Community Health Organisation</a:t>
                </a:r>
              </a:p>
            </c:rich>
          </c:tx>
          <c:overlay val="0"/>
        </c:title>
        <c:numFmt formatCode="General" sourceLinked="0"/>
        <c:majorTickMark val="out"/>
        <c:minorTickMark val="none"/>
        <c:tickLblPos val="nextTo"/>
        <c:crossAx val="490878848"/>
        <c:crosses val="autoZero"/>
        <c:auto val="1"/>
        <c:lblAlgn val="ctr"/>
        <c:lblOffset val="100"/>
        <c:noMultiLvlLbl val="0"/>
      </c:catAx>
      <c:valAx>
        <c:axId val="490878848"/>
        <c:scaling>
          <c:orientation val="minMax"/>
          <c:max val="100"/>
        </c:scaling>
        <c:delete val="0"/>
        <c:axPos val="l"/>
        <c:title>
          <c:tx>
            <c:rich>
              <a:bodyPr rot="-5400000" vert="horz"/>
              <a:lstStyle/>
              <a:p>
                <a:pPr>
                  <a:defRPr/>
                </a:pPr>
                <a:r>
                  <a:rPr lang="en-US" dirty="0"/>
                  <a:t>Overall % Uptake Long-term </a:t>
                </a:r>
              </a:p>
              <a:p>
                <a:pPr>
                  <a:defRPr/>
                </a:pPr>
                <a:r>
                  <a:rPr lang="en-US" dirty="0"/>
                  <a:t>Residents</a:t>
                </a:r>
              </a:p>
            </c:rich>
          </c:tx>
          <c:overlay val="0"/>
        </c:title>
        <c:numFmt formatCode="0.0" sourceLinked="1"/>
        <c:majorTickMark val="out"/>
        <c:minorTickMark val="none"/>
        <c:tickLblPos val="nextTo"/>
        <c:crossAx val="490876928"/>
        <c:crosses val="autoZero"/>
        <c:crossBetween val="between"/>
        <c:majorUnit val="20"/>
      </c:valAx>
    </c:plotArea>
    <c:legend>
      <c:legendPos val="b"/>
      <c:layout>
        <c:manualLayout>
          <c:xMode val="edge"/>
          <c:yMode val="edge"/>
          <c:x val="1.197767412332138E-2"/>
          <c:y val="0.90702354913969085"/>
          <c:w val="0.96291694221313029"/>
          <c:h val="5.5554265394245073E-2"/>
        </c:manualLayout>
      </c:layout>
      <c:overlay val="0"/>
    </c:legend>
    <c:plotVisOnly val="1"/>
    <c:dispBlanksAs val="gap"/>
    <c:showDLblsOverMax val="0"/>
  </c:chart>
  <c:spPr>
    <a:ln>
      <a:noFill/>
    </a:ln>
  </c:spPr>
  <c:txPr>
    <a:bodyPr/>
    <a:lstStyle/>
    <a:p>
      <a:pPr>
        <a:defRPr sz="1200"/>
      </a:pPr>
      <a:endParaRPr lang="en-US"/>
    </a:p>
  </c:txPr>
  <c:externalData r:id="rId1">
    <c:autoUpdate val="0"/>
  </c:externalData>
</c:chartSpace>
</file>

<file path=ppt/charts/chart3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0753506720750813"/>
          <c:y val="5.1400554097404488E-2"/>
          <c:w val="0.87010730931360858"/>
          <c:h val="0.61243546049281161"/>
        </c:manualLayout>
      </c:layout>
      <c:barChart>
        <c:barDir val="col"/>
        <c:grouping val="clustered"/>
        <c:varyColors val="0"/>
        <c:ser>
          <c:idx val="0"/>
          <c:order val="0"/>
          <c:tx>
            <c:strRef>
              <c:f>'OverallPPSs by RHA'!$AC$6</c:f>
              <c:strCache>
                <c:ptCount val="1"/>
                <c:pt idx="0">
                  <c:v>PPS1-Nov 2017</c:v>
                </c:pt>
              </c:strCache>
            </c:strRef>
          </c:tx>
          <c:spPr>
            <a:solidFill>
              <a:srgbClr val="BA1F46"/>
            </a:solidFill>
          </c:spPr>
          <c:invertIfNegative val="0"/>
          <c:cat>
            <c:strRef>
              <c:f>'OverallPPSs by RHA'!$AB$7:$AB$14</c:f>
              <c:strCache>
                <c:ptCount val="8"/>
                <c:pt idx="0">
                  <c:v>Area A</c:v>
                </c:pt>
                <c:pt idx="1">
                  <c:v>Area B</c:v>
                </c:pt>
                <c:pt idx="2">
                  <c:v>Area C</c:v>
                </c:pt>
                <c:pt idx="3">
                  <c:v>Area D</c:v>
                </c:pt>
                <c:pt idx="4">
                  <c:v>Area E</c:v>
                </c:pt>
                <c:pt idx="5">
                  <c:v>Area F</c:v>
                </c:pt>
                <c:pt idx="6">
                  <c:v>All Public only LTCFs</c:v>
                </c:pt>
                <c:pt idx="7">
                  <c:v>All LTCFs, including private</c:v>
                </c:pt>
              </c:strCache>
            </c:strRef>
          </c:cat>
          <c:val>
            <c:numRef>
              <c:f>'OverallPPSs by RHA'!$AC$7:$AC$14</c:f>
              <c:numCache>
                <c:formatCode>0.0</c:formatCode>
                <c:ptCount val="8"/>
                <c:pt idx="0">
                  <c:v>89.451476793248943</c:v>
                </c:pt>
                <c:pt idx="1">
                  <c:v>96.652719665271974</c:v>
                </c:pt>
                <c:pt idx="2">
                  <c:v>90.023201856148489</c:v>
                </c:pt>
                <c:pt idx="3">
                  <c:v>90.747330960854086</c:v>
                </c:pt>
                <c:pt idx="4">
                  <c:v>78.325123152709367</c:v>
                </c:pt>
                <c:pt idx="5">
                  <c:v>89.164086687306494</c:v>
                </c:pt>
                <c:pt idx="6">
                  <c:v>89.406610911987258</c:v>
                </c:pt>
                <c:pt idx="7">
                  <c:v>89.200233508464677</c:v>
                </c:pt>
              </c:numCache>
            </c:numRef>
          </c:val>
          <c:extLst>
            <c:ext xmlns:c16="http://schemas.microsoft.com/office/drawing/2014/chart" uri="{C3380CC4-5D6E-409C-BE32-E72D297353CC}">
              <c16:uniqueId val="{00000000-F2DF-4300-9E55-F396B87598D8}"/>
            </c:ext>
          </c:extLst>
        </c:ser>
        <c:ser>
          <c:idx val="1"/>
          <c:order val="1"/>
          <c:tx>
            <c:strRef>
              <c:f>'OverallPPSs by RHA'!$AD$6</c:f>
              <c:strCache>
                <c:ptCount val="1"/>
                <c:pt idx="0">
                  <c:v>PPS2-Apr 2018</c:v>
                </c:pt>
              </c:strCache>
            </c:strRef>
          </c:tx>
          <c:spPr>
            <a:solidFill>
              <a:srgbClr val="EB89A3"/>
            </a:solidFill>
          </c:spPr>
          <c:invertIfNegative val="0"/>
          <c:cat>
            <c:strRef>
              <c:f>'OverallPPSs by RHA'!$AB$7:$AB$14</c:f>
              <c:strCache>
                <c:ptCount val="8"/>
                <c:pt idx="0">
                  <c:v>Area A</c:v>
                </c:pt>
                <c:pt idx="1">
                  <c:v>Area B</c:v>
                </c:pt>
                <c:pt idx="2">
                  <c:v>Area C</c:v>
                </c:pt>
                <c:pt idx="3">
                  <c:v>Area D</c:v>
                </c:pt>
                <c:pt idx="4">
                  <c:v>Area E</c:v>
                </c:pt>
                <c:pt idx="5">
                  <c:v>Area F</c:v>
                </c:pt>
                <c:pt idx="6">
                  <c:v>All Public only LTCFs</c:v>
                </c:pt>
                <c:pt idx="7">
                  <c:v>All LTCFs, including private</c:v>
                </c:pt>
              </c:strCache>
            </c:strRef>
          </c:cat>
          <c:val>
            <c:numRef>
              <c:f>'OverallPPSs by RHA'!$AD$7:$AD$14</c:f>
              <c:numCache>
                <c:formatCode>0.0</c:formatCode>
                <c:ptCount val="8"/>
                <c:pt idx="0">
                  <c:v>91.623036649214669</c:v>
                </c:pt>
                <c:pt idx="1">
                  <c:v>97.839506172839506</c:v>
                </c:pt>
                <c:pt idx="2">
                  <c:v>64.116575591985423</c:v>
                </c:pt>
                <c:pt idx="3">
                  <c:v>94.708994708994709</c:v>
                </c:pt>
                <c:pt idx="4">
                  <c:v>95.154185022026425</c:v>
                </c:pt>
                <c:pt idx="5">
                  <c:v>91.463414634146346</c:v>
                </c:pt>
                <c:pt idx="6">
                  <c:v>87.73792093704246</c:v>
                </c:pt>
                <c:pt idx="7">
                  <c:v>88.466850828729278</c:v>
                </c:pt>
              </c:numCache>
            </c:numRef>
          </c:val>
          <c:extLst>
            <c:ext xmlns:c16="http://schemas.microsoft.com/office/drawing/2014/chart" uri="{C3380CC4-5D6E-409C-BE32-E72D297353CC}">
              <c16:uniqueId val="{00000001-F2DF-4300-9E55-F396B87598D8}"/>
            </c:ext>
          </c:extLst>
        </c:ser>
        <c:ser>
          <c:idx val="2"/>
          <c:order val="2"/>
          <c:tx>
            <c:strRef>
              <c:f>'OverallPPSs by RHA'!$AE$6</c:f>
              <c:strCache>
                <c:ptCount val="1"/>
                <c:pt idx="0">
                  <c:v>PPS3-Jan 2019</c:v>
                </c:pt>
              </c:strCache>
            </c:strRef>
          </c:tx>
          <c:spPr>
            <a:solidFill>
              <a:srgbClr val="82428D"/>
            </a:solidFill>
          </c:spPr>
          <c:invertIfNegative val="0"/>
          <c:cat>
            <c:strRef>
              <c:f>'OverallPPSs by RHA'!$AB$7:$AB$14</c:f>
              <c:strCache>
                <c:ptCount val="8"/>
                <c:pt idx="0">
                  <c:v>Area A</c:v>
                </c:pt>
                <c:pt idx="1">
                  <c:v>Area B</c:v>
                </c:pt>
                <c:pt idx="2">
                  <c:v>Area C</c:v>
                </c:pt>
                <c:pt idx="3">
                  <c:v>Area D</c:v>
                </c:pt>
                <c:pt idx="4">
                  <c:v>Area E</c:v>
                </c:pt>
                <c:pt idx="5">
                  <c:v>Area F</c:v>
                </c:pt>
                <c:pt idx="6">
                  <c:v>All Public only LTCFs</c:v>
                </c:pt>
                <c:pt idx="7">
                  <c:v>All LTCFs, including private</c:v>
                </c:pt>
              </c:strCache>
            </c:strRef>
          </c:cat>
          <c:val>
            <c:numRef>
              <c:f>'OverallPPSs by RHA'!$AE$7:$AE$14</c:f>
              <c:numCache>
                <c:formatCode>0.0</c:formatCode>
                <c:ptCount val="8"/>
                <c:pt idx="0">
                  <c:v>91.77524429967427</c:v>
                </c:pt>
                <c:pt idx="1">
                  <c:v>96.564885496183209</c:v>
                </c:pt>
                <c:pt idx="2">
                  <c:v>92.52669039145907</c:v>
                </c:pt>
                <c:pt idx="3">
                  <c:v>84.176533907427341</c:v>
                </c:pt>
                <c:pt idx="4">
                  <c:v>94.20289855072464</c:v>
                </c:pt>
                <c:pt idx="5">
                  <c:v>85.714285714285708</c:v>
                </c:pt>
                <c:pt idx="6">
                  <c:v>89.009611366485586</c:v>
                </c:pt>
                <c:pt idx="7">
                  <c:v>89.260808926080898</c:v>
                </c:pt>
              </c:numCache>
            </c:numRef>
          </c:val>
          <c:extLst>
            <c:ext xmlns:c16="http://schemas.microsoft.com/office/drawing/2014/chart" uri="{C3380CC4-5D6E-409C-BE32-E72D297353CC}">
              <c16:uniqueId val="{00000002-F2DF-4300-9E55-F396B87598D8}"/>
            </c:ext>
          </c:extLst>
        </c:ser>
        <c:ser>
          <c:idx val="3"/>
          <c:order val="3"/>
          <c:tx>
            <c:strRef>
              <c:f>'OverallPPSs by RHA'!$AF$6</c:f>
              <c:strCache>
                <c:ptCount val="1"/>
                <c:pt idx="0">
                  <c:v>PPS4-Jan 2020</c:v>
                </c:pt>
              </c:strCache>
            </c:strRef>
          </c:tx>
          <c:spPr>
            <a:solidFill>
              <a:srgbClr val="3E5B84"/>
            </a:solidFill>
          </c:spPr>
          <c:invertIfNegative val="0"/>
          <c:cat>
            <c:strRef>
              <c:f>'OverallPPSs by RHA'!$AB$7:$AB$14</c:f>
              <c:strCache>
                <c:ptCount val="8"/>
                <c:pt idx="0">
                  <c:v>Area A</c:v>
                </c:pt>
                <c:pt idx="1">
                  <c:v>Area B</c:v>
                </c:pt>
                <c:pt idx="2">
                  <c:v>Area C</c:v>
                </c:pt>
                <c:pt idx="3">
                  <c:v>Area D</c:v>
                </c:pt>
                <c:pt idx="4">
                  <c:v>Area E</c:v>
                </c:pt>
                <c:pt idx="5">
                  <c:v>Area F</c:v>
                </c:pt>
                <c:pt idx="6">
                  <c:v>All Public only LTCFs</c:v>
                </c:pt>
                <c:pt idx="7">
                  <c:v>All LTCFs, including private</c:v>
                </c:pt>
              </c:strCache>
            </c:strRef>
          </c:cat>
          <c:val>
            <c:numRef>
              <c:f>'OverallPPSs by RHA'!$AF$7:$AF$14</c:f>
              <c:numCache>
                <c:formatCode>0.0</c:formatCode>
                <c:ptCount val="8"/>
                <c:pt idx="0">
                  <c:v>91.849255039439086</c:v>
                </c:pt>
                <c:pt idx="1">
                  <c:v>94.078947368421055</c:v>
                </c:pt>
                <c:pt idx="2">
                  <c:v>89.970930232558146</c:v>
                </c:pt>
                <c:pt idx="3">
                  <c:v>87.5</c:v>
                </c:pt>
                <c:pt idx="4">
                  <c:v>91.245791245791239</c:v>
                </c:pt>
                <c:pt idx="5">
                  <c:v>86.691312384473193</c:v>
                </c:pt>
                <c:pt idx="6">
                  <c:v>89.51539855072464</c:v>
                </c:pt>
                <c:pt idx="7">
                  <c:v>89.251439539347416</c:v>
                </c:pt>
              </c:numCache>
            </c:numRef>
          </c:val>
          <c:extLst>
            <c:ext xmlns:c16="http://schemas.microsoft.com/office/drawing/2014/chart" uri="{C3380CC4-5D6E-409C-BE32-E72D297353CC}">
              <c16:uniqueId val="{00000003-F2DF-4300-9E55-F396B87598D8}"/>
            </c:ext>
          </c:extLst>
        </c:ser>
        <c:ser>
          <c:idx val="4"/>
          <c:order val="4"/>
          <c:tx>
            <c:strRef>
              <c:f>'OverallPPSs by RHA'!$AG$6</c:f>
              <c:strCache>
                <c:ptCount val="1"/>
                <c:pt idx="0">
                  <c:v>PPS5-Dec 2020</c:v>
                </c:pt>
              </c:strCache>
            </c:strRef>
          </c:tx>
          <c:spPr>
            <a:solidFill>
              <a:srgbClr val="71A59C"/>
            </a:solidFill>
          </c:spPr>
          <c:invertIfNegative val="0"/>
          <c:cat>
            <c:strRef>
              <c:f>'OverallPPSs by RHA'!$AB$7:$AB$14</c:f>
              <c:strCache>
                <c:ptCount val="8"/>
                <c:pt idx="0">
                  <c:v>Area A</c:v>
                </c:pt>
                <c:pt idx="1">
                  <c:v>Area B</c:v>
                </c:pt>
                <c:pt idx="2">
                  <c:v>Area C</c:v>
                </c:pt>
                <c:pt idx="3">
                  <c:v>Area D</c:v>
                </c:pt>
                <c:pt idx="4">
                  <c:v>Area E</c:v>
                </c:pt>
                <c:pt idx="5">
                  <c:v>Area F</c:v>
                </c:pt>
                <c:pt idx="6">
                  <c:v>All Public only LTCFs</c:v>
                </c:pt>
                <c:pt idx="7">
                  <c:v>All LTCFs, including private</c:v>
                </c:pt>
              </c:strCache>
            </c:strRef>
          </c:cat>
          <c:val>
            <c:numRef>
              <c:f>'OverallPPSs by RHA'!$AG$7:$AG$14</c:f>
              <c:numCache>
                <c:formatCode>0.0</c:formatCode>
                <c:ptCount val="8"/>
                <c:pt idx="0">
                  <c:v>92.857142857142861</c:v>
                </c:pt>
                <c:pt idx="1">
                  <c:v>90.873015873015873</c:v>
                </c:pt>
                <c:pt idx="2">
                  <c:v>95.708154506437765</c:v>
                </c:pt>
                <c:pt idx="3">
                  <c:v>92.962356792144035</c:v>
                </c:pt>
                <c:pt idx="4">
                  <c:v>96.761133603238875</c:v>
                </c:pt>
                <c:pt idx="5">
                  <c:v>94.148936170212778</c:v>
                </c:pt>
                <c:pt idx="6">
                  <c:v>93.552036199095028</c:v>
                </c:pt>
                <c:pt idx="7">
                  <c:v>93.2</c:v>
                </c:pt>
              </c:numCache>
            </c:numRef>
          </c:val>
          <c:extLst>
            <c:ext xmlns:c16="http://schemas.microsoft.com/office/drawing/2014/chart" uri="{C3380CC4-5D6E-409C-BE32-E72D297353CC}">
              <c16:uniqueId val="{00000004-F2DF-4300-9E55-F396B87598D8}"/>
            </c:ext>
          </c:extLst>
        </c:ser>
        <c:ser>
          <c:idx val="5"/>
          <c:order val="5"/>
          <c:tx>
            <c:strRef>
              <c:f>'OverallPPSs by RHA'!$AH$6</c:f>
              <c:strCache>
                <c:ptCount val="1"/>
                <c:pt idx="0">
                  <c:v>PPS6-Dec 2021</c:v>
                </c:pt>
              </c:strCache>
            </c:strRef>
          </c:tx>
          <c:spPr>
            <a:solidFill>
              <a:srgbClr val="006858"/>
            </a:solidFill>
          </c:spPr>
          <c:invertIfNegative val="0"/>
          <c:cat>
            <c:strRef>
              <c:f>'OverallPPSs by RHA'!$AB$7:$AB$14</c:f>
              <c:strCache>
                <c:ptCount val="8"/>
                <c:pt idx="0">
                  <c:v>Area A</c:v>
                </c:pt>
                <c:pt idx="1">
                  <c:v>Area B</c:v>
                </c:pt>
                <c:pt idx="2">
                  <c:v>Area C</c:v>
                </c:pt>
                <c:pt idx="3">
                  <c:v>Area D</c:v>
                </c:pt>
                <c:pt idx="4">
                  <c:v>Area E</c:v>
                </c:pt>
                <c:pt idx="5">
                  <c:v>Area F</c:v>
                </c:pt>
                <c:pt idx="6">
                  <c:v>All Public only LTCFs</c:v>
                </c:pt>
                <c:pt idx="7">
                  <c:v>All LTCFs, including private</c:v>
                </c:pt>
              </c:strCache>
            </c:strRef>
          </c:cat>
          <c:val>
            <c:numRef>
              <c:f>'OverallPPSs by RHA'!$AH$7:$AH$14</c:f>
              <c:numCache>
                <c:formatCode>0.0</c:formatCode>
                <c:ptCount val="8"/>
                <c:pt idx="0">
                  <c:v>92.720306513409966</c:v>
                </c:pt>
                <c:pt idx="1">
                  <c:v>97.549019607843135</c:v>
                </c:pt>
                <c:pt idx="2">
                  <c:v>96.206896551724142</c:v>
                </c:pt>
                <c:pt idx="3">
                  <c:v>94.817073170731703</c:v>
                </c:pt>
                <c:pt idx="4">
                  <c:v>98.283261802575112</c:v>
                </c:pt>
                <c:pt idx="5">
                  <c:v>97.5</c:v>
                </c:pt>
                <c:pt idx="6">
                  <c:v>95.39192399049881</c:v>
                </c:pt>
                <c:pt idx="7">
                  <c:v>92.982107355864812</c:v>
                </c:pt>
              </c:numCache>
            </c:numRef>
          </c:val>
          <c:extLst>
            <c:ext xmlns:c16="http://schemas.microsoft.com/office/drawing/2014/chart" uri="{C3380CC4-5D6E-409C-BE32-E72D297353CC}">
              <c16:uniqueId val="{00000005-F2DF-4300-9E55-F396B87598D8}"/>
            </c:ext>
          </c:extLst>
        </c:ser>
        <c:dLbls>
          <c:showLegendKey val="0"/>
          <c:showVal val="0"/>
          <c:showCatName val="0"/>
          <c:showSerName val="0"/>
          <c:showPercent val="0"/>
          <c:showBubbleSize val="0"/>
        </c:dLbls>
        <c:gapWidth val="150"/>
        <c:axId val="490876928"/>
        <c:axId val="490878848"/>
      </c:barChart>
      <c:catAx>
        <c:axId val="490876928"/>
        <c:scaling>
          <c:orientation val="minMax"/>
        </c:scaling>
        <c:delete val="0"/>
        <c:axPos val="b"/>
        <c:title>
          <c:tx>
            <c:rich>
              <a:bodyPr/>
              <a:lstStyle/>
              <a:p>
                <a:pPr>
                  <a:defRPr/>
                </a:pPr>
                <a:r>
                  <a:rPr lang="en-US" dirty="0"/>
                  <a:t>Community Health Organisation</a:t>
                </a:r>
              </a:p>
            </c:rich>
          </c:tx>
          <c:overlay val="0"/>
        </c:title>
        <c:numFmt formatCode="General" sourceLinked="0"/>
        <c:majorTickMark val="out"/>
        <c:minorTickMark val="none"/>
        <c:tickLblPos val="nextTo"/>
        <c:crossAx val="490878848"/>
        <c:crosses val="autoZero"/>
        <c:auto val="1"/>
        <c:lblAlgn val="ctr"/>
        <c:lblOffset val="100"/>
        <c:noMultiLvlLbl val="0"/>
      </c:catAx>
      <c:valAx>
        <c:axId val="490878848"/>
        <c:scaling>
          <c:orientation val="minMax"/>
          <c:max val="100"/>
        </c:scaling>
        <c:delete val="0"/>
        <c:axPos val="l"/>
        <c:title>
          <c:tx>
            <c:rich>
              <a:bodyPr rot="-5400000" vert="horz"/>
              <a:lstStyle/>
              <a:p>
                <a:pPr>
                  <a:defRPr/>
                </a:pPr>
                <a:r>
                  <a:rPr lang="en-US" dirty="0"/>
                  <a:t>Overall % Uptake Long-term </a:t>
                </a:r>
              </a:p>
              <a:p>
                <a:pPr>
                  <a:defRPr/>
                </a:pPr>
                <a:r>
                  <a:rPr lang="en-US" dirty="0"/>
                  <a:t>Residents</a:t>
                </a:r>
              </a:p>
            </c:rich>
          </c:tx>
          <c:overlay val="0"/>
        </c:title>
        <c:numFmt formatCode="0.0" sourceLinked="1"/>
        <c:majorTickMark val="out"/>
        <c:minorTickMark val="none"/>
        <c:tickLblPos val="nextTo"/>
        <c:crossAx val="490876928"/>
        <c:crosses val="autoZero"/>
        <c:crossBetween val="between"/>
        <c:majorUnit val="20"/>
      </c:valAx>
    </c:plotArea>
    <c:legend>
      <c:legendPos val="b"/>
      <c:layout>
        <c:manualLayout>
          <c:xMode val="edge"/>
          <c:yMode val="edge"/>
          <c:x val="1.197767412332138E-2"/>
          <c:y val="0.90702354913969085"/>
          <c:w val="0.96291694221313029"/>
          <c:h val="5.5554265394245073E-2"/>
        </c:manualLayout>
      </c:layout>
      <c:overlay val="0"/>
    </c:legend>
    <c:plotVisOnly val="1"/>
    <c:dispBlanksAs val="gap"/>
    <c:showDLblsOverMax val="0"/>
  </c:chart>
  <c:spPr>
    <a:ln>
      <a:noFill/>
    </a:ln>
  </c:spPr>
  <c:txPr>
    <a:bodyPr/>
    <a:lstStyle/>
    <a:p>
      <a:pPr>
        <a:defRPr sz="1200"/>
      </a:pPr>
      <a:endParaRPr lang="en-US"/>
    </a:p>
  </c:txPr>
  <c:externalData r:id="rId1">
    <c:autoUpdate val="0"/>
  </c:externalData>
</c:chartSpace>
</file>

<file path=ppt/charts/chart3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463228986620575"/>
          <c:y val="5.1400554097404488E-2"/>
          <c:w val="0.83131937776070675"/>
          <c:h val="0.55185330600798199"/>
        </c:manualLayout>
      </c:layout>
      <c:barChart>
        <c:barDir val="col"/>
        <c:grouping val="clustered"/>
        <c:varyColors val="0"/>
        <c:ser>
          <c:idx val="0"/>
          <c:order val="0"/>
          <c:tx>
            <c:strRef>
              <c:f>'OverallPPSs by CHO'!$AI$6</c:f>
              <c:strCache>
                <c:ptCount val="1"/>
                <c:pt idx="0">
                  <c:v>PPS1-Nov 2017</c:v>
                </c:pt>
              </c:strCache>
            </c:strRef>
          </c:tx>
          <c:spPr>
            <a:solidFill>
              <a:srgbClr val="BA1F46"/>
            </a:solidFill>
          </c:spPr>
          <c:invertIfNegative val="0"/>
          <c:cat>
            <c:strRef>
              <c:f>'OverallPPSs by CHO'!$AB$7:$AB$17</c:f>
              <c:strCache>
                <c:ptCount val="11"/>
                <c:pt idx="0">
                  <c:v>Area 1: DL; SO/LM; CN/MN</c:v>
                </c:pt>
                <c:pt idx="1">
                  <c:v>Area 2: G; RN; MO</c:v>
                </c:pt>
                <c:pt idx="2">
                  <c:v>Area 3: CE; L; TN/EL</c:v>
                </c:pt>
                <c:pt idx="3">
                  <c:v>Area 4: KY; NC; NSL; WC</c:v>
                </c:pt>
                <c:pt idx="4">
                  <c:v>Area 5: TS; CW/KK; WD; WX</c:v>
                </c:pt>
                <c:pt idx="5">
                  <c:v>Area 6: WW; DS; DSE</c:v>
                </c:pt>
                <c:pt idx="6">
                  <c:v>Area 7: KE; DW; DSC; DSW</c:v>
                </c:pt>
                <c:pt idx="7">
                  <c:v>Area 8: S/OY; LD/WH; LH/MH</c:v>
                </c:pt>
                <c:pt idx="8">
                  <c:v>Area 9: DN; DNC; DNW</c:v>
                </c:pt>
                <c:pt idx="9">
                  <c:v>All Public only LTCFs</c:v>
                </c:pt>
                <c:pt idx="10">
                  <c:v>All LTCFs, including private</c:v>
                </c:pt>
              </c:strCache>
            </c:strRef>
          </c:cat>
          <c:val>
            <c:numRef>
              <c:f>'OverallPPSs by CHO'!$AI$7:$AI$17</c:f>
              <c:numCache>
                <c:formatCode>0.0</c:formatCode>
                <c:ptCount val="11"/>
                <c:pt idx="0">
                  <c:v>63.333333333333329</c:v>
                </c:pt>
                <c:pt idx="1">
                  <c:v>100</c:v>
                </c:pt>
                <c:pt idx="2">
                  <c:v>38.94736842105263</c:v>
                </c:pt>
                <c:pt idx="3">
                  <c:v>40.322580645161288</c:v>
                </c:pt>
                <c:pt idx="4">
                  <c:v>61.29032258064516</c:v>
                </c:pt>
                <c:pt idx="5">
                  <c:v>0</c:v>
                </c:pt>
                <c:pt idx="6">
                  <c:v>95.454545454545453</c:v>
                </c:pt>
                <c:pt idx="7">
                  <c:v>59.090909090909093</c:v>
                </c:pt>
                <c:pt idx="8">
                  <c:v>55.414012738853501</c:v>
                </c:pt>
                <c:pt idx="9">
                  <c:v>57.549857549857549</c:v>
                </c:pt>
                <c:pt idx="10">
                  <c:v>58.703939008894537</c:v>
                </c:pt>
              </c:numCache>
            </c:numRef>
          </c:val>
          <c:extLst>
            <c:ext xmlns:c16="http://schemas.microsoft.com/office/drawing/2014/chart" uri="{C3380CC4-5D6E-409C-BE32-E72D297353CC}">
              <c16:uniqueId val="{00000000-20F9-4A7B-B6F2-DC5F4D42E9E1}"/>
            </c:ext>
          </c:extLst>
        </c:ser>
        <c:ser>
          <c:idx val="1"/>
          <c:order val="1"/>
          <c:tx>
            <c:strRef>
              <c:f>'OverallPPSs by CHO'!$AJ$6</c:f>
              <c:strCache>
                <c:ptCount val="1"/>
                <c:pt idx="0">
                  <c:v>PPS2-Apr 2018</c:v>
                </c:pt>
              </c:strCache>
            </c:strRef>
          </c:tx>
          <c:spPr>
            <a:solidFill>
              <a:srgbClr val="EB89A3"/>
            </a:solidFill>
          </c:spPr>
          <c:invertIfNegative val="0"/>
          <c:cat>
            <c:strRef>
              <c:f>'OverallPPSs by CHO'!$AB$7:$AB$17</c:f>
              <c:strCache>
                <c:ptCount val="11"/>
                <c:pt idx="0">
                  <c:v>Area 1: DL; SO/LM; CN/MN</c:v>
                </c:pt>
                <c:pt idx="1">
                  <c:v>Area 2: G; RN; MO</c:v>
                </c:pt>
                <c:pt idx="2">
                  <c:v>Area 3: CE; L; TN/EL</c:v>
                </c:pt>
                <c:pt idx="3">
                  <c:v>Area 4: KY; NC; NSL; WC</c:v>
                </c:pt>
                <c:pt idx="4">
                  <c:v>Area 5: TS; CW/KK; WD; WX</c:v>
                </c:pt>
                <c:pt idx="5">
                  <c:v>Area 6: WW; DS; DSE</c:v>
                </c:pt>
                <c:pt idx="6">
                  <c:v>Area 7: KE; DW; DSC; DSW</c:v>
                </c:pt>
                <c:pt idx="7">
                  <c:v>Area 8: S/OY; LD/WH; LH/MH</c:v>
                </c:pt>
                <c:pt idx="8">
                  <c:v>Area 9: DN; DNC; DNW</c:v>
                </c:pt>
                <c:pt idx="9">
                  <c:v>All Public only LTCFs</c:v>
                </c:pt>
                <c:pt idx="10">
                  <c:v>All LTCFs, including private</c:v>
                </c:pt>
              </c:strCache>
            </c:strRef>
          </c:cat>
          <c:val>
            <c:numRef>
              <c:f>'OverallPPSs by CHO'!$AJ$7:$AJ$17</c:f>
              <c:numCache>
                <c:formatCode>0.0</c:formatCode>
                <c:ptCount val="11"/>
                <c:pt idx="0">
                  <c:v>71.710526315789465</c:v>
                </c:pt>
                <c:pt idx="1">
                  <c:v>53.846153846153847</c:v>
                </c:pt>
                <c:pt idx="2">
                  <c:v>51.773049645390067</c:v>
                </c:pt>
                <c:pt idx="3">
                  <c:v>23.913043478260871</c:v>
                </c:pt>
                <c:pt idx="4">
                  <c:v>56.729131175468481</c:v>
                </c:pt>
                <c:pt idx="5">
                  <c:v>35.714285714285715</c:v>
                </c:pt>
                <c:pt idx="6">
                  <c:v>88.888888888888886</c:v>
                </c:pt>
                <c:pt idx="7">
                  <c:v>100</c:v>
                </c:pt>
                <c:pt idx="8">
                  <c:v>56.055363321799312</c:v>
                </c:pt>
                <c:pt idx="9">
                  <c:v>55.993930197268597</c:v>
                </c:pt>
                <c:pt idx="10">
                  <c:v>48.019207683073226</c:v>
                </c:pt>
              </c:numCache>
            </c:numRef>
          </c:val>
          <c:extLst>
            <c:ext xmlns:c16="http://schemas.microsoft.com/office/drawing/2014/chart" uri="{C3380CC4-5D6E-409C-BE32-E72D297353CC}">
              <c16:uniqueId val="{00000001-20F9-4A7B-B6F2-DC5F4D42E9E1}"/>
            </c:ext>
          </c:extLst>
        </c:ser>
        <c:ser>
          <c:idx val="2"/>
          <c:order val="2"/>
          <c:tx>
            <c:strRef>
              <c:f>'OverallPPSs by CHO'!$AK$6</c:f>
              <c:strCache>
                <c:ptCount val="1"/>
                <c:pt idx="0">
                  <c:v>PPS3-Jan 2019</c:v>
                </c:pt>
              </c:strCache>
            </c:strRef>
          </c:tx>
          <c:spPr>
            <a:solidFill>
              <a:srgbClr val="82428D"/>
            </a:solidFill>
          </c:spPr>
          <c:invertIfNegative val="0"/>
          <c:cat>
            <c:strRef>
              <c:f>'OverallPPSs by CHO'!$AB$7:$AB$17</c:f>
              <c:strCache>
                <c:ptCount val="11"/>
                <c:pt idx="0">
                  <c:v>Area 1: DL; SO/LM; CN/MN</c:v>
                </c:pt>
                <c:pt idx="1">
                  <c:v>Area 2: G; RN; MO</c:v>
                </c:pt>
                <c:pt idx="2">
                  <c:v>Area 3: CE; L; TN/EL</c:v>
                </c:pt>
                <c:pt idx="3">
                  <c:v>Area 4: KY; NC; NSL; WC</c:v>
                </c:pt>
                <c:pt idx="4">
                  <c:v>Area 5: TS; CW/KK; WD; WX</c:v>
                </c:pt>
                <c:pt idx="5">
                  <c:v>Area 6: WW; DS; DSE</c:v>
                </c:pt>
                <c:pt idx="6">
                  <c:v>Area 7: KE; DW; DSC; DSW</c:v>
                </c:pt>
                <c:pt idx="7">
                  <c:v>Area 8: S/OY; LD/WH; LH/MH</c:v>
                </c:pt>
                <c:pt idx="8">
                  <c:v>Area 9: DN; DNC; DNW</c:v>
                </c:pt>
                <c:pt idx="9">
                  <c:v>All Public only LTCFs</c:v>
                </c:pt>
                <c:pt idx="10">
                  <c:v>All LTCFs, including private</c:v>
                </c:pt>
              </c:strCache>
            </c:strRef>
          </c:cat>
          <c:val>
            <c:numRef>
              <c:f>'OverallPPSs by CHO'!$AK$7:$AK$17</c:f>
              <c:numCache>
                <c:formatCode>0.0</c:formatCode>
                <c:ptCount val="11"/>
                <c:pt idx="0">
                  <c:v>53.968253968253968</c:v>
                </c:pt>
                <c:pt idx="1">
                  <c:v>51.515151515151516</c:v>
                </c:pt>
                <c:pt idx="2">
                  <c:v>91.304347826086953</c:v>
                </c:pt>
                <c:pt idx="3">
                  <c:v>51.111111111111107</c:v>
                </c:pt>
                <c:pt idx="4">
                  <c:v>55.813953488372093</c:v>
                </c:pt>
                <c:pt idx="5">
                  <c:v>12.5</c:v>
                </c:pt>
                <c:pt idx="6">
                  <c:v>84.210526315789465</c:v>
                </c:pt>
                <c:pt idx="7">
                  <c:v>61.111111111111114</c:v>
                </c:pt>
                <c:pt idx="8">
                  <c:v>80.991735537190081</c:v>
                </c:pt>
                <c:pt idx="9">
                  <c:v>57.722660653889513</c:v>
                </c:pt>
                <c:pt idx="10">
                  <c:v>53.086419753086425</c:v>
                </c:pt>
              </c:numCache>
            </c:numRef>
          </c:val>
          <c:extLst>
            <c:ext xmlns:c16="http://schemas.microsoft.com/office/drawing/2014/chart" uri="{C3380CC4-5D6E-409C-BE32-E72D297353CC}">
              <c16:uniqueId val="{00000002-20F9-4A7B-B6F2-DC5F4D42E9E1}"/>
            </c:ext>
          </c:extLst>
        </c:ser>
        <c:ser>
          <c:idx val="3"/>
          <c:order val="3"/>
          <c:tx>
            <c:strRef>
              <c:f>'OverallPPSs by CHO'!$AL$6</c:f>
              <c:strCache>
                <c:ptCount val="1"/>
                <c:pt idx="0">
                  <c:v>PPS4-Jan 2020</c:v>
                </c:pt>
              </c:strCache>
            </c:strRef>
          </c:tx>
          <c:spPr>
            <a:solidFill>
              <a:srgbClr val="3E5B84"/>
            </a:solidFill>
          </c:spPr>
          <c:invertIfNegative val="0"/>
          <c:cat>
            <c:strRef>
              <c:f>'OverallPPSs by CHO'!$AB$7:$AB$17</c:f>
              <c:strCache>
                <c:ptCount val="11"/>
                <c:pt idx="0">
                  <c:v>Area 1: DL; SO/LM; CN/MN</c:v>
                </c:pt>
                <c:pt idx="1">
                  <c:v>Area 2: G; RN; MO</c:v>
                </c:pt>
                <c:pt idx="2">
                  <c:v>Area 3: CE; L; TN/EL</c:v>
                </c:pt>
                <c:pt idx="3">
                  <c:v>Area 4: KY; NC; NSL; WC</c:v>
                </c:pt>
                <c:pt idx="4">
                  <c:v>Area 5: TS; CW/KK; WD; WX</c:v>
                </c:pt>
                <c:pt idx="5">
                  <c:v>Area 6: WW; DS; DSE</c:v>
                </c:pt>
                <c:pt idx="6">
                  <c:v>Area 7: KE; DW; DSC; DSW</c:v>
                </c:pt>
                <c:pt idx="7">
                  <c:v>Area 8: S/OY; LD/WH; LH/MH</c:v>
                </c:pt>
                <c:pt idx="8">
                  <c:v>Area 9: DN; DNC; DNW</c:v>
                </c:pt>
                <c:pt idx="9">
                  <c:v>All Public only LTCFs</c:v>
                </c:pt>
                <c:pt idx="10">
                  <c:v>All LTCFs, including private</c:v>
                </c:pt>
              </c:strCache>
            </c:strRef>
          </c:cat>
          <c:val>
            <c:numRef>
              <c:f>'OverallPPSs by CHO'!$AL$7:$AL$17</c:f>
              <c:numCache>
                <c:formatCode>0.0</c:formatCode>
                <c:ptCount val="11"/>
                <c:pt idx="0">
                  <c:v>69.074492099322811</c:v>
                </c:pt>
                <c:pt idx="1">
                  <c:v>39.130434782608695</c:v>
                </c:pt>
                <c:pt idx="2">
                  <c:v>54.054054054054056</c:v>
                </c:pt>
                <c:pt idx="3">
                  <c:v>45.081967213114751</c:v>
                </c:pt>
                <c:pt idx="4">
                  <c:v>85.970149253731336</c:v>
                </c:pt>
                <c:pt idx="5">
                  <c:v>40</c:v>
                </c:pt>
                <c:pt idx="6">
                  <c:v>91.304347826086953</c:v>
                </c:pt>
                <c:pt idx="7">
                  <c:v>66.666666666666657</c:v>
                </c:pt>
                <c:pt idx="8">
                  <c:v>49.230769230769234</c:v>
                </c:pt>
                <c:pt idx="9">
                  <c:v>69.529085872576175</c:v>
                </c:pt>
                <c:pt idx="10">
                  <c:v>69.634703196347033</c:v>
                </c:pt>
              </c:numCache>
            </c:numRef>
          </c:val>
          <c:extLst>
            <c:ext xmlns:c16="http://schemas.microsoft.com/office/drawing/2014/chart" uri="{C3380CC4-5D6E-409C-BE32-E72D297353CC}">
              <c16:uniqueId val="{00000003-20F9-4A7B-B6F2-DC5F4D42E9E1}"/>
            </c:ext>
          </c:extLst>
        </c:ser>
        <c:ser>
          <c:idx val="4"/>
          <c:order val="4"/>
          <c:tx>
            <c:strRef>
              <c:f>'OverallPPSs by CHO'!$AM$6</c:f>
              <c:strCache>
                <c:ptCount val="1"/>
                <c:pt idx="0">
                  <c:v>PPS5-Dec 2020</c:v>
                </c:pt>
              </c:strCache>
            </c:strRef>
          </c:tx>
          <c:spPr>
            <a:solidFill>
              <a:srgbClr val="71A59C"/>
            </a:solidFill>
          </c:spPr>
          <c:invertIfNegative val="0"/>
          <c:cat>
            <c:strRef>
              <c:f>'OverallPPSs by CHO'!$AB$7:$AB$17</c:f>
              <c:strCache>
                <c:ptCount val="11"/>
                <c:pt idx="0">
                  <c:v>Area 1: DL; SO/LM; CN/MN</c:v>
                </c:pt>
                <c:pt idx="1">
                  <c:v>Area 2: G; RN; MO</c:v>
                </c:pt>
                <c:pt idx="2">
                  <c:v>Area 3: CE; L; TN/EL</c:v>
                </c:pt>
                <c:pt idx="3">
                  <c:v>Area 4: KY; NC; NSL; WC</c:v>
                </c:pt>
                <c:pt idx="4">
                  <c:v>Area 5: TS; CW/KK; WD; WX</c:v>
                </c:pt>
                <c:pt idx="5">
                  <c:v>Area 6: WW; DS; DSE</c:v>
                </c:pt>
                <c:pt idx="6">
                  <c:v>Area 7: KE; DW; DSC; DSW</c:v>
                </c:pt>
                <c:pt idx="7">
                  <c:v>Area 8: S/OY; LD/WH; LH/MH</c:v>
                </c:pt>
                <c:pt idx="8">
                  <c:v>Area 9: DN; DNC; DNW</c:v>
                </c:pt>
                <c:pt idx="9">
                  <c:v>All Public only LTCFs</c:v>
                </c:pt>
                <c:pt idx="10">
                  <c:v>All LTCFs, including private</c:v>
                </c:pt>
              </c:strCache>
            </c:strRef>
          </c:cat>
          <c:val>
            <c:numRef>
              <c:f>'OverallPPSs by CHO'!$AM$7:$AM$17</c:f>
              <c:numCache>
                <c:formatCode>0.0</c:formatCode>
                <c:ptCount val="11"/>
                <c:pt idx="0">
                  <c:v>69.333333333333343</c:v>
                </c:pt>
                <c:pt idx="1">
                  <c:v>0</c:v>
                </c:pt>
                <c:pt idx="2">
                  <c:v>86.111111111111114</c:v>
                </c:pt>
                <c:pt idx="3">
                  <c:v>59.259259259259252</c:v>
                </c:pt>
                <c:pt idx="4">
                  <c:v>45.238095238095241</c:v>
                </c:pt>
                <c:pt idx="5">
                  <c:v>100</c:v>
                </c:pt>
                <c:pt idx="6">
                  <c:v>40</c:v>
                </c:pt>
                <c:pt idx="7">
                  <c:v>100</c:v>
                </c:pt>
                <c:pt idx="8">
                  <c:v>10.256410256410255</c:v>
                </c:pt>
                <c:pt idx="9">
                  <c:v>56.2992125984252</c:v>
                </c:pt>
                <c:pt idx="10">
                  <c:v>56.5</c:v>
                </c:pt>
              </c:numCache>
            </c:numRef>
          </c:val>
          <c:extLst>
            <c:ext xmlns:c16="http://schemas.microsoft.com/office/drawing/2014/chart" uri="{C3380CC4-5D6E-409C-BE32-E72D297353CC}">
              <c16:uniqueId val="{00000004-20F9-4A7B-B6F2-DC5F4D42E9E1}"/>
            </c:ext>
          </c:extLst>
        </c:ser>
        <c:ser>
          <c:idx val="5"/>
          <c:order val="5"/>
          <c:tx>
            <c:strRef>
              <c:f>'OverallPPSs by CHO'!$AN$6</c:f>
              <c:strCache>
                <c:ptCount val="1"/>
                <c:pt idx="0">
                  <c:v>PPS6-Dec 2021</c:v>
                </c:pt>
              </c:strCache>
            </c:strRef>
          </c:tx>
          <c:spPr>
            <a:solidFill>
              <a:srgbClr val="006858"/>
            </a:solidFill>
          </c:spPr>
          <c:invertIfNegative val="0"/>
          <c:cat>
            <c:strRef>
              <c:f>'OverallPPSs by CHO'!$AB$7:$AB$17</c:f>
              <c:strCache>
                <c:ptCount val="11"/>
                <c:pt idx="0">
                  <c:v>Area 1: DL; SO/LM; CN/MN</c:v>
                </c:pt>
                <c:pt idx="1">
                  <c:v>Area 2: G; RN; MO</c:v>
                </c:pt>
                <c:pt idx="2">
                  <c:v>Area 3: CE; L; TN/EL</c:v>
                </c:pt>
                <c:pt idx="3">
                  <c:v>Area 4: KY; NC; NSL; WC</c:v>
                </c:pt>
                <c:pt idx="4">
                  <c:v>Area 5: TS; CW/KK; WD; WX</c:v>
                </c:pt>
                <c:pt idx="5">
                  <c:v>Area 6: WW; DS; DSE</c:v>
                </c:pt>
                <c:pt idx="6">
                  <c:v>Area 7: KE; DW; DSC; DSW</c:v>
                </c:pt>
                <c:pt idx="7">
                  <c:v>Area 8: S/OY; LD/WH; LH/MH</c:v>
                </c:pt>
                <c:pt idx="8">
                  <c:v>Area 9: DN; DNC; DNW</c:v>
                </c:pt>
                <c:pt idx="9">
                  <c:v>All Public only LTCFs</c:v>
                </c:pt>
                <c:pt idx="10">
                  <c:v>All LTCFs, including private</c:v>
                </c:pt>
              </c:strCache>
            </c:strRef>
          </c:cat>
          <c:val>
            <c:numRef>
              <c:f>'OverallPPSs by CHO'!$AN$7:$AN$17</c:f>
              <c:numCache>
                <c:formatCode>0.0</c:formatCode>
                <c:ptCount val="11"/>
                <c:pt idx="0">
                  <c:v>74.545454545454547</c:v>
                </c:pt>
                <c:pt idx="1">
                  <c:v>0</c:v>
                </c:pt>
                <c:pt idx="2">
                  <c:v>100</c:v>
                </c:pt>
                <c:pt idx="3">
                  <c:v>100</c:v>
                </c:pt>
                <c:pt idx="4">
                  <c:v>66.666666666666657</c:v>
                </c:pt>
                <c:pt idx="5">
                  <c:v>0</c:v>
                </c:pt>
                <c:pt idx="6">
                  <c:v>61.53846153846154</c:v>
                </c:pt>
                <c:pt idx="7">
                  <c:v>100</c:v>
                </c:pt>
                <c:pt idx="8">
                  <c:v>0</c:v>
                </c:pt>
                <c:pt idx="9">
                  <c:v>78.688524590163937</c:v>
                </c:pt>
                <c:pt idx="10">
                  <c:v>82.795698924731184</c:v>
                </c:pt>
              </c:numCache>
            </c:numRef>
          </c:val>
          <c:extLst>
            <c:ext xmlns:c16="http://schemas.microsoft.com/office/drawing/2014/chart" uri="{C3380CC4-5D6E-409C-BE32-E72D297353CC}">
              <c16:uniqueId val="{00000005-20F9-4A7B-B6F2-DC5F4D42E9E1}"/>
            </c:ext>
          </c:extLst>
        </c:ser>
        <c:dLbls>
          <c:showLegendKey val="0"/>
          <c:showVal val="0"/>
          <c:showCatName val="0"/>
          <c:showSerName val="0"/>
          <c:showPercent val="0"/>
          <c:showBubbleSize val="0"/>
        </c:dLbls>
        <c:gapWidth val="150"/>
        <c:axId val="495153536"/>
        <c:axId val="495155456"/>
      </c:barChart>
      <c:catAx>
        <c:axId val="495153536"/>
        <c:scaling>
          <c:orientation val="minMax"/>
        </c:scaling>
        <c:delete val="0"/>
        <c:axPos val="b"/>
        <c:title>
          <c:tx>
            <c:rich>
              <a:bodyPr/>
              <a:lstStyle/>
              <a:p>
                <a:pPr>
                  <a:defRPr/>
                </a:pPr>
                <a:r>
                  <a:rPr lang="en-US" dirty="0"/>
                  <a:t>Community Health Organisation</a:t>
                </a:r>
              </a:p>
            </c:rich>
          </c:tx>
          <c:layout>
            <c:manualLayout>
              <c:xMode val="edge"/>
              <c:yMode val="edge"/>
              <c:x val="0.43073206529265939"/>
              <c:y val="0.81390860389026709"/>
            </c:manualLayout>
          </c:layout>
          <c:overlay val="0"/>
        </c:title>
        <c:numFmt formatCode="General" sourceLinked="0"/>
        <c:majorTickMark val="out"/>
        <c:minorTickMark val="none"/>
        <c:tickLblPos val="nextTo"/>
        <c:crossAx val="495155456"/>
        <c:crosses val="autoZero"/>
        <c:auto val="1"/>
        <c:lblAlgn val="ctr"/>
        <c:lblOffset val="100"/>
        <c:noMultiLvlLbl val="0"/>
      </c:catAx>
      <c:valAx>
        <c:axId val="495155456"/>
        <c:scaling>
          <c:orientation val="minMax"/>
          <c:max val="100"/>
        </c:scaling>
        <c:delete val="0"/>
        <c:axPos val="l"/>
        <c:title>
          <c:tx>
            <c:rich>
              <a:bodyPr rot="-5400000" vert="horz"/>
              <a:lstStyle/>
              <a:p>
                <a:pPr>
                  <a:defRPr/>
                </a:pPr>
                <a:r>
                  <a:rPr lang="en-US" dirty="0"/>
                  <a:t>Overall % Uptake Respite </a:t>
                </a:r>
              </a:p>
              <a:p>
                <a:pPr>
                  <a:defRPr/>
                </a:pPr>
                <a:r>
                  <a:rPr lang="en-US" dirty="0"/>
                  <a:t>Residents</a:t>
                </a:r>
              </a:p>
            </c:rich>
          </c:tx>
          <c:overlay val="0"/>
        </c:title>
        <c:numFmt formatCode="0.0" sourceLinked="1"/>
        <c:majorTickMark val="out"/>
        <c:minorTickMark val="none"/>
        <c:tickLblPos val="nextTo"/>
        <c:crossAx val="495153536"/>
        <c:crosses val="autoZero"/>
        <c:crossBetween val="between"/>
        <c:majorUnit val="20"/>
      </c:valAx>
    </c:plotArea>
    <c:legend>
      <c:legendPos val="b"/>
      <c:layout>
        <c:manualLayout>
          <c:xMode val="edge"/>
          <c:yMode val="edge"/>
          <c:x val="1.4422585178676338E-2"/>
          <c:y val="0.88850503062117236"/>
          <c:w val="0.96291682900637743"/>
          <c:h val="6.5696324744148132E-2"/>
        </c:manualLayout>
      </c:layout>
      <c:overlay val="0"/>
    </c:legend>
    <c:plotVisOnly val="1"/>
    <c:dispBlanksAs val="gap"/>
    <c:showDLblsOverMax val="0"/>
  </c:chart>
  <c:spPr>
    <a:ln>
      <a:noFill/>
    </a:ln>
  </c:spPr>
  <c:txPr>
    <a:bodyPr/>
    <a:lstStyle/>
    <a:p>
      <a:pPr>
        <a:defRPr sz="1200"/>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1"/>
    </mc:Choice>
    <mc:Fallback>
      <c:style val="1"/>
    </mc:Fallback>
  </mc:AlternateContent>
  <c:chart>
    <c:autoTitleDeleted val="1"/>
    <c:plotArea>
      <c:layout>
        <c:manualLayout>
          <c:layoutTarget val="inner"/>
          <c:xMode val="edge"/>
          <c:yMode val="edge"/>
          <c:x val="0.13624753653198193"/>
          <c:y val="5.1400554097404488E-2"/>
          <c:w val="0.83319692304897874"/>
          <c:h val="0.60576771653543304"/>
        </c:manualLayout>
      </c:layout>
      <c:barChart>
        <c:barDir val="col"/>
        <c:grouping val="clustered"/>
        <c:varyColors val="0"/>
        <c:ser>
          <c:idx val="2"/>
          <c:order val="0"/>
          <c:tx>
            <c:strRef>
              <c:f>'Target Uptake ex private'!$D$4</c:f>
              <c:strCache>
                <c:ptCount val="1"/>
                <c:pt idx="0">
                  <c:v>% Hospitals Meeting National Uptake Target</c:v>
                </c:pt>
              </c:strCache>
            </c:strRef>
          </c:tx>
          <c:spPr>
            <a:solidFill>
              <a:srgbClr val="BA1F46"/>
            </a:solidFill>
          </c:spPr>
          <c:invertIfNegative val="0"/>
          <c:dLbls>
            <c:spPr>
              <a:noFill/>
              <a:ln>
                <a:noFill/>
              </a:ln>
              <a:effectLst/>
            </c:spPr>
            <c:txPr>
              <a:bodyPr rot="0" vert="horz"/>
              <a:lstStyle/>
              <a:p>
                <a:pPr>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'Target Uptake ex private'!$A$5:$A$15</c:f>
              <c:strCache>
                <c:ptCount val="11"/>
                <c:pt idx="0">
                  <c:v>2011-2012</c:v>
                </c:pt>
                <c:pt idx="1">
                  <c:v>2012-2013</c:v>
                </c:pt>
                <c:pt idx="2">
                  <c:v>2013-2014</c:v>
                </c:pt>
                <c:pt idx="3">
                  <c:v>2014-2015</c:v>
                </c:pt>
                <c:pt idx="4">
                  <c:v>2015-2016</c:v>
                </c:pt>
                <c:pt idx="5">
                  <c:v>2016-2017</c:v>
                </c:pt>
                <c:pt idx="6">
                  <c:v>2017-2018</c:v>
                </c:pt>
                <c:pt idx="7">
                  <c:v>2018-2019</c:v>
                </c:pt>
                <c:pt idx="8">
                  <c:v>2019-2020</c:v>
                </c:pt>
                <c:pt idx="9">
                  <c:v>2020-2021</c:v>
                </c:pt>
                <c:pt idx="10">
                  <c:v>2021-2022</c:v>
                </c:pt>
              </c:strCache>
            </c:strRef>
          </c:cat>
          <c:val>
            <c:numRef>
              <c:f>'Target Uptake ex private'!$D$5:$D$15</c:f>
              <c:numCache>
                <c:formatCode>0.0%</c:formatCode>
                <c:ptCount val="11"/>
                <c:pt idx="0">
                  <c:v>2.7777777777777776E-2</c:v>
                </c:pt>
                <c:pt idx="1">
                  <c:v>0</c:v>
                </c:pt>
                <c:pt idx="2">
                  <c:v>4.878048780487805E-2</c:v>
                </c:pt>
                <c:pt idx="3">
                  <c:v>0.10256410256410256</c:v>
                </c:pt>
                <c:pt idx="4">
                  <c:v>0.15217391304347827</c:v>
                </c:pt>
                <c:pt idx="5">
                  <c:v>0.29166666666666669</c:v>
                </c:pt>
                <c:pt idx="6">
                  <c:v>4.0816326530612242E-2</c:v>
                </c:pt>
                <c:pt idx="7">
                  <c:v>0.33333333333333331</c:v>
                </c:pt>
                <c:pt idx="8">
                  <c:v>0.04</c:v>
                </c:pt>
                <c:pt idx="9">
                  <c:v>0.40816326530612246</c:v>
                </c:pt>
                <c:pt idx="10">
                  <c:v>6.8181818181818177E-2</c:v>
                </c:pt>
              </c:numCache>
            </c:numRef>
          </c:val>
          <c:extLst>
            <c:ext xmlns:c16="http://schemas.microsoft.com/office/drawing/2014/chart" uri="{C3380CC4-5D6E-409C-BE32-E72D297353CC}">
              <c16:uniqueId val="{00000000-4BD1-43FA-A192-A5C5332DFD9B}"/>
            </c:ext>
          </c:extLst>
        </c:ser>
        <c:dLbls>
          <c:dLblPos val="outEnd"/>
          <c:showLegendKey val="0"/>
          <c:showVal val="1"/>
          <c:showCatName val="0"/>
          <c:showSerName val="0"/>
          <c:showPercent val="0"/>
          <c:showBubbleSize val="0"/>
        </c:dLbls>
        <c:gapWidth val="150"/>
        <c:axId val="492692992"/>
        <c:axId val="492694912"/>
      </c:barChart>
      <c:lineChart>
        <c:grouping val="standard"/>
        <c:varyColors val="0"/>
        <c:ser>
          <c:idx val="0"/>
          <c:order val="1"/>
          <c:tx>
            <c:strRef>
              <c:f>'Target Uptake ex private'!$H$4</c:f>
              <c:strCache>
                <c:ptCount val="1"/>
                <c:pt idx="0">
                  <c:v>National Target % Uptake</c:v>
                </c:pt>
              </c:strCache>
            </c:strRef>
          </c:tx>
          <c:spPr>
            <a:ln w="19050">
              <a:prstDash val="sysDot"/>
            </a:ln>
          </c:spPr>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'Target Uptake ex private'!$A$5:$A$15</c:f>
              <c:strCache>
                <c:ptCount val="11"/>
                <c:pt idx="0">
                  <c:v>2011-2012</c:v>
                </c:pt>
                <c:pt idx="1">
                  <c:v>2012-2013</c:v>
                </c:pt>
                <c:pt idx="2">
                  <c:v>2013-2014</c:v>
                </c:pt>
                <c:pt idx="3">
                  <c:v>2014-2015</c:v>
                </c:pt>
                <c:pt idx="4">
                  <c:v>2015-2016</c:v>
                </c:pt>
                <c:pt idx="5">
                  <c:v>2016-2017</c:v>
                </c:pt>
                <c:pt idx="6">
                  <c:v>2017-2018</c:v>
                </c:pt>
                <c:pt idx="7">
                  <c:v>2018-2019</c:v>
                </c:pt>
                <c:pt idx="8">
                  <c:v>2019-2020</c:v>
                </c:pt>
                <c:pt idx="9">
                  <c:v>2020-2021</c:v>
                </c:pt>
                <c:pt idx="10">
                  <c:v>2021-2022</c:v>
                </c:pt>
              </c:strCache>
            </c:strRef>
          </c:cat>
          <c:val>
            <c:numRef>
              <c:f>'Target Uptake ex private'!$H$5:$H$15</c:f>
              <c:numCache>
                <c:formatCode>0%</c:formatCode>
                <c:ptCount val="11"/>
                <c:pt idx="0">
                  <c:v>0.4</c:v>
                </c:pt>
                <c:pt idx="1">
                  <c:v>0.4</c:v>
                </c:pt>
                <c:pt idx="2">
                  <c:v>0.4</c:v>
                </c:pt>
                <c:pt idx="3">
                  <c:v>0.4</c:v>
                </c:pt>
                <c:pt idx="4">
                  <c:v>0.4</c:v>
                </c:pt>
                <c:pt idx="5">
                  <c:v>0.4</c:v>
                </c:pt>
                <c:pt idx="6">
                  <c:v>0.65</c:v>
                </c:pt>
                <c:pt idx="7">
                  <c:v>0.6</c:v>
                </c:pt>
                <c:pt idx="8">
                  <c:v>0.75</c:v>
                </c:pt>
                <c:pt idx="9">
                  <c:v>0.75</c:v>
                </c:pt>
                <c:pt idx="10">
                  <c:v>0.75</c:v>
                </c:pt>
              </c:numCache>
            </c:numRef>
          </c:val>
          <c:smooth val="0"/>
          <c:extLst>
            <c:ext xmlns:c16="http://schemas.microsoft.com/office/drawing/2014/chart" uri="{C3380CC4-5D6E-409C-BE32-E72D297353CC}">
              <c16:uniqueId val="{00000001-4BD1-43FA-A192-A5C5332DFD9B}"/>
            </c:ext>
          </c:extLst>
        </c:ser>
        <c:dLbls>
          <c:showLegendKey val="0"/>
          <c:showVal val="0"/>
          <c:showCatName val="0"/>
          <c:showSerName val="0"/>
          <c:showPercent val="0"/>
          <c:showBubbleSize val="0"/>
        </c:dLbls>
        <c:marker val="1"/>
        <c:smooth val="0"/>
        <c:axId val="492968960"/>
        <c:axId val="492967424"/>
      </c:lineChart>
      <c:catAx>
        <c:axId val="492692992"/>
        <c:scaling>
          <c:orientation val="minMax"/>
        </c:scaling>
        <c:delete val="0"/>
        <c:axPos val="b"/>
        <c:title>
          <c:tx>
            <c:rich>
              <a:bodyPr/>
              <a:lstStyle/>
              <a:p>
                <a:pPr>
                  <a:defRPr/>
                </a:pPr>
                <a:r>
                  <a:rPr lang="en-US" dirty="0"/>
                  <a:t>Season</a:t>
                </a:r>
              </a:p>
            </c:rich>
          </c:tx>
          <c:overlay val="0"/>
        </c:title>
        <c:numFmt formatCode="General" sourceLinked="0"/>
        <c:majorTickMark val="out"/>
        <c:minorTickMark val="none"/>
        <c:tickLblPos val="nextTo"/>
        <c:txPr>
          <a:bodyPr rot="-5400000" vert="horz"/>
          <a:lstStyle/>
          <a:p>
            <a:pPr>
              <a:defRPr/>
            </a:pPr>
            <a:endParaRPr lang="en-US"/>
          </a:p>
        </c:txPr>
        <c:crossAx val="492694912"/>
        <c:crosses val="autoZero"/>
        <c:auto val="1"/>
        <c:lblAlgn val="ctr"/>
        <c:lblOffset val="100"/>
        <c:noMultiLvlLbl val="0"/>
      </c:catAx>
      <c:valAx>
        <c:axId val="492694912"/>
        <c:scaling>
          <c:orientation val="minMax"/>
        </c:scaling>
        <c:delete val="0"/>
        <c:axPos val="l"/>
        <c:title>
          <c:tx>
            <c:rich>
              <a:bodyPr rot="-5400000" vert="horz"/>
              <a:lstStyle/>
              <a:p>
                <a:pPr>
                  <a:defRPr/>
                </a:pPr>
                <a:r>
                  <a:rPr lang="en-US" dirty="0"/>
                  <a:t>% Public Hospitals Meeting National Uptake Target</a:t>
                </a:r>
              </a:p>
            </c:rich>
          </c:tx>
          <c:layout>
            <c:manualLayout>
              <c:xMode val="edge"/>
              <c:yMode val="edge"/>
              <c:x val="1.5668837243095479E-2"/>
              <c:y val="2.3622776319626712E-2"/>
            </c:manualLayout>
          </c:layout>
          <c:overlay val="0"/>
        </c:title>
        <c:numFmt formatCode="0%" sourceLinked="0"/>
        <c:majorTickMark val="out"/>
        <c:minorTickMark val="none"/>
        <c:tickLblPos val="nextTo"/>
        <c:crossAx val="492692992"/>
        <c:crosses val="autoZero"/>
        <c:crossBetween val="between"/>
      </c:valAx>
      <c:valAx>
        <c:axId val="492967424"/>
        <c:scaling>
          <c:orientation val="minMax"/>
          <c:max val="0.8"/>
        </c:scaling>
        <c:delete val="1"/>
        <c:axPos val="r"/>
        <c:numFmt formatCode="0%" sourceLinked="1"/>
        <c:majorTickMark val="out"/>
        <c:minorTickMark val="none"/>
        <c:tickLblPos val="nextTo"/>
        <c:crossAx val="492968960"/>
        <c:crosses val="max"/>
        <c:crossBetween val="between"/>
      </c:valAx>
      <c:catAx>
        <c:axId val="492968960"/>
        <c:scaling>
          <c:orientation val="minMax"/>
        </c:scaling>
        <c:delete val="1"/>
        <c:axPos val="b"/>
        <c:numFmt formatCode="General" sourceLinked="1"/>
        <c:majorTickMark val="out"/>
        <c:minorTickMark val="none"/>
        <c:tickLblPos val="nextTo"/>
        <c:crossAx val="492967424"/>
        <c:crosses val="autoZero"/>
        <c:auto val="1"/>
        <c:lblAlgn val="ctr"/>
        <c:lblOffset val="100"/>
        <c:noMultiLvlLbl val="0"/>
      </c:catAx>
    </c:plotArea>
    <c:legend>
      <c:legendPos val="r"/>
      <c:layout>
        <c:manualLayout>
          <c:xMode val="edge"/>
          <c:yMode val="edge"/>
          <c:x val="0.15296587926509189"/>
          <c:y val="4.1282808398950134E-2"/>
          <c:w val="0.461212976022567"/>
          <c:h val="0.14042432195975502"/>
        </c:manualLayout>
      </c:layout>
      <c:overlay val="0"/>
    </c:legend>
    <c:plotVisOnly val="1"/>
    <c:dispBlanksAs val="gap"/>
    <c:showDLblsOverMax val="0"/>
  </c:chart>
  <c:spPr>
    <a:ln>
      <a:noFill/>
    </a:ln>
  </c:spPr>
  <c:txPr>
    <a:bodyPr/>
    <a:lstStyle/>
    <a:p>
      <a:pPr>
        <a:defRPr sz="1400"/>
      </a:pPr>
      <a:endParaRPr lang="en-US"/>
    </a:p>
  </c:txPr>
  <c:externalData r:id="rId1">
    <c:autoUpdate val="0"/>
  </c:externalData>
</c:chartSpace>
</file>

<file path=ppt/charts/chart4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463228986620575"/>
          <c:y val="5.1400554097404488E-2"/>
          <c:w val="0.83131937776070675"/>
          <c:h val="0.55185330600798199"/>
        </c:manualLayout>
      </c:layout>
      <c:barChart>
        <c:barDir val="col"/>
        <c:grouping val="clustered"/>
        <c:varyColors val="0"/>
        <c:ser>
          <c:idx val="0"/>
          <c:order val="0"/>
          <c:tx>
            <c:strRef>
              <c:f>'OverallPPSs by RHA'!$AI$6</c:f>
              <c:strCache>
                <c:ptCount val="1"/>
                <c:pt idx="0">
                  <c:v>PPS1-Nov 2017</c:v>
                </c:pt>
              </c:strCache>
            </c:strRef>
          </c:tx>
          <c:spPr>
            <a:solidFill>
              <a:srgbClr val="BA1F46"/>
            </a:solidFill>
          </c:spPr>
          <c:invertIfNegative val="0"/>
          <c:cat>
            <c:strRef>
              <c:f>'OverallPPSs by RHA'!$AB$7:$AB$14</c:f>
              <c:strCache>
                <c:ptCount val="8"/>
                <c:pt idx="0">
                  <c:v>Area A</c:v>
                </c:pt>
                <c:pt idx="1">
                  <c:v>Area B</c:v>
                </c:pt>
                <c:pt idx="2">
                  <c:v>Area C</c:v>
                </c:pt>
                <c:pt idx="3">
                  <c:v>Area D</c:v>
                </c:pt>
                <c:pt idx="4">
                  <c:v>Area E</c:v>
                </c:pt>
                <c:pt idx="5">
                  <c:v>Area F</c:v>
                </c:pt>
                <c:pt idx="6">
                  <c:v>All Public only LTCFs</c:v>
                </c:pt>
                <c:pt idx="7">
                  <c:v>All LTCFs, including private</c:v>
                </c:pt>
              </c:strCache>
            </c:strRef>
          </c:cat>
          <c:val>
            <c:numRef>
              <c:f>'OverallPPSs by RHA'!$AI$7:$AI$14</c:f>
              <c:numCache>
                <c:formatCode>0.0</c:formatCode>
                <c:ptCount val="8"/>
                <c:pt idx="0">
                  <c:v>55.102040816326522</c:v>
                </c:pt>
                <c:pt idx="1">
                  <c:v>95.454545454545453</c:v>
                </c:pt>
                <c:pt idx="2">
                  <c:v>61.29032258064516</c:v>
                </c:pt>
                <c:pt idx="3">
                  <c:v>40.322580645161288</c:v>
                </c:pt>
                <c:pt idx="4">
                  <c:v>38.94736842105263</c:v>
                </c:pt>
                <c:pt idx="5">
                  <c:v>66.037735849056602</c:v>
                </c:pt>
                <c:pt idx="6">
                  <c:v>57.549857549857549</c:v>
                </c:pt>
                <c:pt idx="7">
                  <c:v>58.703939008894537</c:v>
                </c:pt>
              </c:numCache>
            </c:numRef>
          </c:val>
          <c:extLst>
            <c:ext xmlns:c16="http://schemas.microsoft.com/office/drawing/2014/chart" uri="{C3380CC4-5D6E-409C-BE32-E72D297353CC}">
              <c16:uniqueId val="{00000000-A532-4CED-B7BE-55DAD75C5133}"/>
            </c:ext>
          </c:extLst>
        </c:ser>
        <c:ser>
          <c:idx val="1"/>
          <c:order val="1"/>
          <c:tx>
            <c:strRef>
              <c:f>'OverallPPSs by RHA'!$AJ$6</c:f>
              <c:strCache>
                <c:ptCount val="1"/>
                <c:pt idx="0">
                  <c:v>PPS2-Apr 2018</c:v>
                </c:pt>
              </c:strCache>
            </c:strRef>
          </c:tx>
          <c:spPr>
            <a:solidFill>
              <a:srgbClr val="EB89A3"/>
            </a:solidFill>
          </c:spPr>
          <c:invertIfNegative val="0"/>
          <c:cat>
            <c:strRef>
              <c:f>'OverallPPSs by RHA'!$AB$7:$AB$14</c:f>
              <c:strCache>
                <c:ptCount val="8"/>
                <c:pt idx="0">
                  <c:v>Area A</c:v>
                </c:pt>
                <c:pt idx="1">
                  <c:v>Area B</c:v>
                </c:pt>
                <c:pt idx="2">
                  <c:v>Area C</c:v>
                </c:pt>
                <c:pt idx="3">
                  <c:v>Area D</c:v>
                </c:pt>
                <c:pt idx="4">
                  <c:v>Area E</c:v>
                </c:pt>
                <c:pt idx="5">
                  <c:v>Area F</c:v>
                </c:pt>
                <c:pt idx="6">
                  <c:v>All Public only LTCFs</c:v>
                </c:pt>
                <c:pt idx="7">
                  <c:v>All LTCFs, including private</c:v>
                </c:pt>
              </c:strCache>
            </c:strRef>
          </c:cat>
          <c:val>
            <c:numRef>
              <c:f>'OverallPPSs by RHA'!$AJ$7:$AJ$14</c:f>
              <c:numCache>
                <c:formatCode>0.0</c:formatCode>
                <c:ptCount val="8"/>
                <c:pt idx="0">
                  <c:v>56.56565656565656</c:v>
                </c:pt>
                <c:pt idx="1">
                  <c:v>88.888888888888886</c:v>
                </c:pt>
                <c:pt idx="2">
                  <c:v>56.239600665557397</c:v>
                </c:pt>
                <c:pt idx="3">
                  <c:v>23.913043478260871</c:v>
                </c:pt>
                <c:pt idx="4">
                  <c:v>94.339622641509436</c:v>
                </c:pt>
                <c:pt idx="5">
                  <c:v>54.838709677419352</c:v>
                </c:pt>
                <c:pt idx="6">
                  <c:v>55.993930197268597</c:v>
                </c:pt>
                <c:pt idx="7">
                  <c:v>48.019207683073226</c:v>
                </c:pt>
              </c:numCache>
            </c:numRef>
          </c:val>
          <c:extLst>
            <c:ext xmlns:c16="http://schemas.microsoft.com/office/drawing/2014/chart" uri="{C3380CC4-5D6E-409C-BE32-E72D297353CC}">
              <c16:uniqueId val="{00000001-A532-4CED-B7BE-55DAD75C5133}"/>
            </c:ext>
          </c:extLst>
        </c:ser>
        <c:ser>
          <c:idx val="2"/>
          <c:order val="2"/>
          <c:tx>
            <c:strRef>
              <c:f>'OverallPPSs by RHA'!$AK$6</c:f>
              <c:strCache>
                <c:ptCount val="1"/>
                <c:pt idx="0">
                  <c:v>PPS3-Jan 2019</c:v>
                </c:pt>
              </c:strCache>
            </c:strRef>
          </c:tx>
          <c:spPr>
            <a:solidFill>
              <a:srgbClr val="82428D"/>
            </a:solidFill>
          </c:spPr>
          <c:invertIfNegative val="0"/>
          <c:cat>
            <c:strRef>
              <c:f>'OverallPPSs by RHA'!$AB$7:$AB$14</c:f>
              <c:strCache>
                <c:ptCount val="8"/>
                <c:pt idx="0">
                  <c:v>Area A</c:v>
                </c:pt>
                <c:pt idx="1">
                  <c:v>Area B</c:v>
                </c:pt>
                <c:pt idx="2">
                  <c:v>Area C</c:v>
                </c:pt>
                <c:pt idx="3">
                  <c:v>Area D</c:v>
                </c:pt>
                <c:pt idx="4">
                  <c:v>Area E</c:v>
                </c:pt>
                <c:pt idx="5">
                  <c:v>Area F</c:v>
                </c:pt>
                <c:pt idx="6">
                  <c:v>All Public only LTCFs</c:v>
                </c:pt>
                <c:pt idx="7">
                  <c:v>All LTCFs, including private</c:v>
                </c:pt>
              </c:strCache>
            </c:strRef>
          </c:cat>
          <c:val>
            <c:numRef>
              <c:f>'OverallPPSs by RHA'!$AK$7:$AK$14</c:f>
              <c:numCache>
                <c:formatCode>0.0</c:formatCode>
                <c:ptCount val="8"/>
                <c:pt idx="0">
                  <c:v>65.454545454545453</c:v>
                </c:pt>
                <c:pt idx="1">
                  <c:v>84.210526315789465</c:v>
                </c:pt>
                <c:pt idx="2">
                  <c:v>45.562130177514796</c:v>
                </c:pt>
                <c:pt idx="3">
                  <c:v>51.111111111111107</c:v>
                </c:pt>
                <c:pt idx="4">
                  <c:v>91.304347826086953</c:v>
                </c:pt>
                <c:pt idx="5">
                  <c:v>56.830601092896174</c:v>
                </c:pt>
                <c:pt idx="6">
                  <c:v>57.722660653889513</c:v>
                </c:pt>
                <c:pt idx="7">
                  <c:v>53.086419753086425</c:v>
                </c:pt>
              </c:numCache>
            </c:numRef>
          </c:val>
          <c:extLst>
            <c:ext xmlns:c16="http://schemas.microsoft.com/office/drawing/2014/chart" uri="{C3380CC4-5D6E-409C-BE32-E72D297353CC}">
              <c16:uniqueId val="{00000002-A532-4CED-B7BE-55DAD75C5133}"/>
            </c:ext>
          </c:extLst>
        </c:ser>
        <c:ser>
          <c:idx val="3"/>
          <c:order val="3"/>
          <c:tx>
            <c:strRef>
              <c:f>'OverallPPSs by RHA'!$AL$6</c:f>
              <c:strCache>
                <c:ptCount val="1"/>
                <c:pt idx="0">
                  <c:v>PPS4-Jan 2020</c:v>
                </c:pt>
              </c:strCache>
            </c:strRef>
          </c:tx>
          <c:spPr>
            <a:solidFill>
              <a:srgbClr val="3E5B84"/>
            </a:solidFill>
          </c:spPr>
          <c:invertIfNegative val="0"/>
          <c:cat>
            <c:strRef>
              <c:f>'OverallPPSs by RHA'!$AB$7:$AB$14</c:f>
              <c:strCache>
                <c:ptCount val="8"/>
                <c:pt idx="0">
                  <c:v>Area A</c:v>
                </c:pt>
                <c:pt idx="1">
                  <c:v>Area B</c:v>
                </c:pt>
                <c:pt idx="2">
                  <c:v>Area C</c:v>
                </c:pt>
                <c:pt idx="3">
                  <c:v>Area D</c:v>
                </c:pt>
                <c:pt idx="4">
                  <c:v>Area E</c:v>
                </c:pt>
                <c:pt idx="5">
                  <c:v>Area F</c:v>
                </c:pt>
                <c:pt idx="6">
                  <c:v>All Public only LTCFs</c:v>
                </c:pt>
                <c:pt idx="7">
                  <c:v>All LTCFs, including private</c:v>
                </c:pt>
              </c:strCache>
            </c:strRef>
          </c:cat>
          <c:val>
            <c:numRef>
              <c:f>'OverallPPSs by RHA'!$AL$7:$AL$14</c:f>
              <c:numCache>
                <c:formatCode>0.0</c:formatCode>
                <c:ptCount val="8"/>
                <c:pt idx="0">
                  <c:v>55.479452054794521</c:v>
                </c:pt>
                <c:pt idx="1">
                  <c:v>91.304347826086953</c:v>
                </c:pt>
                <c:pt idx="2">
                  <c:v>85.294117647058826</c:v>
                </c:pt>
                <c:pt idx="3">
                  <c:v>45.081967213114751</c:v>
                </c:pt>
                <c:pt idx="4">
                  <c:v>54.054054054054056</c:v>
                </c:pt>
                <c:pt idx="5">
                  <c:v>68.9156626506024</c:v>
                </c:pt>
                <c:pt idx="6">
                  <c:v>69.529085872576175</c:v>
                </c:pt>
                <c:pt idx="7">
                  <c:v>69.634703196347033</c:v>
                </c:pt>
              </c:numCache>
            </c:numRef>
          </c:val>
          <c:extLst>
            <c:ext xmlns:c16="http://schemas.microsoft.com/office/drawing/2014/chart" uri="{C3380CC4-5D6E-409C-BE32-E72D297353CC}">
              <c16:uniqueId val="{00000003-A532-4CED-B7BE-55DAD75C5133}"/>
            </c:ext>
          </c:extLst>
        </c:ser>
        <c:ser>
          <c:idx val="4"/>
          <c:order val="4"/>
          <c:tx>
            <c:strRef>
              <c:f>'OverallPPSs by RHA'!$AM$6</c:f>
              <c:strCache>
                <c:ptCount val="1"/>
                <c:pt idx="0">
                  <c:v>PPS5-Dec 2020</c:v>
                </c:pt>
              </c:strCache>
            </c:strRef>
          </c:tx>
          <c:spPr>
            <a:solidFill>
              <a:srgbClr val="71A59C"/>
            </a:solidFill>
          </c:spPr>
          <c:invertIfNegative val="0"/>
          <c:cat>
            <c:strRef>
              <c:f>'OverallPPSs by RHA'!$AB$7:$AB$14</c:f>
              <c:strCache>
                <c:ptCount val="8"/>
                <c:pt idx="0">
                  <c:v>Area A</c:v>
                </c:pt>
                <c:pt idx="1">
                  <c:v>Area B</c:v>
                </c:pt>
                <c:pt idx="2">
                  <c:v>Area C</c:v>
                </c:pt>
                <c:pt idx="3">
                  <c:v>Area D</c:v>
                </c:pt>
                <c:pt idx="4">
                  <c:v>Area E</c:v>
                </c:pt>
                <c:pt idx="5">
                  <c:v>Area F</c:v>
                </c:pt>
                <c:pt idx="6">
                  <c:v>All Public only LTCFs</c:v>
                </c:pt>
                <c:pt idx="7">
                  <c:v>All LTCFs, including private</c:v>
                </c:pt>
              </c:strCache>
            </c:strRef>
          </c:cat>
          <c:val>
            <c:numRef>
              <c:f>'OverallPPSs by RHA'!$AM$7:$AM$14</c:f>
              <c:numCache>
                <c:formatCode>0.0</c:formatCode>
                <c:ptCount val="8"/>
                <c:pt idx="0">
                  <c:v>12.5</c:v>
                </c:pt>
                <c:pt idx="1">
                  <c:v>40</c:v>
                </c:pt>
                <c:pt idx="2">
                  <c:v>47.727272727272727</c:v>
                </c:pt>
                <c:pt idx="3">
                  <c:v>59.259259259259252</c:v>
                </c:pt>
                <c:pt idx="4">
                  <c:v>86.111111111111114</c:v>
                </c:pt>
                <c:pt idx="5">
                  <c:v>69.333333333333343</c:v>
                </c:pt>
                <c:pt idx="6">
                  <c:v>56.2992125984252</c:v>
                </c:pt>
                <c:pt idx="7">
                  <c:v>56.5</c:v>
                </c:pt>
              </c:numCache>
            </c:numRef>
          </c:val>
          <c:extLst>
            <c:ext xmlns:c16="http://schemas.microsoft.com/office/drawing/2014/chart" uri="{C3380CC4-5D6E-409C-BE32-E72D297353CC}">
              <c16:uniqueId val="{00000004-A532-4CED-B7BE-55DAD75C5133}"/>
            </c:ext>
          </c:extLst>
        </c:ser>
        <c:ser>
          <c:idx val="5"/>
          <c:order val="5"/>
          <c:tx>
            <c:strRef>
              <c:f>'OverallPPSs by RHA'!$AN$6</c:f>
              <c:strCache>
                <c:ptCount val="1"/>
                <c:pt idx="0">
                  <c:v>PPS6-Dec 2021</c:v>
                </c:pt>
              </c:strCache>
            </c:strRef>
          </c:tx>
          <c:spPr>
            <a:solidFill>
              <a:srgbClr val="006858"/>
            </a:solidFill>
          </c:spPr>
          <c:invertIfNegative val="0"/>
          <c:cat>
            <c:strRef>
              <c:f>'OverallPPSs by RHA'!$AB$7:$AB$14</c:f>
              <c:strCache>
                <c:ptCount val="8"/>
                <c:pt idx="0">
                  <c:v>Area A</c:v>
                </c:pt>
                <c:pt idx="1">
                  <c:v>Area B</c:v>
                </c:pt>
                <c:pt idx="2">
                  <c:v>Area C</c:v>
                </c:pt>
                <c:pt idx="3">
                  <c:v>Area D</c:v>
                </c:pt>
                <c:pt idx="4">
                  <c:v>Area E</c:v>
                </c:pt>
                <c:pt idx="5">
                  <c:v>Area F</c:v>
                </c:pt>
                <c:pt idx="6">
                  <c:v>All Public only LTCFs</c:v>
                </c:pt>
                <c:pt idx="7">
                  <c:v>All LTCFs, including private</c:v>
                </c:pt>
              </c:strCache>
            </c:strRef>
          </c:cat>
          <c:val>
            <c:numRef>
              <c:f>'OverallPPSs by RHA'!$AN$7:$AN$14</c:f>
              <c:numCache>
                <c:formatCode>0.0</c:formatCode>
                <c:ptCount val="8"/>
                <c:pt idx="0">
                  <c:v>72.222222222222214</c:v>
                </c:pt>
                <c:pt idx="1">
                  <c:v>94.444444444444443</c:v>
                </c:pt>
                <c:pt idx="2">
                  <c:v>77.777777777777786</c:v>
                </c:pt>
                <c:pt idx="3">
                  <c:v>83.333333333333343</c:v>
                </c:pt>
                <c:pt idx="4">
                  <c:v>77.41935483870968</c:v>
                </c:pt>
                <c:pt idx="5">
                  <c:v>71.428571428571431</c:v>
                </c:pt>
                <c:pt idx="6">
                  <c:v>78.688524590163937</c:v>
                </c:pt>
                <c:pt idx="7">
                  <c:v>82.795698924731184</c:v>
                </c:pt>
              </c:numCache>
            </c:numRef>
          </c:val>
          <c:extLst>
            <c:ext xmlns:c16="http://schemas.microsoft.com/office/drawing/2014/chart" uri="{C3380CC4-5D6E-409C-BE32-E72D297353CC}">
              <c16:uniqueId val="{00000005-A532-4CED-B7BE-55DAD75C5133}"/>
            </c:ext>
          </c:extLst>
        </c:ser>
        <c:dLbls>
          <c:showLegendKey val="0"/>
          <c:showVal val="0"/>
          <c:showCatName val="0"/>
          <c:showSerName val="0"/>
          <c:showPercent val="0"/>
          <c:showBubbleSize val="0"/>
        </c:dLbls>
        <c:gapWidth val="150"/>
        <c:axId val="495153536"/>
        <c:axId val="495155456"/>
      </c:barChart>
      <c:catAx>
        <c:axId val="495153536"/>
        <c:scaling>
          <c:orientation val="minMax"/>
        </c:scaling>
        <c:delete val="0"/>
        <c:axPos val="b"/>
        <c:title>
          <c:tx>
            <c:rich>
              <a:bodyPr/>
              <a:lstStyle/>
              <a:p>
                <a:pPr>
                  <a:defRPr/>
                </a:pPr>
                <a:r>
                  <a:rPr lang="en-US" dirty="0"/>
                  <a:t>Community Health Organisation</a:t>
                </a:r>
              </a:p>
            </c:rich>
          </c:tx>
          <c:layout>
            <c:manualLayout>
              <c:xMode val="edge"/>
              <c:yMode val="edge"/>
              <c:x val="0.43073206529265939"/>
              <c:y val="0.81390860389026709"/>
            </c:manualLayout>
          </c:layout>
          <c:overlay val="0"/>
        </c:title>
        <c:numFmt formatCode="General" sourceLinked="0"/>
        <c:majorTickMark val="out"/>
        <c:minorTickMark val="none"/>
        <c:tickLblPos val="nextTo"/>
        <c:crossAx val="495155456"/>
        <c:crosses val="autoZero"/>
        <c:auto val="1"/>
        <c:lblAlgn val="ctr"/>
        <c:lblOffset val="100"/>
        <c:noMultiLvlLbl val="0"/>
      </c:catAx>
      <c:valAx>
        <c:axId val="495155456"/>
        <c:scaling>
          <c:orientation val="minMax"/>
          <c:max val="100"/>
        </c:scaling>
        <c:delete val="0"/>
        <c:axPos val="l"/>
        <c:title>
          <c:tx>
            <c:rich>
              <a:bodyPr rot="-5400000" vert="horz"/>
              <a:lstStyle/>
              <a:p>
                <a:pPr>
                  <a:defRPr/>
                </a:pPr>
                <a:r>
                  <a:rPr lang="en-US" dirty="0"/>
                  <a:t>Overall % Uptake Respite </a:t>
                </a:r>
              </a:p>
              <a:p>
                <a:pPr>
                  <a:defRPr/>
                </a:pPr>
                <a:r>
                  <a:rPr lang="en-US" dirty="0"/>
                  <a:t>Residents</a:t>
                </a:r>
              </a:p>
            </c:rich>
          </c:tx>
          <c:overlay val="0"/>
        </c:title>
        <c:numFmt formatCode="0.0" sourceLinked="1"/>
        <c:majorTickMark val="out"/>
        <c:minorTickMark val="none"/>
        <c:tickLblPos val="nextTo"/>
        <c:crossAx val="495153536"/>
        <c:crosses val="autoZero"/>
        <c:crossBetween val="between"/>
        <c:majorUnit val="20"/>
      </c:valAx>
    </c:plotArea>
    <c:legend>
      <c:legendPos val="b"/>
      <c:layout>
        <c:manualLayout>
          <c:xMode val="edge"/>
          <c:yMode val="edge"/>
          <c:x val="1.4422585178676338E-2"/>
          <c:y val="0.88850503062117236"/>
          <c:w val="0.96291682900637743"/>
          <c:h val="6.5696324744148132E-2"/>
        </c:manualLayout>
      </c:layout>
      <c:overlay val="0"/>
    </c:legend>
    <c:plotVisOnly val="1"/>
    <c:dispBlanksAs val="gap"/>
    <c:showDLblsOverMax val="0"/>
  </c:chart>
  <c:spPr>
    <a:ln>
      <a:noFill/>
    </a:ln>
  </c:spPr>
  <c:txPr>
    <a:bodyPr/>
    <a:lstStyle/>
    <a:p>
      <a:pPr>
        <a:defRPr sz="1200"/>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layout>
        <c:manualLayout>
          <c:xMode val="edge"/>
          <c:yMode val="edge"/>
          <c:x val="8.7176470266919048E-2"/>
          <c:y val="1.098901098901099E-2"/>
        </c:manualLayout>
      </c:layout>
      <c:overlay val="0"/>
    </c:title>
    <c:autoTitleDeleted val="0"/>
    <c:plotArea>
      <c:layout>
        <c:manualLayout>
          <c:layoutTarget val="inner"/>
          <c:xMode val="edge"/>
          <c:yMode val="edge"/>
          <c:x val="8.1127543760463869E-2"/>
          <c:y val="5.5063597819503332E-2"/>
          <c:w val="0.88135423238588417"/>
          <c:h val="0.47563121917452628"/>
        </c:manualLayout>
      </c:layout>
      <c:barChart>
        <c:barDir val="col"/>
        <c:grouping val="clustered"/>
        <c:varyColors val="0"/>
        <c:ser>
          <c:idx val="0"/>
          <c:order val="0"/>
          <c:tx>
            <c:strRef>
              <c:f>'All Public'!$A$2</c:f>
              <c:strCache>
                <c:ptCount val="1"/>
                <c:pt idx="0">
                  <c:v>All Public</c:v>
                </c:pt>
              </c:strCache>
            </c:strRef>
          </c:tx>
          <c:spPr>
            <a:solidFill>
              <a:srgbClr val="BA1F46"/>
            </a:solidFill>
          </c:spPr>
          <c:invertIfNegative val="0"/>
          <c:dLbls>
            <c:spPr>
              <a:noFill/>
              <a:ln>
                <a:noFill/>
              </a:ln>
              <a:effectLst/>
            </c:spPr>
            <c:txPr>
              <a:bodyPr rot="-5400000" vert="horz"/>
              <a:lstStyle/>
              <a:p>
                <a:pPr>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multiLvlStrRef>
              <c:f>'All Public'!$A$3:$B$79</c:f>
              <c:multiLvlStrCache>
                <c:ptCount val="77"/>
                <c:lvl>
                  <c:pt idx="0">
                    <c:v>2011-2012</c:v>
                  </c:pt>
                  <c:pt idx="1">
                    <c:v>2012-2013</c:v>
                  </c:pt>
                  <c:pt idx="2">
                    <c:v>2013-2014</c:v>
                  </c:pt>
                  <c:pt idx="3">
                    <c:v>2014-2015</c:v>
                  </c:pt>
                  <c:pt idx="4">
                    <c:v>2015-2016</c:v>
                  </c:pt>
                  <c:pt idx="5">
                    <c:v>2016-2017</c:v>
                  </c:pt>
                  <c:pt idx="6">
                    <c:v>2017-2018</c:v>
                  </c:pt>
                  <c:pt idx="7">
                    <c:v>2018-2019</c:v>
                  </c:pt>
                  <c:pt idx="8">
                    <c:v>2019-2020</c:v>
                  </c:pt>
                  <c:pt idx="9">
                    <c:v>2020-2021</c:v>
                  </c:pt>
                  <c:pt idx="10">
                    <c:v>2021-2022</c:v>
                  </c:pt>
                  <c:pt idx="11">
                    <c:v>2011-2012</c:v>
                  </c:pt>
                  <c:pt idx="12">
                    <c:v>2012-2013</c:v>
                  </c:pt>
                  <c:pt idx="13">
                    <c:v>2013-2014</c:v>
                  </c:pt>
                  <c:pt idx="14">
                    <c:v>2014-2015</c:v>
                  </c:pt>
                  <c:pt idx="15">
                    <c:v>2015-2016</c:v>
                  </c:pt>
                  <c:pt idx="16">
                    <c:v>2016-2017</c:v>
                  </c:pt>
                  <c:pt idx="17">
                    <c:v>2017-2018</c:v>
                  </c:pt>
                  <c:pt idx="18">
                    <c:v>2018-2019</c:v>
                  </c:pt>
                  <c:pt idx="19">
                    <c:v>2019-2020</c:v>
                  </c:pt>
                  <c:pt idx="20">
                    <c:v>2020-2021</c:v>
                  </c:pt>
                  <c:pt idx="21">
                    <c:v>2021-2022</c:v>
                  </c:pt>
                  <c:pt idx="22">
                    <c:v>2011-2012</c:v>
                  </c:pt>
                  <c:pt idx="23">
                    <c:v>2012-2013</c:v>
                  </c:pt>
                  <c:pt idx="24">
                    <c:v>2013-2014</c:v>
                  </c:pt>
                  <c:pt idx="25">
                    <c:v>2014-2015</c:v>
                  </c:pt>
                  <c:pt idx="26">
                    <c:v>2015-2016</c:v>
                  </c:pt>
                  <c:pt idx="27">
                    <c:v>2016-2017</c:v>
                  </c:pt>
                  <c:pt idx="28">
                    <c:v>2017-2018</c:v>
                  </c:pt>
                  <c:pt idx="29">
                    <c:v>2018-2019</c:v>
                  </c:pt>
                  <c:pt idx="30">
                    <c:v>2019-2020</c:v>
                  </c:pt>
                  <c:pt idx="31">
                    <c:v>2020-2021</c:v>
                  </c:pt>
                  <c:pt idx="32">
                    <c:v>2021-2022</c:v>
                  </c:pt>
                  <c:pt idx="33">
                    <c:v>2011-2012</c:v>
                  </c:pt>
                  <c:pt idx="34">
                    <c:v>2012-2013</c:v>
                  </c:pt>
                  <c:pt idx="35">
                    <c:v>2013-2014</c:v>
                  </c:pt>
                  <c:pt idx="36">
                    <c:v>2014-2015</c:v>
                  </c:pt>
                  <c:pt idx="37">
                    <c:v>2015-2016</c:v>
                  </c:pt>
                  <c:pt idx="38">
                    <c:v>2016-2017</c:v>
                  </c:pt>
                  <c:pt idx="39">
                    <c:v>2017-2018</c:v>
                  </c:pt>
                  <c:pt idx="40">
                    <c:v>2018-2019</c:v>
                  </c:pt>
                  <c:pt idx="41">
                    <c:v>2019-2020</c:v>
                  </c:pt>
                  <c:pt idx="42">
                    <c:v>2020-2021</c:v>
                  </c:pt>
                  <c:pt idx="43">
                    <c:v>2021-2022</c:v>
                  </c:pt>
                  <c:pt idx="44">
                    <c:v>2011-2012</c:v>
                  </c:pt>
                  <c:pt idx="45">
                    <c:v>2012-2013</c:v>
                  </c:pt>
                  <c:pt idx="46">
                    <c:v>2013-2014</c:v>
                  </c:pt>
                  <c:pt idx="47">
                    <c:v>2014-2015</c:v>
                  </c:pt>
                  <c:pt idx="48">
                    <c:v>2015-2016</c:v>
                  </c:pt>
                  <c:pt idx="49">
                    <c:v>2016-2017</c:v>
                  </c:pt>
                  <c:pt idx="50">
                    <c:v>2017-2018</c:v>
                  </c:pt>
                  <c:pt idx="51">
                    <c:v>2018-2019</c:v>
                  </c:pt>
                  <c:pt idx="52">
                    <c:v>2019-2020</c:v>
                  </c:pt>
                  <c:pt idx="53">
                    <c:v>2020-2021</c:v>
                  </c:pt>
                  <c:pt idx="54">
                    <c:v>2021-2022</c:v>
                  </c:pt>
                  <c:pt idx="55">
                    <c:v>2011-2012</c:v>
                  </c:pt>
                  <c:pt idx="56">
                    <c:v>2012-2013</c:v>
                  </c:pt>
                  <c:pt idx="57">
                    <c:v>2013-2014</c:v>
                  </c:pt>
                  <c:pt idx="58">
                    <c:v>2014-2015</c:v>
                  </c:pt>
                  <c:pt idx="59">
                    <c:v>2015-2016</c:v>
                  </c:pt>
                  <c:pt idx="60">
                    <c:v>2016-2017</c:v>
                  </c:pt>
                  <c:pt idx="61">
                    <c:v>2017-2018</c:v>
                  </c:pt>
                  <c:pt idx="62">
                    <c:v>2018-2019</c:v>
                  </c:pt>
                  <c:pt idx="63">
                    <c:v>2019-2020</c:v>
                  </c:pt>
                  <c:pt idx="64">
                    <c:v>2020-2021</c:v>
                  </c:pt>
                  <c:pt idx="65">
                    <c:v>2021-2022</c:v>
                  </c:pt>
                  <c:pt idx="66">
                    <c:v>2011-2012</c:v>
                  </c:pt>
                  <c:pt idx="67">
                    <c:v>2012-2013</c:v>
                  </c:pt>
                  <c:pt idx="68">
                    <c:v>2013-2014</c:v>
                  </c:pt>
                  <c:pt idx="69">
                    <c:v>2014-2015</c:v>
                  </c:pt>
                  <c:pt idx="70">
                    <c:v>2015-2016</c:v>
                  </c:pt>
                  <c:pt idx="71">
                    <c:v>2016-2017</c:v>
                  </c:pt>
                  <c:pt idx="72">
                    <c:v>2017-2018</c:v>
                  </c:pt>
                  <c:pt idx="73">
                    <c:v>2018-2019</c:v>
                  </c:pt>
                  <c:pt idx="74">
                    <c:v>2019-2020</c:v>
                  </c:pt>
                  <c:pt idx="75">
                    <c:v>2020-2021</c:v>
                  </c:pt>
                  <c:pt idx="76">
                    <c:v>2021-2022</c:v>
                  </c:pt>
                </c:lvl>
                <c:lvl>
                  <c:pt idx="0">
                    <c:v>General Support Staff</c:v>
                  </c:pt>
                  <c:pt idx="11">
                    <c:v>Health &amp; Social Care Professionals</c:v>
                  </c:pt>
                  <c:pt idx="22">
                    <c:v>Management &amp; Admin</c:v>
                  </c:pt>
                  <c:pt idx="33">
                    <c:v>Medical &amp; Dental</c:v>
                  </c:pt>
                  <c:pt idx="44">
                    <c:v>Nursing</c:v>
                  </c:pt>
                  <c:pt idx="55">
                    <c:v>Other Patient &amp; Client Care</c:v>
                  </c:pt>
                  <c:pt idx="66">
                    <c:v>All Staff</c:v>
                  </c:pt>
                </c:lvl>
              </c:multiLvlStrCache>
            </c:multiLvlStrRef>
          </c:cat>
          <c:val>
            <c:numRef>
              <c:f>'All Public'!$C$3:$C$79</c:f>
              <c:numCache>
                <c:formatCode>0.0</c:formatCode>
                <c:ptCount val="77"/>
                <c:pt idx="0">
                  <c:v>22.140083885000305</c:v>
                </c:pt>
                <c:pt idx="1">
                  <c:v>22.467049236647462</c:v>
                </c:pt>
                <c:pt idx="2">
                  <c:v>26.728260720250098</c:v>
                </c:pt>
                <c:pt idx="3">
                  <c:v>25.086148978132243</c:v>
                </c:pt>
                <c:pt idx="4">
                  <c:v>25.7951886103858</c:v>
                </c:pt>
                <c:pt idx="5">
                  <c:v>30.366543527481998</c:v>
                </c:pt>
                <c:pt idx="6">
                  <c:v>38.258228854026974</c:v>
                </c:pt>
                <c:pt idx="7">
                  <c:v>43.344851416724254</c:v>
                </c:pt>
                <c:pt idx="8">
                  <c:v>48.365919794491226</c:v>
                </c:pt>
                <c:pt idx="9">
                  <c:v>64.748490945674035</c:v>
                </c:pt>
                <c:pt idx="10">
                  <c:v>58.011515236624064</c:v>
                </c:pt>
                <c:pt idx="11">
                  <c:v>24.955333043732722</c:v>
                </c:pt>
                <c:pt idx="12">
                  <c:v>19.95780133140795</c:v>
                </c:pt>
                <c:pt idx="13">
                  <c:v>30.195680668601987</c:v>
                </c:pt>
                <c:pt idx="14">
                  <c:v>29.722153033983219</c:v>
                </c:pt>
                <c:pt idx="15">
                  <c:v>29.708298851693794</c:v>
                </c:pt>
                <c:pt idx="16">
                  <c:v>40.969290497719491</c:v>
                </c:pt>
                <c:pt idx="17">
                  <c:v>54.378391889748265</c:v>
                </c:pt>
                <c:pt idx="18">
                  <c:v>62.646233036967715</c:v>
                </c:pt>
                <c:pt idx="19">
                  <c:v>68.45018450184503</c:v>
                </c:pt>
                <c:pt idx="20">
                  <c:v>82.824048538334253</c:v>
                </c:pt>
                <c:pt idx="21">
                  <c:v>74.112782818421962</c:v>
                </c:pt>
                <c:pt idx="22">
                  <c:v>20.982766685504924</c:v>
                </c:pt>
                <c:pt idx="23">
                  <c:v>18.518428509631043</c:v>
                </c:pt>
                <c:pt idx="24">
                  <c:v>25.279002426840378</c:v>
                </c:pt>
                <c:pt idx="25">
                  <c:v>23.079846767821245</c:v>
                </c:pt>
                <c:pt idx="26">
                  <c:v>24.787638578282674</c:v>
                </c:pt>
                <c:pt idx="27">
                  <c:v>30.601568010706288</c:v>
                </c:pt>
                <c:pt idx="28">
                  <c:v>40.301309025775659</c:v>
                </c:pt>
                <c:pt idx="29">
                  <c:v>48.104193905259983</c:v>
                </c:pt>
                <c:pt idx="30">
                  <c:v>50.140872437578935</c:v>
                </c:pt>
                <c:pt idx="31">
                  <c:v>67.276290006531681</c:v>
                </c:pt>
                <c:pt idx="32">
                  <c:v>59.177740863787378</c:v>
                </c:pt>
                <c:pt idx="33">
                  <c:v>21.912222538548431</c:v>
                </c:pt>
                <c:pt idx="34">
                  <c:v>23.542121230308158</c:v>
                </c:pt>
                <c:pt idx="35">
                  <c:v>33.444648522290862</c:v>
                </c:pt>
                <c:pt idx="36">
                  <c:v>36.564934609920947</c:v>
                </c:pt>
                <c:pt idx="37">
                  <c:v>40.953967740259948</c:v>
                </c:pt>
                <c:pt idx="38">
                  <c:v>54.740158972718753</c:v>
                </c:pt>
                <c:pt idx="39">
                  <c:v>66.43160454145567</c:v>
                </c:pt>
                <c:pt idx="40">
                  <c:v>71.645904530922721</c:v>
                </c:pt>
                <c:pt idx="41">
                  <c:v>76.406215802144899</c:v>
                </c:pt>
                <c:pt idx="42">
                  <c:v>77.893249924326497</c:v>
                </c:pt>
                <c:pt idx="43">
                  <c:v>78.772238084779261</c:v>
                </c:pt>
                <c:pt idx="44">
                  <c:v>12.372844380644068</c:v>
                </c:pt>
                <c:pt idx="45">
                  <c:v>12.647995484352027</c:v>
                </c:pt>
                <c:pt idx="46">
                  <c:v>18.398159583775403</c:v>
                </c:pt>
                <c:pt idx="47">
                  <c:v>17.181276841178168</c:v>
                </c:pt>
                <c:pt idx="48">
                  <c:v>18.914566331122316</c:v>
                </c:pt>
                <c:pt idx="49">
                  <c:v>27.51906793990111</c:v>
                </c:pt>
                <c:pt idx="50">
                  <c:v>39.783756852582712</c:v>
                </c:pt>
                <c:pt idx="51">
                  <c:v>50.358085186581228</c:v>
                </c:pt>
                <c:pt idx="52">
                  <c:v>58.106890857228642</c:v>
                </c:pt>
                <c:pt idx="53">
                  <c:v>71.379665758668921</c:v>
                </c:pt>
                <c:pt idx="54">
                  <c:v>63.237907206317864</c:v>
                </c:pt>
                <c:pt idx="55">
                  <c:v>19.709898206224842</c:v>
                </c:pt>
                <c:pt idx="56">
                  <c:v>21.653977711574534</c:v>
                </c:pt>
                <c:pt idx="57">
                  <c:v>24.18536110712709</c:v>
                </c:pt>
                <c:pt idx="58">
                  <c:v>24.690258343052633</c:v>
                </c:pt>
                <c:pt idx="59">
                  <c:v>23.326296527503114</c:v>
                </c:pt>
                <c:pt idx="60">
                  <c:v>31.286235774103499</c:v>
                </c:pt>
                <c:pt idx="61">
                  <c:v>35.932991589416176</c:v>
                </c:pt>
                <c:pt idx="62">
                  <c:v>44.339963833634719</c:v>
                </c:pt>
                <c:pt idx="63">
                  <c:v>48.631098631098631</c:v>
                </c:pt>
                <c:pt idx="64">
                  <c:v>59.287275172297861</c:v>
                </c:pt>
                <c:pt idx="65">
                  <c:v>50.677014531043596</c:v>
                </c:pt>
                <c:pt idx="66">
                  <c:v>18.103325445725314</c:v>
                </c:pt>
                <c:pt idx="67">
                  <c:v>17.577661787758831</c:v>
                </c:pt>
                <c:pt idx="68">
                  <c:v>24.114124696217935</c:v>
                </c:pt>
                <c:pt idx="69">
                  <c:v>23.484881569927172</c:v>
                </c:pt>
                <c:pt idx="70">
                  <c:v>25.175011027329692</c:v>
                </c:pt>
                <c:pt idx="71">
                  <c:v>34.007536692680013</c:v>
                </c:pt>
                <c:pt idx="72">
                  <c:v>44.841507183982159</c:v>
                </c:pt>
                <c:pt idx="73">
                  <c:v>53.22554108021599</c:v>
                </c:pt>
                <c:pt idx="74">
                  <c:v>58.887801696020873</c:v>
                </c:pt>
                <c:pt idx="75">
                  <c:v>71.421658625450092</c:v>
                </c:pt>
                <c:pt idx="76">
                  <c:v>64.507862374330898</c:v>
                </c:pt>
              </c:numCache>
            </c:numRef>
          </c:val>
          <c:extLst>
            <c:ext xmlns:c16="http://schemas.microsoft.com/office/drawing/2014/chart" uri="{C3380CC4-5D6E-409C-BE32-E72D297353CC}">
              <c16:uniqueId val="{00000000-F0A6-4348-9E73-0F15E5FA61E2}"/>
            </c:ext>
          </c:extLst>
        </c:ser>
        <c:dLbls>
          <c:showLegendKey val="0"/>
          <c:showVal val="0"/>
          <c:showCatName val="0"/>
          <c:showSerName val="0"/>
          <c:showPercent val="0"/>
          <c:showBubbleSize val="0"/>
        </c:dLbls>
        <c:gapWidth val="150"/>
        <c:axId val="424381056"/>
        <c:axId val="424391424"/>
      </c:barChart>
      <c:catAx>
        <c:axId val="424381056"/>
        <c:scaling>
          <c:orientation val="minMax"/>
        </c:scaling>
        <c:delete val="0"/>
        <c:axPos val="b"/>
        <c:title>
          <c:tx>
            <c:rich>
              <a:bodyPr/>
              <a:lstStyle/>
              <a:p>
                <a:pPr>
                  <a:defRPr/>
                </a:pPr>
                <a:r>
                  <a:rPr lang="en-US" dirty="0"/>
                  <a:t>Season</a:t>
                </a:r>
              </a:p>
            </c:rich>
          </c:tx>
          <c:overlay val="0"/>
        </c:title>
        <c:numFmt formatCode="General" sourceLinked="0"/>
        <c:majorTickMark val="out"/>
        <c:minorTickMark val="none"/>
        <c:tickLblPos val="nextTo"/>
        <c:crossAx val="424391424"/>
        <c:crosses val="autoZero"/>
        <c:auto val="1"/>
        <c:lblAlgn val="ctr"/>
        <c:lblOffset val="100"/>
        <c:tickLblSkip val="1"/>
        <c:noMultiLvlLbl val="0"/>
      </c:catAx>
      <c:valAx>
        <c:axId val="424391424"/>
        <c:scaling>
          <c:orientation val="minMax"/>
        </c:scaling>
        <c:delete val="0"/>
        <c:axPos val="l"/>
        <c:title>
          <c:tx>
            <c:rich>
              <a:bodyPr rot="-5400000" vert="horz"/>
              <a:lstStyle/>
              <a:p>
                <a:pPr>
                  <a:defRPr/>
                </a:pPr>
                <a:r>
                  <a:rPr lang="en-US" dirty="0"/>
                  <a:t>Overall % Uptake</a:t>
                </a:r>
              </a:p>
            </c:rich>
          </c:tx>
          <c:layout>
            <c:manualLayout>
              <c:xMode val="edge"/>
              <c:yMode val="edge"/>
              <c:x val="4.8025214329998553E-3"/>
              <c:y val="0.11000865276455828"/>
            </c:manualLayout>
          </c:layout>
          <c:overlay val="0"/>
        </c:title>
        <c:numFmt formatCode="0.0" sourceLinked="1"/>
        <c:majorTickMark val="out"/>
        <c:minorTickMark val="none"/>
        <c:tickLblPos val="nextTo"/>
        <c:crossAx val="424381056"/>
        <c:crosses val="autoZero"/>
        <c:crossBetween val="between"/>
      </c:valAx>
    </c:plotArea>
    <c:plotVisOnly val="1"/>
    <c:dispBlanksAs val="gap"/>
    <c:showDLblsOverMax val="0"/>
  </c:chart>
  <c:txPr>
    <a:bodyPr/>
    <a:lstStyle/>
    <a:p>
      <a:pPr>
        <a:defRPr sz="1200"/>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a:t>Children's Health Ireland</a:t>
            </a:r>
            <a:endParaRPr lang="en-IE" dirty="0"/>
          </a:p>
        </c:rich>
      </c:tx>
      <c:layout>
        <c:manualLayout>
          <c:xMode val="edge"/>
          <c:yMode val="edge"/>
          <c:x val="8.7176470266919048E-2"/>
          <c:y val="1.098901098901099E-2"/>
        </c:manualLayout>
      </c:layout>
      <c:overlay val="0"/>
    </c:title>
    <c:autoTitleDeleted val="0"/>
    <c:plotArea>
      <c:layout>
        <c:manualLayout>
          <c:layoutTarget val="inner"/>
          <c:xMode val="edge"/>
          <c:yMode val="edge"/>
          <c:x val="8.1127543760463869E-2"/>
          <c:y val="5.5063597819503332E-2"/>
          <c:w val="0.88135423238588417"/>
          <c:h val="0.47563121917452628"/>
        </c:manualLayout>
      </c:layout>
      <c:barChart>
        <c:barDir val="col"/>
        <c:grouping val="clustered"/>
        <c:varyColors val="0"/>
        <c:ser>
          <c:idx val="0"/>
          <c:order val="0"/>
          <c:tx>
            <c:strRef>
              <c:f>'Children''s Health Ireland'!$A$2</c:f>
              <c:strCache>
                <c:ptCount val="1"/>
                <c:pt idx="0">
                  <c:v>Children's Health Ireland</c:v>
                </c:pt>
              </c:strCache>
            </c:strRef>
          </c:tx>
          <c:spPr>
            <a:solidFill>
              <a:srgbClr val="BA1F46"/>
            </a:solidFill>
          </c:spPr>
          <c:invertIfNegative val="0"/>
          <c:dLbls>
            <c:spPr>
              <a:noFill/>
              <a:ln>
                <a:noFill/>
              </a:ln>
              <a:effectLst/>
            </c:spPr>
            <c:txPr>
              <a:bodyPr rot="-5400000" vert="horz"/>
              <a:lstStyle/>
              <a:p>
                <a:pPr>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multiLvlStrRef>
              <c:f>'Children''s Health Ireland'!$A$3:$B$79</c:f>
              <c:multiLvlStrCache>
                <c:ptCount val="77"/>
                <c:lvl>
                  <c:pt idx="0">
                    <c:v>2011-2012</c:v>
                  </c:pt>
                  <c:pt idx="1">
                    <c:v>2012-2013</c:v>
                  </c:pt>
                  <c:pt idx="2">
                    <c:v>2013-2014</c:v>
                  </c:pt>
                  <c:pt idx="3">
                    <c:v>2014-2015</c:v>
                  </c:pt>
                  <c:pt idx="4">
                    <c:v>2015-2016</c:v>
                  </c:pt>
                  <c:pt idx="5">
                    <c:v>2016-2017</c:v>
                  </c:pt>
                  <c:pt idx="6">
                    <c:v>2017-2018</c:v>
                  </c:pt>
                  <c:pt idx="7">
                    <c:v>2018-2019</c:v>
                  </c:pt>
                  <c:pt idx="8">
                    <c:v>2019-2020</c:v>
                  </c:pt>
                  <c:pt idx="9">
                    <c:v>2020-2021</c:v>
                  </c:pt>
                  <c:pt idx="10">
                    <c:v>2021-2022</c:v>
                  </c:pt>
                  <c:pt idx="11">
                    <c:v>2011-2012</c:v>
                  </c:pt>
                  <c:pt idx="12">
                    <c:v>2012-2013</c:v>
                  </c:pt>
                  <c:pt idx="13">
                    <c:v>2013-2014</c:v>
                  </c:pt>
                  <c:pt idx="14">
                    <c:v>2014-2015</c:v>
                  </c:pt>
                  <c:pt idx="15">
                    <c:v>2015-2016</c:v>
                  </c:pt>
                  <c:pt idx="16">
                    <c:v>2016-2017</c:v>
                  </c:pt>
                  <c:pt idx="17">
                    <c:v>2017-2018</c:v>
                  </c:pt>
                  <c:pt idx="18">
                    <c:v>2018-2019</c:v>
                  </c:pt>
                  <c:pt idx="19">
                    <c:v>2019-2020</c:v>
                  </c:pt>
                  <c:pt idx="20">
                    <c:v>2020-2021</c:v>
                  </c:pt>
                  <c:pt idx="21">
                    <c:v>2021-2022</c:v>
                  </c:pt>
                  <c:pt idx="22">
                    <c:v>2011-2012</c:v>
                  </c:pt>
                  <c:pt idx="23">
                    <c:v>2012-2013</c:v>
                  </c:pt>
                  <c:pt idx="24">
                    <c:v>2013-2014</c:v>
                  </c:pt>
                  <c:pt idx="25">
                    <c:v>2014-2015</c:v>
                  </c:pt>
                  <c:pt idx="26">
                    <c:v>2015-2016</c:v>
                  </c:pt>
                  <c:pt idx="27">
                    <c:v>2016-2017</c:v>
                  </c:pt>
                  <c:pt idx="28">
                    <c:v>2017-2018</c:v>
                  </c:pt>
                  <c:pt idx="29">
                    <c:v>2018-2019</c:v>
                  </c:pt>
                  <c:pt idx="30">
                    <c:v>2019-2020</c:v>
                  </c:pt>
                  <c:pt idx="31">
                    <c:v>2020-2021</c:v>
                  </c:pt>
                  <c:pt idx="32">
                    <c:v>2021-2022</c:v>
                  </c:pt>
                  <c:pt idx="33">
                    <c:v>2011-2012</c:v>
                  </c:pt>
                  <c:pt idx="34">
                    <c:v>2012-2013</c:v>
                  </c:pt>
                  <c:pt idx="35">
                    <c:v>2013-2014</c:v>
                  </c:pt>
                  <c:pt idx="36">
                    <c:v>2014-2015</c:v>
                  </c:pt>
                  <c:pt idx="37">
                    <c:v>2015-2016</c:v>
                  </c:pt>
                  <c:pt idx="38">
                    <c:v>2016-2017</c:v>
                  </c:pt>
                  <c:pt idx="39">
                    <c:v>2017-2018</c:v>
                  </c:pt>
                  <c:pt idx="40">
                    <c:v>2018-2019</c:v>
                  </c:pt>
                  <c:pt idx="41">
                    <c:v>2019-2020</c:v>
                  </c:pt>
                  <c:pt idx="42">
                    <c:v>2020-2021</c:v>
                  </c:pt>
                  <c:pt idx="43">
                    <c:v>2021-2022</c:v>
                  </c:pt>
                  <c:pt idx="44">
                    <c:v>2011-2012</c:v>
                  </c:pt>
                  <c:pt idx="45">
                    <c:v>2012-2013</c:v>
                  </c:pt>
                  <c:pt idx="46">
                    <c:v>2013-2014</c:v>
                  </c:pt>
                  <c:pt idx="47">
                    <c:v>2014-2015</c:v>
                  </c:pt>
                  <c:pt idx="48">
                    <c:v>2015-2016</c:v>
                  </c:pt>
                  <c:pt idx="49">
                    <c:v>2016-2017</c:v>
                  </c:pt>
                  <c:pt idx="50">
                    <c:v>2017-2018</c:v>
                  </c:pt>
                  <c:pt idx="51">
                    <c:v>2018-2019</c:v>
                  </c:pt>
                  <c:pt idx="52">
                    <c:v>2019-2020</c:v>
                  </c:pt>
                  <c:pt idx="53">
                    <c:v>2020-2021</c:v>
                  </c:pt>
                  <c:pt idx="54">
                    <c:v>2021-2022</c:v>
                  </c:pt>
                  <c:pt idx="55">
                    <c:v>2011-2012</c:v>
                  </c:pt>
                  <c:pt idx="56">
                    <c:v>2012-2013</c:v>
                  </c:pt>
                  <c:pt idx="57">
                    <c:v>2013-2014</c:v>
                  </c:pt>
                  <c:pt idx="58">
                    <c:v>2014-2015</c:v>
                  </c:pt>
                  <c:pt idx="59">
                    <c:v>2015-2016</c:v>
                  </c:pt>
                  <c:pt idx="60">
                    <c:v>2016-2017</c:v>
                  </c:pt>
                  <c:pt idx="61">
                    <c:v>2017-2018</c:v>
                  </c:pt>
                  <c:pt idx="62">
                    <c:v>2018-2019</c:v>
                  </c:pt>
                  <c:pt idx="63">
                    <c:v>2019-2020</c:v>
                  </c:pt>
                  <c:pt idx="64">
                    <c:v>2020-2021</c:v>
                  </c:pt>
                  <c:pt idx="65">
                    <c:v>2021-2022</c:v>
                  </c:pt>
                  <c:pt idx="66">
                    <c:v>2011-2012</c:v>
                  </c:pt>
                  <c:pt idx="67">
                    <c:v>2012-2013</c:v>
                  </c:pt>
                  <c:pt idx="68">
                    <c:v>2013-2014</c:v>
                  </c:pt>
                  <c:pt idx="69">
                    <c:v>2014-2015</c:v>
                  </c:pt>
                  <c:pt idx="70">
                    <c:v>2015-2016</c:v>
                  </c:pt>
                  <c:pt idx="71">
                    <c:v>2016-2017</c:v>
                  </c:pt>
                  <c:pt idx="72">
                    <c:v>2017-2018</c:v>
                  </c:pt>
                  <c:pt idx="73">
                    <c:v>2018-2019</c:v>
                  </c:pt>
                  <c:pt idx="74">
                    <c:v>2019-2020</c:v>
                  </c:pt>
                  <c:pt idx="75">
                    <c:v>2020-2021</c:v>
                  </c:pt>
                  <c:pt idx="76">
                    <c:v>2021-2022</c:v>
                  </c:pt>
                </c:lvl>
                <c:lvl>
                  <c:pt idx="0">
                    <c:v>General Support Staff</c:v>
                  </c:pt>
                  <c:pt idx="11">
                    <c:v>Health &amp; Social Care Professionals</c:v>
                  </c:pt>
                  <c:pt idx="22">
                    <c:v>Management &amp; Admin</c:v>
                  </c:pt>
                  <c:pt idx="33">
                    <c:v>Medical &amp; Dental</c:v>
                  </c:pt>
                  <c:pt idx="44">
                    <c:v>Nursing</c:v>
                  </c:pt>
                  <c:pt idx="55">
                    <c:v>Other Patient &amp; Client Care</c:v>
                  </c:pt>
                  <c:pt idx="66">
                    <c:v>All Staff</c:v>
                  </c:pt>
                </c:lvl>
              </c:multiLvlStrCache>
            </c:multiLvlStrRef>
          </c:cat>
          <c:val>
            <c:numRef>
              <c:f>'Children''s Health Ireland'!$C$3:$C$79</c:f>
              <c:numCache>
                <c:formatCode>0.0</c:formatCode>
                <c:ptCount val="77"/>
                <c:pt idx="0">
                  <c:v>32.899065666535073</c:v>
                </c:pt>
                <c:pt idx="1">
                  <c:v>38.427292750363186</c:v>
                </c:pt>
                <c:pt idx="2">
                  <c:v>27.102803738317753</c:v>
                </c:pt>
                <c:pt idx="3">
                  <c:v>22.844827586206897</c:v>
                </c:pt>
                <c:pt idx="4">
                  <c:v>25.892857142857146</c:v>
                </c:pt>
                <c:pt idx="5">
                  <c:v>45.614035087719294</c:v>
                </c:pt>
                <c:pt idx="6">
                  <c:v>41.501976284584977</c:v>
                </c:pt>
                <c:pt idx="7">
                  <c:v>46.090534979423872</c:v>
                </c:pt>
                <c:pt idx="8">
                  <c:v>62.222222222222221</c:v>
                </c:pt>
                <c:pt idx="9">
                  <c:v>62.5</c:v>
                </c:pt>
                <c:pt idx="11">
                  <c:v>33.709969411324053</c:v>
                </c:pt>
                <c:pt idx="12">
                  <c:v>27.395084765950688</c:v>
                </c:pt>
                <c:pt idx="13">
                  <c:v>38</c:v>
                </c:pt>
                <c:pt idx="14">
                  <c:v>33.208255159474668</c:v>
                </c:pt>
                <c:pt idx="15">
                  <c:v>41.814946619217082</c:v>
                </c:pt>
                <c:pt idx="16">
                  <c:v>51.541095890410958</c:v>
                </c:pt>
                <c:pt idx="17">
                  <c:v>64.444444444444443</c:v>
                </c:pt>
                <c:pt idx="18">
                  <c:v>72.611464968152859</c:v>
                </c:pt>
                <c:pt idx="19">
                  <c:v>79.13188647746243</c:v>
                </c:pt>
                <c:pt idx="20">
                  <c:v>81.358609794628762</c:v>
                </c:pt>
                <c:pt idx="22">
                  <c:v>41.45053175110732</c:v>
                </c:pt>
                <c:pt idx="23">
                  <c:v>28.651385927505331</c:v>
                </c:pt>
                <c:pt idx="24">
                  <c:v>36.25954198473282</c:v>
                </c:pt>
                <c:pt idx="25">
                  <c:v>33.586337760910816</c:v>
                </c:pt>
                <c:pt idx="26">
                  <c:v>33.628318584070797</c:v>
                </c:pt>
                <c:pt idx="27">
                  <c:v>45.230263157894733</c:v>
                </c:pt>
                <c:pt idx="28">
                  <c:v>50.465838509316775</c:v>
                </c:pt>
                <c:pt idx="29">
                  <c:v>62.088698140200279</c:v>
                </c:pt>
                <c:pt idx="30">
                  <c:v>58.495821727019504</c:v>
                </c:pt>
                <c:pt idx="31">
                  <c:v>69.777158774373262</c:v>
                </c:pt>
                <c:pt idx="33">
                  <c:v>25.358541602096306</c:v>
                </c:pt>
                <c:pt idx="34">
                  <c:v>19.047619047619047</c:v>
                </c:pt>
                <c:pt idx="35">
                  <c:v>28.186274509803923</c:v>
                </c:pt>
                <c:pt idx="36">
                  <c:v>28.805620608899297</c:v>
                </c:pt>
                <c:pt idx="37">
                  <c:v>40</c:v>
                </c:pt>
                <c:pt idx="38">
                  <c:v>66.210045662100455</c:v>
                </c:pt>
                <c:pt idx="39">
                  <c:v>70.860927152317871</c:v>
                </c:pt>
                <c:pt idx="40">
                  <c:v>81.139489194499021</c:v>
                </c:pt>
                <c:pt idx="41">
                  <c:v>84.583333333333329</c:v>
                </c:pt>
                <c:pt idx="42">
                  <c:v>78.711985688729882</c:v>
                </c:pt>
                <c:pt idx="44">
                  <c:v>18.268894219687724</c:v>
                </c:pt>
                <c:pt idx="45">
                  <c:v>16.124353746139537</c:v>
                </c:pt>
                <c:pt idx="46">
                  <c:v>21.461538461538463</c:v>
                </c:pt>
                <c:pt idx="47">
                  <c:v>22.30769230769231</c:v>
                </c:pt>
                <c:pt idx="48">
                  <c:v>31.811145510835914</c:v>
                </c:pt>
                <c:pt idx="49">
                  <c:v>53.117956423741553</c:v>
                </c:pt>
                <c:pt idx="50">
                  <c:v>63.818424566088119</c:v>
                </c:pt>
                <c:pt idx="51">
                  <c:v>66.297262059973932</c:v>
                </c:pt>
                <c:pt idx="52">
                  <c:v>76.49667405764967</c:v>
                </c:pt>
                <c:pt idx="53">
                  <c:v>83.179419525065967</c:v>
                </c:pt>
                <c:pt idx="55">
                  <c:v>30.753459764223479</c:v>
                </c:pt>
                <c:pt idx="56">
                  <c:v>36.674081644922737</c:v>
                </c:pt>
                <c:pt idx="57">
                  <c:v>40.145985401459853</c:v>
                </c:pt>
                <c:pt idx="58">
                  <c:v>41.618497109826592</c:v>
                </c:pt>
                <c:pt idx="59">
                  <c:v>54.748603351955303</c:v>
                </c:pt>
                <c:pt idx="60">
                  <c:v>81.493506493506501</c:v>
                </c:pt>
                <c:pt idx="61">
                  <c:v>52.531645569620252</c:v>
                </c:pt>
                <c:pt idx="62">
                  <c:v>57.297297297297298</c:v>
                </c:pt>
                <c:pt idx="63">
                  <c:v>60.209424083769633</c:v>
                </c:pt>
                <c:pt idx="64">
                  <c:v>66.666666666666657</c:v>
                </c:pt>
                <c:pt idx="66">
                  <c:v>27.133447880870566</c:v>
                </c:pt>
                <c:pt idx="67">
                  <c:v>23.252278585100576</c:v>
                </c:pt>
                <c:pt idx="68">
                  <c:v>28.770677911125524</c:v>
                </c:pt>
                <c:pt idx="69">
                  <c:v>27.944862155388471</c:v>
                </c:pt>
                <c:pt idx="70">
                  <c:v>35.812672176308538</c:v>
                </c:pt>
                <c:pt idx="71">
                  <c:v>55.132971118101224</c:v>
                </c:pt>
                <c:pt idx="72">
                  <c:v>60.345307713728772</c:v>
                </c:pt>
                <c:pt idx="73">
                  <c:v>66.824644549763036</c:v>
                </c:pt>
                <c:pt idx="74">
                  <c:v>72.630398205272016</c:v>
                </c:pt>
                <c:pt idx="75">
                  <c:v>77.585315408479843</c:v>
                </c:pt>
              </c:numCache>
            </c:numRef>
          </c:val>
          <c:extLst>
            <c:ext xmlns:c16="http://schemas.microsoft.com/office/drawing/2014/chart" uri="{C3380CC4-5D6E-409C-BE32-E72D297353CC}">
              <c16:uniqueId val="{00000000-FF9C-46E5-8AAA-6877BFF32BEB}"/>
            </c:ext>
          </c:extLst>
        </c:ser>
        <c:dLbls>
          <c:showLegendKey val="0"/>
          <c:showVal val="0"/>
          <c:showCatName val="0"/>
          <c:showSerName val="0"/>
          <c:showPercent val="0"/>
          <c:showBubbleSize val="0"/>
        </c:dLbls>
        <c:gapWidth val="150"/>
        <c:axId val="424381056"/>
        <c:axId val="424391424"/>
      </c:barChart>
      <c:catAx>
        <c:axId val="424381056"/>
        <c:scaling>
          <c:orientation val="minMax"/>
        </c:scaling>
        <c:delete val="0"/>
        <c:axPos val="b"/>
        <c:title>
          <c:tx>
            <c:rich>
              <a:bodyPr/>
              <a:lstStyle/>
              <a:p>
                <a:pPr>
                  <a:defRPr/>
                </a:pPr>
                <a:r>
                  <a:rPr lang="en-US" dirty="0"/>
                  <a:t>Season</a:t>
                </a:r>
              </a:p>
            </c:rich>
          </c:tx>
          <c:overlay val="0"/>
        </c:title>
        <c:numFmt formatCode="General" sourceLinked="0"/>
        <c:majorTickMark val="out"/>
        <c:minorTickMark val="none"/>
        <c:tickLblPos val="nextTo"/>
        <c:crossAx val="424391424"/>
        <c:crosses val="autoZero"/>
        <c:auto val="1"/>
        <c:lblAlgn val="ctr"/>
        <c:lblOffset val="100"/>
        <c:tickLblSkip val="1"/>
        <c:noMultiLvlLbl val="0"/>
      </c:catAx>
      <c:valAx>
        <c:axId val="424391424"/>
        <c:scaling>
          <c:orientation val="minMax"/>
        </c:scaling>
        <c:delete val="0"/>
        <c:axPos val="l"/>
        <c:title>
          <c:tx>
            <c:rich>
              <a:bodyPr rot="-5400000" vert="horz"/>
              <a:lstStyle/>
              <a:p>
                <a:pPr>
                  <a:defRPr/>
                </a:pPr>
                <a:r>
                  <a:rPr lang="en-US" dirty="0"/>
                  <a:t>Overall % Uptake</a:t>
                </a:r>
              </a:p>
            </c:rich>
          </c:tx>
          <c:layout>
            <c:manualLayout>
              <c:xMode val="edge"/>
              <c:yMode val="edge"/>
              <c:x val="4.8025214329998553E-3"/>
              <c:y val="0.11000865276455828"/>
            </c:manualLayout>
          </c:layout>
          <c:overlay val="0"/>
        </c:title>
        <c:numFmt formatCode="0.0" sourceLinked="1"/>
        <c:majorTickMark val="out"/>
        <c:minorTickMark val="none"/>
        <c:tickLblPos val="nextTo"/>
        <c:crossAx val="424381056"/>
        <c:crosses val="autoZero"/>
        <c:crossBetween val="between"/>
      </c:valAx>
    </c:plotArea>
    <c:plotVisOnly val="1"/>
    <c:dispBlanksAs val="gap"/>
    <c:showDLblsOverMax val="0"/>
  </c:chart>
  <c:txPr>
    <a:bodyPr/>
    <a:lstStyle/>
    <a:p>
      <a:pPr>
        <a:defRPr sz="1200"/>
      </a:pPr>
      <a:endParaRPr lang="en-US"/>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layout>
        <c:manualLayout>
          <c:xMode val="edge"/>
          <c:yMode val="edge"/>
          <c:x val="8.7176470266919048E-2"/>
          <c:y val="1.098901098901099E-2"/>
        </c:manualLayout>
      </c:layout>
      <c:overlay val="0"/>
    </c:title>
    <c:autoTitleDeleted val="0"/>
    <c:plotArea>
      <c:layout>
        <c:manualLayout>
          <c:layoutTarget val="inner"/>
          <c:xMode val="edge"/>
          <c:yMode val="edge"/>
          <c:x val="8.1127543760463869E-2"/>
          <c:y val="5.5063597819503332E-2"/>
          <c:w val="0.88135423238588417"/>
          <c:h val="0.47563121917452628"/>
        </c:manualLayout>
      </c:layout>
      <c:barChart>
        <c:barDir val="col"/>
        <c:grouping val="clustered"/>
        <c:varyColors val="0"/>
        <c:ser>
          <c:idx val="0"/>
          <c:order val="0"/>
          <c:tx>
            <c:strRef>
              <c:f>'Dublin Midlands (TCD)'!$A$2</c:f>
              <c:strCache>
                <c:ptCount val="1"/>
                <c:pt idx="0">
                  <c:v>Dublin Midlands (TCD)</c:v>
                </c:pt>
              </c:strCache>
            </c:strRef>
          </c:tx>
          <c:spPr>
            <a:solidFill>
              <a:srgbClr val="BA1F46"/>
            </a:solidFill>
          </c:spPr>
          <c:invertIfNegative val="0"/>
          <c:dLbls>
            <c:spPr>
              <a:noFill/>
              <a:ln>
                <a:noFill/>
              </a:ln>
              <a:effectLst/>
            </c:spPr>
            <c:txPr>
              <a:bodyPr rot="-5400000" vert="horz"/>
              <a:lstStyle/>
              <a:p>
                <a:pPr>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multiLvlStrRef>
              <c:f>'Dublin Midlands (TCD)'!$A$3:$B$79</c:f>
              <c:multiLvlStrCache>
                <c:ptCount val="77"/>
                <c:lvl>
                  <c:pt idx="0">
                    <c:v>2011-2012</c:v>
                  </c:pt>
                  <c:pt idx="1">
                    <c:v>2012-2013</c:v>
                  </c:pt>
                  <c:pt idx="2">
                    <c:v>2013-2014</c:v>
                  </c:pt>
                  <c:pt idx="3">
                    <c:v>2014-2015</c:v>
                  </c:pt>
                  <c:pt idx="4">
                    <c:v>2015-2016</c:v>
                  </c:pt>
                  <c:pt idx="5">
                    <c:v>2016-2017</c:v>
                  </c:pt>
                  <c:pt idx="6">
                    <c:v>2017-2018</c:v>
                  </c:pt>
                  <c:pt idx="7">
                    <c:v>2018-2019</c:v>
                  </c:pt>
                  <c:pt idx="8">
                    <c:v>2019-2020</c:v>
                  </c:pt>
                  <c:pt idx="9">
                    <c:v>2020-2021</c:v>
                  </c:pt>
                  <c:pt idx="10">
                    <c:v>2021-2022</c:v>
                  </c:pt>
                  <c:pt idx="11">
                    <c:v>2011-2012</c:v>
                  </c:pt>
                  <c:pt idx="12">
                    <c:v>2012-2013</c:v>
                  </c:pt>
                  <c:pt idx="13">
                    <c:v>2013-2014</c:v>
                  </c:pt>
                  <c:pt idx="14">
                    <c:v>2014-2015</c:v>
                  </c:pt>
                  <c:pt idx="15">
                    <c:v>2015-2016</c:v>
                  </c:pt>
                  <c:pt idx="16">
                    <c:v>2016-2017</c:v>
                  </c:pt>
                  <c:pt idx="17">
                    <c:v>2017-2018</c:v>
                  </c:pt>
                  <c:pt idx="18">
                    <c:v>2018-2019</c:v>
                  </c:pt>
                  <c:pt idx="19">
                    <c:v>2019-2020</c:v>
                  </c:pt>
                  <c:pt idx="20">
                    <c:v>2020-2021</c:v>
                  </c:pt>
                  <c:pt idx="21">
                    <c:v>2021-2022</c:v>
                  </c:pt>
                  <c:pt idx="22">
                    <c:v>2011-2012</c:v>
                  </c:pt>
                  <c:pt idx="23">
                    <c:v>2012-2013</c:v>
                  </c:pt>
                  <c:pt idx="24">
                    <c:v>2013-2014</c:v>
                  </c:pt>
                  <c:pt idx="25">
                    <c:v>2014-2015</c:v>
                  </c:pt>
                  <c:pt idx="26">
                    <c:v>2015-2016</c:v>
                  </c:pt>
                  <c:pt idx="27">
                    <c:v>2016-2017</c:v>
                  </c:pt>
                  <c:pt idx="28">
                    <c:v>2017-2018</c:v>
                  </c:pt>
                  <c:pt idx="29">
                    <c:v>2018-2019</c:v>
                  </c:pt>
                  <c:pt idx="30">
                    <c:v>2019-2020</c:v>
                  </c:pt>
                  <c:pt idx="31">
                    <c:v>2020-2021</c:v>
                  </c:pt>
                  <c:pt idx="32">
                    <c:v>2021-2022</c:v>
                  </c:pt>
                  <c:pt idx="33">
                    <c:v>2011-2012</c:v>
                  </c:pt>
                  <c:pt idx="34">
                    <c:v>2012-2013</c:v>
                  </c:pt>
                  <c:pt idx="35">
                    <c:v>2013-2014</c:v>
                  </c:pt>
                  <c:pt idx="36">
                    <c:v>2014-2015</c:v>
                  </c:pt>
                  <c:pt idx="37">
                    <c:v>2015-2016</c:v>
                  </c:pt>
                  <c:pt idx="38">
                    <c:v>2016-2017</c:v>
                  </c:pt>
                  <c:pt idx="39">
                    <c:v>2017-2018</c:v>
                  </c:pt>
                  <c:pt idx="40">
                    <c:v>2018-2019</c:v>
                  </c:pt>
                  <c:pt idx="41">
                    <c:v>2019-2020</c:v>
                  </c:pt>
                  <c:pt idx="42">
                    <c:v>2020-2021</c:v>
                  </c:pt>
                  <c:pt idx="43">
                    <c:v>2021-2022</c:v>
                  </c:pt>
                  <c:pt idx="44">
                    <c:v>2011-2012</c:v>
                  </c:pt>
                  <c:pt idx="45">
                    <c:v>2012-2013</c:v>
                  </c:pt>
                  <c:pt idx="46">
                    <c:v>2013-2014</c:v>
                  </c:pt>
                  <c:pt idx="47">
                    <c:v>2014-2015</c:v>
                  </c:pt>
                  <c:pt idx="48">
                    <c:v>2015-2016</c:v>
                  </c:pt>
                  <c:pt idx="49">
                    <c:v>2016-2017</c:v>
                  </c:pt>
                  <c:pt idx="50">
                    <c:v>2017-2018</c:v>
                  </c:pt>
                  <c:pt idx="51">
                    <c:v>2018-2019</c:v>
                  </c:pt>
                  <c:pt idx="52">
                    <c:v>2019-2020</c:v>
                  </c:pt>
                  <c:pt idx="53">
                    <c:v>2020-2021</c:v>
                  </c:pt>
                  <c:pt idx="54">
                    <c:v>2021-2022</c:v>
                  </c:pt>
                  <c:pt idx="55">
                    <c:v>2011-2012</c:v>
                  </c:pt>
                  <c:pt idx="56">
                    <c:v>2012-2013</c:v>
                  </c:pt>
                  <c:pt idx="57">
                    <c:v>2013-2014</c:v>
                  </c:pt>
                  <c:pt idx="58">
                    <c:v>2014-2015</c:v>
                  </c:pt>
                  <c:pt idx="59">
                    <c:v>2015-2016</c:v>
                  </c:pt>
                  <c:pt idx="60">
                    <c:v>2016-2017</c:v>
                  </c:pt>
                  <c:pt idx="61">
                    <c:v>2017-2018</c:v>
                  </c:pt>
                  <c:pt idx="62">
                    <c:v>2018-2019</c:v>
                  </c:pt>
                  <c:pt idx="63">
                    <c:v>2019-2020</c:v>
                  </c:pt>
                  <c:pt idx="64">
                    <c:v>2020-2021</c:v>
                  </c:pt>
                  <c:pt idx="65">
                    <c:v>2021-2022</c:v>
                  </c:pt>
                  <c:pt idx="66">
                    <c:v>2011-2012</c:v>
                  </c:pt>
                  <c:pt idx="67">
                    <c:v>2012-2013</c:v>
                  </c:pt>
                  <c:pt idx="68">
                    <c:v>2013-2014</c:v>
                  </c:pt>
                  <c:pt idx="69">
                    <c:v>2014-2015</c:v>
                  </c:pt>
                  <c:pt idx="70">
                    <c:v>2015-2016</c:v>
                  </c:pt>
                  <c:pt idx="71">
                    <c:v>2016-2017</c:v>
                  </c:pt>
                  <c:pt idx="72">
                    <c:v>2017-2018</c:v>
                  </c:pt>
                  <c:pt idx="73">
                    <c:v>2018-2019</c:v>
                  </c:pt>
                  <c:pt idx="74">
                    <c:v>2019-2020</c:v>
                  </c:pt>
                  <c:pt idx="75">
                    <c:v>2020-2021</c:v>
                  </c:pt>
                  <c:pt idx="76">
                    <c:v>2021-2022</c:v>
                  </c:pt>
                </c:lvl>
                <c:lvl>
                  <c:pt idx="0">
                    <c:v>General Support Staff</c:v>
                  </c:pt>
                  <c:pt idx="11">
                    <c:v>Health &amp; Social Care Professionals</c:v>
                  </c:pt>
                  <c:pt idx="22">
                    <c:v>Management &amp; Admin</c:v>
                  </c:pt>
                  <c:pt idx="33">
                    <c:v>Medical &amp; Dental</c:v>
                  </c:pt>
                  <c:pt idx="44">
                    <c:v>Nursing</c:v>
                  </c:pt>
                  <c:pt idx="55">
                    <c:v>Other Patient &amp; Client Care</c:v>
                  </c:pt>
                  <c:pt idx="66">
                    <c:v>All Staff</c:v>
                  </c:pt>
                </c:lvl>
              </c:multiLvlStrCache>
            </c:multiLvlStrRef>
          </c:cat>
          <c:val>
            <c:numRef>
              <c:f>'Dublin Midlands (TCD)'!$C$3:$C$79</c:f>
              <c:numCache>
                <c:formatCode>0.0</c:formatCode>
                <c:ptCount val="77"/>
                <c:pt idx="0">
                  <c:v>19.458361925531818</c:v>
                </c:pt>
                <c:pt idx="1">
                  <c:v>40.200542753323212</c:v>
                </c:pt>
                <c:pt idx="2">
                  <c:v>31.98214949795463</c:v>
                </c:pt>
                <c:pt idx="3">
                  <c:v>36.60878991308978</c:v>
                </c:pt>
                <c:pt idx="4">
                  <c:v>38.002754955500627</c:v>
                </c:pt>
                <c:pt idx="5">
                  <c:v>38.940520446096656</c:v>
                </c:pt>
                <c:pt idx="6">
                  <c:v>42.819614711033275</c:v>
                </c:pt>
                <c:pt idx="7">
                  <c:v>51.450980392156865</c:v>
                </c:pt>
                <c:pt idx="8">
                  <c:v>61.365678346810427</c:v>
                </c:pt>
                <c:pt idx="9">
                  <c:v>90.649942987457237</c:v>
                </c:pt>
                <c:pt idx="10">
                  <c:v>71.191553544494724</c:v>
                </c:pt>
                <c:pt idx="11">
                  <c:v>23.744822309579718</c:v>
                </c:pt>
                <c:pt idx="12">
                  <c:v>13.840543676446213</c:v>
                </c:pt>
                <c:pt idx="13">
                  <c:v>23.532309926356188</c:v>
                </c:pt>
                <c:pt idx="14">
                  <c:v>27.647675196626732</c:v>
                </c:pt>
                <c:pt idx="15">
                  <c:v>31.712224797900756</c:v>
                </c:pt>
                <c:pt idx="16">
                  <c:v>41.162654139753371</c:v>
                </c:pt>
                <c:pt idx="17">
                  <c:v>49.945474372955289</c:v>
                </c:pt>
                <c:pt idx="18">
                  <c:v>68.84531590413944</c:v>
                </c:pt>
                <c:pt idx="19">
                  <c:v>72.673796791443849</c:v>
                </c:pt>
                <c:pt idx="20">
                  <c:v>86.580783682232948</c:v>
                </c:pt>
                <c:pt idx="21">
                  <c:v>76.075819672131146</c:v>
                </c:pt>
                <c:pt idx="22">
                  <c:v>19.503188373898745</c:v>
                </c:pt>
                <c:pt idx="23">
                  <c:v>18.055659180780424</c:v>
                </c:pt>
                <c:pt idx="24">
                  <c:v>24.873395058570768</c:v>
                </c:pt>
                <c:pt idx="25">
                  <c:v>32.566244809175402</c:v>
                </c:pt>
                <c:pt idx="26">
                  <c:v>31.12051537459552</c:v>
                </c:pt>
                <c:pt idx="27">
                  <c:v>36.929922135706342</c:v>
                </c:pt>
                <c:pt idx="28">
                  <c:v>43.286908077994433</c:v>
                </c:pt>
                <c:pt idx="29">
                  <c:v>59.421901056142303</c:v>
                </c:pt>
                <c:pt idx="30">
                  <c:v>52.743074416078215</c:v>
                </c:pt>
                <c:pt idx="31">
                  <c:v>66.220328667072422</c:v>
                </c:pt>
                <c:pt idx="32">
                  <c:v>68.480603448275872</c:v>
                </c:pt>
                <c:pt idx="33">
                  <c:v>27.726744088051376</c:v>
                </c:pt>
                <c:pt idx="34">
                  <c:v>29.096045197740111</c:v>
                </c:pt>
                <c:pt idx="35">
                  <c:v>36.805179014475605</c:v>
                </c:pt>
                <c:pt idx="36">
                  <c:v>54.809851975071098</c:v>
                </c:pt>
                <c:pt idx="37">
                  <c:v>59.555394196665453</c:v>
                </c:pt>
                <c:pt idx="38">
                  <c:v>72.592592592592595</c:v>
                </c:pt>
                <c:pt idx="39">
                  <c:v>63.820078226857888</c:v>
                </c:pt>
                <c:pt idx="40">
                  <c:v>75.497597803706256</c:v>
                </c:pt>
                <c:pt idx="41">
                  <c:v>77.549623545516766</c:v>
                </c:pt>
                <c:pt idx="42">
                  <c:v>73.774834437086085</c:v>
                </c:pt>
                <c:pt idx="43">
                  <c:v>84.066955982641048</c:v>
                </c:pt>
                <c:pt idx="44">
                  <c:v>12.640953817424409</c:v>
                </c:pt>
                <c:pt idx="45">
                  <c:v>17.404269511139013</c:v>
                </c:pt>
                <c:pt idx="46">
                  <c:v>20.474449282148868</c:v>
                </c:pt>
                <c:pt idx="47">
                  <c:v>23.749412114306036</c:v>
                </c:pt>
                <c:pt idx="48">
                  <c:v>28.435392143896308</c:v>
                </c:pt>
                <c:pt idx="49">
                  <c:v>33.443199296857834</c:v>
                </c:pt>
                <c:pt idx="50">
                  <c:v>37.922962332411153</c:v>
                </c:pt>
                <c:pt idx="51">
                  <c:v>53.281519861830738</c:v>
                </c:pt>
                <c:pt idx="52">
                  <c:v>61.986225283270379</c:v>
                </c:pt>
                <c:pt idx="53">
                  <c:v>69.692671394799049</c:v>
                </c:pt>
                <c:pt idx="54">
                  <c:v>69.655937846836849</c:v>
                </c:pt>
                <c:pt idx="55">
                  <c:v>17.23969395100017</c:v>
                </c:pt>
                <c:pt idx="56">
                  <c:v>21.039378427182214</c:v>
                </c:pt>
                <c:pt idx="57">
                  <c:v>24.538010138573181</c:v>
                </c:pt>
                <c:pt idx="58">
                  <c:v>28.473708152915606</c:v>
                </c:pt>
                <c:pt idx="59">
                  <c:v>28.185535769562879</c:v>
                </c:pt>
                <c:pt idx="60">
                  <c:v>35.043478260869563</c:v>
                </c:pt>
                <c:pt idx="61">
                  <c:v>31.983471074380166</c:v>
                </c:pt>
                <c:pt idx="62">
                  <c:v>41.67927382753404</c:v>
                </c:pt>
                <c:pt idx="63">
                  <c:v>46.494156928213684</c:v>
                </c:pt>
                <c:pt idx="64">
                  <c:v>54.385964912280706</c:v>
                </c:pt>
                <c:pt idx="65">
                  <c:v>63.520227111426543</c:v>
                </c:pt>
                <c:pt idx="66">
                  <c:v>18.095447178016418</c:v>
                </c:pt>
                <c:pt idx="67">
                  <c:v>21.459977649145717</c:v>
                </c:pt>
                <c:pt idx="68">
                  <c:v>24.982963961033931</c:v>
                </c:pt>
                <c:pt idx="69">
                  <c:v>31.017797573025224</c:v>
                </c:pt>
                <c:pt idx="70">
                  <c:v>34.03360098524746</c:v>
                </c:pt>
                <c:pt idx="71">
                  <c:v>40.695400833120807</c:v>
                </c:pt>
                <c:pt idx="72">
                  <c:v>43.638447682986737</c:v>
                </c:pt>
                <c:pt idx="73">
                  <c:v>57.690122554987425</c:v>
                </c:pt>
                <c:pt idx="74">
                  <c:v>62.525033377837111</c:v>
                </c:pt>
                <c:pt idx="75">
                  <c:v>72.336889977260796</c:v>
                </c:pt>
                <c:pt idx="76">
                  <c:v>71.787378564094467</c:v>
                </c:pt>
              </c:numCache>
            </c:numRef>
          </c:val>
          <c:extLst>
            <c:ext xmlns:c16="http://schemas.microsoft.com/office/drawing/2014/chart" uri="{C3380CC4-5D6E-409C-BE32-E72D297353CC}">
              <c16:uniqueId val="{00000000-E9B3-4CD1-8331-7259D01FD577}"/>
            </c:ext>
          </c:extLst>
        </c:ser>
        <c:dLbls>
          <c:showLegendKey val="0"/>
          <c:showVal val="0"/>
          <c:showCatName val="0"/>
          <c:showSerName val="0"/>
          <c:showPercent val="0"/>
          <c:showBubbleSize val="0"/>
        </c:dLbls>
        <c:gapWidth val="150"/>
        <c:axId val="424381056"/>
        <c:axId val="424391424"/>
      </c:barChart>
      <c:catAx>
        <c:axId val="424381056"/>
        <c:scaling>
          <c:orientation val="minMax"/>
        </c:scaling>
        <c:delete val="0"/>
        <c:axPos val="b"/>
        <c:title>
          <c:tx>
            <c:rich>
              <a:bodyPr/>
              <a:lstStyle/>
              <a:p>
                <a:pPr>
                  <a:defRPr/>
                </a:pPr>
                <a:r>
                  <a:rPr lang="en-US" dirty="0"/>
                  <a:t>Season</a:t>
                </a:r>
              </a:p>
            </c:rich>
          </c:tx>
          <c:overlay val="0"/>
        </c:title>
        <c:numFmt formatCode="General" sourceLinked="0"/>
        <c:majorTickMark val="out"/>
        <c:minorTickMark val="none"/>
        <c:tickLblPos val="nextTo"/>
        <c:crossAx val="424391424"/>
        <c:crosses val="autoZero"/>
        <c:auto val="1"/>
        <c:lblAlgn val="ctr"/>
        <c:lblOffset val="100"/>
        <c:tickLblSkip val="1"/>
        <c:noMultiLvlLbl val="0"/>
      </c:catAx>
      <c:valAx>
        <c:axId val="424391424"/>
        <c:scaling>
          <c:orientation val="minMax"/>
        </c:scaling>
        <c:delete val="0"/>
        <c:axPos val="l"/>
        <c:title>
          <c:tx>
            <c:rich>
              <a:bodyPr rot="-5400000" vert="horz"/>
              <a:lstStyle/>
              <a:p>
                <a:pPr>
                  <a:defRPr/>
                </a:pPr>
                <a:r>
                  <a:rPr lang="en-US" dirty="0"/>
                  <a:t>Overall % Uptake</a:t>
                </a:r>
              </a:p>
            </c:rich>
          </c:tx>
          <c:layout>
            <c:manualLayout>
              <c:xMode val="edge"/>
              <c:yMode val="edge"/>
              <c:x val="4.8025214329998553E-3"/>
              <c:y val="0.11000865276455828"/>
            </c:manualLayout>
          </c:layout>
          <c:overlay val="0"/>
        </c:title>
        <c:numFmt formatCode="0.0" sourceLinked="1"/>
        <c:majorTickMark val="out"/>
        <c:minorTickMark val="none"/>
        <c:tickLblPos val="nextTo"/>
        <c:crossAx val="424381056"/>
        <c:crosses val="autoZero"/>
        <c:crossBetween val="between"/>
      </c:valAx>
    </c:plotArea>
    <c:plotVisOnly val="1"/>
    <c:dispBlanksAs val="gap"/>
    <c:showDLblsOverMax val="0"/>
  </c:chart>
  <c:txPr>
    <a:bodyPr/>
    <a:lstStyle/>
    <a:p>
      <a:pPr>
        <a:defRPr sz="1200"/>
      </a:pPr>
      <a:endParaRPr lang="en-US"/>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a:t>Dublin North East (RCSI)</a:t>
            </a:r>
          </a:p>
        </c:rich>
      </c:tx>
      <c:layout>
        <c:manualLayout>
          <c:xMode val="edge"/>
          <c:yMode val="edge"/>
          <c:x val="8.7176470266919048E-2"/>
          <c:y val="1.098901098901099E-2"/>
        </c:manualLayout>
      </c:layout>
      <c:overlay val="0"/>
    </c:title>
    <c:autoTitleDeleted val="0"/>
    <c:plotArea>
      <c:layout>
        <c:manualLayout>
          <c:layoutTarget val="inner"/>
          <c:xMode val="edge"/>
          <c:yMode val="edge"/>
          <c:x val="8.1127543760463869E-2"/>
          <c:y val="5.5063597819503332E-2"/>
          <c:w val="0.88135423238588417"/>
          <c:h val="0.47563121917452628"/>
        </c:manualLayout>
      </c:layout>
      <c:barChart>
        <c:barDir val="col"/>
        <c:grouping val="clustered"/>
        <c:varyColors val="0"/>
        <c:ser>
          <c:idx val="0"/>
          <c:order val="0"/>
          <c:tx>
            <c:strRef>
              <c:f>'Dublin North East (RCSI)'!$A$2</c:f>
              <c:strCache>
                <c:ptCount val="1"/>
                <c:pt idx="0">
                  <c:v>Dublin North East (RCSI)</c:v>
                </c:pt>
              </c:strCache>
            </c:strRef>
          </c:tx>
          <c:spPr>
            <a:solidFill>
              <a:srgbClr val="BA1F46"/>
            </a:solidFill>
          </c:spPr>
          <c:invertIfNegative val="0"/>
          <c:dLbls>
            <c:spPr>
              <a:noFill/>
              <a:ln>
                <a:noFill/>
              </a:ln>
              <a:effectLst/>
            </c:spPr>
            <c:txPr>
              <a:bodyPr rot="-5400000" vert="horz"/>
              <a:lstStyle/>
              <a:p>
                <a:pPr>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multiLvlStrRef>
              <c:f>'Dublin North East (RCSI)'!$A$3:$B$79</c:f>
              <c:multiLvlStrCache>
                <c:ptCount val="77"/>
                <c:lvl>
                  <c:pt idx="0">
                    <c:v>2011-2012</c:v>
                  </c:pt>
                  <c:pt idx="1">
                    <c:v>2012-2013</c:v>
                  </c:pt>
                  <c:pt idx="2">
                    <c:v>2013-2014</c:v>
                  </c:pt>
                  <c:pt idx="3">
                    <c:v>2014-2015</c:v>
                  </c:pt>
                  <c:pt idx="4">
                    <c:v>2015-2016</c:v>
                  </c:pt>
                  <c:pt idx="5">
                    <c:v>2016-2017</c:v>
                  </c:pt>
                  <c:pt idx="6">
                    <c:v>2017-2018</c:v>
                  </c:pt>
                  <c:pt idx="7">
                    <c:v>2018-2019</c:v>
                  </c:pt>
                  <c:pt idx="8">
                    <c:v>2019-2020</c:v>
                  </c:pt>
                  <c:pt idx="9">
                    <c:v>2020-2021</c:v>
                  </c:pt>
                  <c:pt idx="10">
                    <c:v>2021-2022</c:v>
                  </c:pt>
                  <c:pt idx="11">
                    <c:v>2011-2012</c:v>
                  </c:pt>
                  <c:pt idx="12">
                    <c:v>2012-2013</c:v>
                  </c:pt>
                  <c:pt idx="13">
                    <c:v>2013-2014</c:v>
                  </c:pt>
                  <c:pt idx="14">
                    <c:v>2014-2015</c:v>
                  </c:pt>
                  <c:pt idx="15">
                    <c:v>2015-2016</c:v>
                  </c:pt>
                  <c:pt idx="16">
                    <c:v>2016-2017</c:v>
                  </c:pt>
                  <c:pt idx="17">
                    <c:v>2017-2018</c:v>
                  </c:pt>
                  <c:pt idx="18">
                    <c:v>2018-2019</c:v>
                  </c:pt>
                  <c:pt idx="19">
                    <c:v>2019-2020</c:v>
                  </c:pt>
                  <c:pt idx="20">
                    <c:v>2020-2021</c:v>
                  </c:pt>
                  <c:pt idx="21">
                    <c:v>2021-2022</c:v>
                  </c:pt>
                  <c:pt idx="22">
                    <c:v>2011-2012</c:v>
                  </c:pt>
                  <c:pt idx="23">
                    <c:v>2012-2013</c:v>
                  </c:pt>
                  <c:pt idx="24">
                    <c:v>2013-2014</c:v>
                  </c:pt>
                  <c:pt idx="25">
                    <c:v>2014-2015</c:v>
                  </c:pt>
                  <c:pt idx="26">
                    <c:v>2015-2016</c:v>
                  </c:pt>
                  <c:pt idx="27">
                    <c:v>2016-2017</c:v>
                  </c:pt>
                  <c:pt idx="28">
                    <c:v>2017-2018</c:v>
                  </c:pt>
                  <c:pt idx="29">
                    <c:v>2018-2019</c:v>
                  </c:pt>
                  <c:pt idx="30">
                    <c:v>2019-2020</c:v>
                  </c:pt>
                  <c:pt idx="31">
                    <c:v>2020-2021</c:v>
                  </c:pt>
                  <c:pt idx="32">
                    <c:v>2021-2022</c:v>
                  </c:pt>
                  <c:pt idx="33">
                    <c:v>2011-2012</c:v>
                  </c:pt>
                  <c:pt idx="34">
                    <c:v>2012-2013</c:v>
                  </c:pt>
                  <c:pt idx="35">
                    <c:v>2013-2014</c:v>
                  </c:pt>
                  <c:pt idx="36">
                    <c:v>2014-2015</c:v>
                  </c:pt>
                  <c:pt idx="37">
                    <c:v>2015-2016</c:v>
                  </c:pt>
                  <c:pt idx="38">
                    <c:v>2016-2017</c:v>
                  </c:pt>
                  <c:pt idx="39">
                    <c:v>2017-2018</c:v>
                  </c:pt>
                  <c:pt idx="40">
                    <c:v>2018-2019</c:v>
                  </c:pt>
                  <c:pt idx="41">
                    <c:v>2019-2020</c:v>
                  </c:pt>
                  <c:pt idx="42">
                    <c:v>2020-2021</c:v>
                  </c:pt>
                  <c:pt idx="43">
                    <c:v>2021-2022</c:v>
                  </c:pt>
                  <c:pt idx="44">
                    <c:v>2011-2012</c:v>
                  </c:pt>
                  <c:pt idx="45">
                    <c:v>2012-2013</c:v>
                  </c:pt>
                  <c:pt idx="46">
                    <c:v>2013-2014</c:v>
                  </c:pt>
                  <c:pt idx="47">
                    <c:v>2014-2015</c:v>
                  </c:pt>
                  <c:pt idx="48">
                    <c:v>2015-2016</c:v>
                  </c:pt>
                  <c:pt idx="49">
                    <c:v>2016-2017</c:v>
                  </c:pt>
                  <c:pt idx="50">
                    <c:v>2017-2018</c:v>
                  </c:pt>
                  <c:pt idx="51">
                    <c:v>2018-2019</c:v>
                  </c:pt>
                  <c:pt idx="52">
                    <c:v>2019-2020</c:v>
                  </c:pt>
                  <c:pt idx="53">
                    <c:v>2020-2021</c:v>
                  </c:pt>
                  <c:pt idx="54">
                    <c:v>2021-2022</c:v>
                  </c:pt>
                  <c:pt idx="55">
                    <c:v>2011-2012</c:v>
                  </c:pt>
                  <c:pt idx="56">
                    <c:v>2012-2013</c:v>
                  </c:pt>
                  <c:pt idx="57">
                    <c:v>2013-2014</c:v>
                  </c:pt>
                  <c:pt idx="58">
                    <c:v>2014-2015</c:v>
                  </c:pt>
                  <c:pt idx="59">
                    <c:v>2015-2016</c:v>
                  </c:pt>
                  <c:pt idx="60">
                    <c:v>2016-2017</c:v>
                  </c:pt>
                  <c:pt idx="61">
                    <c:v>2017-2018</c:v>
                  </c:pt>
                  <c:pt idx="62">
                    <c:v>2018-2019</c:v>
                  </c:pt>
                  <c:pt idx="63">
                    <c:v>2019-2020</c:v>
                  </c:pt>
                  <c:pt idx="64">
                    <c:v>2020-2021</c:v>
                  </c:pt>
                  <c:pt idx="65">
                    <c:v>2021-2022</c:v>
                  </c:pt>
                  <c:pt idx="66">
                    <c:v>2011-2012</c:v>
                  </c:pt>
                  <c:pt idx="67">
                    <c:v>2012-2013</c:v>
                  </c:pt>
                  <c:pt idx="68">
                    <c:v>2013-2014</c:v>
                  </c:pt>
                  <c:pt idx="69">
                    <c:v>2014-2015</c:v>
                  </c:pt>
                  <c:pt idx="70">
                    <c:v>2015-2016</c:v>
                  </c:pt>
                  <c:pt idx="71">
                    <c:v>2016-2017</c:v>
                  </c:pt>
                  <c:pt idx="72">
                    <c:v>2017-2018</c:v>
                  </c:pt>
                  <c:pt idx="73">
                    <c:v>2018-2019</c:v>
                  </c:pt>
                  <c:pt idx="74">
                    <c:v>2019-2020</c:v>
                  </c:pt>
                  <c:pt idx="75">
                    <c:v>2020-2021</c:v>
                  </c:pt>
                  <c:pt idx="76">
                    <c:v>2021-2022</c:v>
                  </c:pt>
                </c:lvl>
                <c:lvl>
                  <c:pt idx="0">
                    <c:v>General Support Staff</c:v>
                  </c:pt>
                  <c:pt idx="11">
                    <c:v>Health &amp; Social Care Professionals</c:v>
                  </c:pt>
                  <c:pt idx="22">
                    <c:v>Management &amp; Admin</c:v>
                  </c:pt>
                  <c:pt idx="33">
                    <c:v>Medical &amp; Dental</c:v>
                  </c:pt>
                  <c:pt idx="44">
                    <c:v>Nursing</c:v>
                  </c:pt>
                  <c:pt idx="55">
                    <c:v>Other Patient &amp; Client Care</c:v>
                  </c:pt>
                  <c:pt idx="66">
                    <c:v>All Staff</c:v>
                  </c:pt>
                </c:lvl>
              </c:multiLvlStrCache>
            </c:multiLvlStrRef>
          </c:cat>
          <c:val>
            <c:numRef>
              <c:f>'Dublin North East (RCSI)'!$C$3:$C$79</c:f>
              <c:numCache>
                <c:formatCode>0.0</c:formatCode>
                <c:ptCount val="77"/>
                <c:pt idx="0">
                  <c:v>29.885897592073736</c:v>
                </c:pt>
                <c:pt idx="1">
                  <c:v>27.620903104885446</c:v>
                </c:pt>
                <c:pt idx="2">
                  <c:v>30.072463768115941</c:v>
                </c:pt>
                <c:pt idx="3">
                  <c:v>27.972027972027973</c:v>
                </c:pt>
                <c:pt idx="4">
                  <c:v>29.856115107913666</c:v>
                </c:pt>
                <c:pt idx="5">
                  <c:v>36.156263335531676</c:v>
                </c:pt>
                <c:pt idx="6">
                  <c:v>51.410934744268076</c:v>
                </c:pt>
                <c:pt idx="7">
                  <c:v>59.259259259259252</c:v>
                </c:pt>
                <c:pt idx="8">
                  <c:v>56.939501779359439</c:v>
                </c:pt>
                <c:pt idx="9">
                  <c:v>73.891213389121333</c:v>
                </c:pt>
                <c:pt idx="10">
                  <c:v>60.159716060337175</c:v>
                </c:pt>
                <c:pt idx="11">
                  <c:v>34.092378589986247</c:v>
                </c:pt>
                <c:pt idx="12">
                  <c:v>35.080194243171618</c:v>
                </c:pt>
                <c:pt idx="13">
                  <c:v>44.459644322845413</c:v>
                </c:pt>
                <c:pt idx="14">
                  <c:v>34.915254237288131</c:v>
                </c:pt>
                <c:pt idx="15">
                  <c:v>33.091568449682683</c:v>
                </c:pt>
                <c:pt idx="16">
                  <c:v>52.2997816440093</c:v>
                </c:pt>
                <c:pt idx="17">
                  <c:v>71.649484536082468</c:v>
                </c:pt>
                <c:pt idx="18">
                  <c:v>75.785123966942152</c:v>
                </c:pt>
                <c:pt idx="19">
                  <c:v>78.80258899676376</c:v>
                </c:pt>
                <c:pt idx="20">
                  <c:v>89.621212121212125</c:v>
                </c:pt>
                <c:pt idx="21">
                  <c:v>71.651311126860378</c:v>
                </c:pt>
                <c:pt idx="22">
                  <c:v>25.453388482341715</c:v>
                </c:pt>
                <c:pt idx="23">
                  <c:v>27.584484578797408</c:v>
                </c:pt>
                <c:pt idx="24">
                  <c:v>35.020242914979754</c:v>
                </c:pt>
                <c:pt idx="25">
                  <c:v>28.654004954582991</c:v>
                </c:pt>
                <c:pt idx="26">
                  <c:v>29.901960784313726</c:v>
                </c:pt>
                <c:pt idx="27">
                  <c:v>34.187083952916325</c:v>
                </c:pt>
                <c:pt idx="28">
                  <c:v>45.76899320568252</c:v>
                </c:pt>
                <c:pt idx="29">
                  <c:v>57.311475409836063</c:v>
                </c:pt>
                <c:pt idx="30">
                  <c:v>62.969483568075113</c:v>
                </c:pt>
                <c:pt idx="31">
                  <c:v>73.49909035779261</c:v>
                </c:pt>
                <c:pt idx="32">
                  <c:v>60.310166570936239</c:v>
                </c:pt>
                <c:pt idx="33">
                  <c:v>24.594634799424803</c:v>
                </c:pt>
                <c:pt idx="34">
                  <c:v>37.638066561473096</c:v>
                </c:pt>
                <c:pt idx="35">
                  <c:v>48.740554156171285</c:v>
                </c:pt>
                <c:pt idx="36">
                  <c:v>36.363636363636367</c:v>
                </c:pt>
                <c:pt idx="37">
                  <c:v>46.027846027846024</c:v>
                </c:pt>
                <c:pt idx="38">
                  <c:v>62.543648638162487</c:v>
                </c:pt>
                <c:pt idx="39">
                  <c:v>74.537379718726868</c:v>
                </c:pt>
                <c:pt idx="40">
                  <c:v>80.171796707229788</c:v>
                </c:pt>
                <c:pt idx="41">
                  <c:v>84.773371104815865</c:v>
                </c:pt>
                <c:pt idx="42">
                  <c:v>88.617363344051441</c:v>
                </c:pt>
                <c:pt idx="43">
                  <c:v>73.717542748575056</c:v>
                </c:pt>
                <c:pt idx="44">
                  <c:v>19.705779061146448</c:v>
                </c:pt>
                <c:pt idx="45">
                  <c:v>24.634076341720082</c:v>
                </c:pt>
                <c:pt idx="46">
                  <c:v>32.752020416843898</c:v>
                </c:pt>
                <c:pt idx="47">
                  <c:v>23.299375616168255</c:v>
                </c:pt>
                <c:pt idx="48">
                  <c:v>26.028185217141214</c:v>
                </c:pt>
                <c:pt idx="49">
                  <c:v>39.869990393797629</c:v>
                </c:pt>
                <c:pt idx="50">
                  <c:v>57.565605806811838</c:v>
                </c:pt>
                <c:pt idx="51">
                  <c:v>68.287688763757359</c:v>
                </c:pt>
                <c:pt idx="52">
                  <c:v>80.472480522744405</c:v>
                </c:pt>
                <c:pt idx="53">
                  <c:v>86.67301285102333</c:v>
                </c:pt>
                <c:pt idx="54">
                  <c:v>70.533904032439736</c:v>
                </c:pt>
                <c:pt idx="55">
                  <c:v>43.44499699437128</c:v>
                </c:pt>
                <c:pt idx="56">
                  <c:v>34.889400600097694</c:v>
                </c:pt>
                <c:pt idx="57">
                  <c:v>47.255369928400953</c:v>
                </c:pt>
                <c:pt idx="58">
                  <c:v>35.064935064935064</c:v>
                </c:pt>
                <c:pt idx="59">
                  <c:v>32.198581560283692</c:v>
                </c:pt>
                <c:pt idx="60">
                  <c:v>41.233766233766232</c:v>
                </c:pt>
                <c:pt idx="61">
                  <c:v>55.415617128463481</c:v>
                </c:pt>
                <c:pt idx="62">
                  <c:v>68.383233532934128</c:v>
                </c:pt>
                <c:pt idx="63">
                  <c:v>71.215351812366734</c:v>
                </c:pt>
                <c:pt idx="64">
                  <c:v>76.047261009667025</c:v>
                </c:pt>
                <c:pt idx="65">
                  <c:v>57.67888307155323</c:v>
                </c:pt>
                <c:pt idx="66">
                  <c:v>25.562071461270712</c:v>
                </c:pt>
                <c:pt idx="67">
                  <c:v>29.024278041868122</c:v>
                </c:pt>
                <c:pt idx="68">
                  <c:v>37.227949599083622</c:v>
                </c:pt>
                <c:pt idx="69">
                  <c:v>28.610603290676416</c:v>
                </c:pt>
                <c:pt idx="70">
                  <c:v>31.151890338271059</c:v>
                </c:pt>
                <c:pt idx="71">
                  <c:v>43.22704578259345</c:v>
                </c:pt>
                <c:pt idx="72">
                  <c:v>58.761924512650353</c:v>
                </c:pt>
                <c:pt idx="73">
                  <c:v>68.165467625899282</c:v>
                </c:pt>
                <c:pt idx="74">
                  <c:v>74.607909169633402</c:v>
                </c:pt>
                <c:pt idx="75">
                  <c:v>82.989310726133439</c:v>
                </c:pt>
                <c:pt idx="76">
                  <c:v>67.246351481254919</c:v>
                </c:pt>
              </c:numCache>
            </c:numRef>
          </c:val>
          <c:extLst>
            <c:ext xmlns:c16="http://schemas.microsoft.com/office/drawing/2014/chart" uri="{C3380CC4-5D6E-409C-BE32-E72D297353CC}">
              <c16:uniqueId val="{00000000-C116-426E-90B4-0CD1A23CD461}"/>
            </c:ext>
          </c:extLst>
        </c:ser>
        <c:dLbls>
          <c:showLegendKey val="0"/>
          <c:showVal val="0"/>
          <c:showCatName val="0"/>
          <c:showSerName val="0"/>
          <c:showPercent val="0"/>
          <c:showBubbleSize val="0"/>
        </c:dLbls>
        <c:gapWidth val="150"/>
        <c:axId val="424381056"/>
        <c:axId val="424391424"/>
      </c:barChart>
      <c:catAx>
        <c:axId val="424381056"/>
        <c:scaling>
          <c:orientation val="minMax"/>
        </c:scaling>
        <c:delete val="0"/>
        <c:axPos val="b"/>
        <c:title>
          <c:tx>
            <c:rich>
              <a:bodyPr/>
              <a:lstStyle/>
              <a:p>
                <a:pPr>
                  <a:defRPr/>
                </a:pPr>
                <a:r>
                  <a:rPr lang="en-US" dirty="0"/>
                  <a:t>Season</a:t>
                </a:r>
              </a:p>
            </c:rich>
          </c:tx>
          <c:overlay val="0"/>
        </c:title>
        <c:numFmt formatCode="General" sourceLinked="0"/>
        <c:majorTickMark val="out"/>
        <c:minorTickMark val="none"/>
        <c:tickLblPos val="nextTo"/>
        <c:crossAx val="424391424"/>
        <c:crosses val="autoZero"/>
        <c:auto val="1"/>
        <c:lblAlgn val="ctr"/>
        <c:lblOffset val="100"/>
        <c:tickLblSkip val="1"/>
        <c:noMultiLvlLbl val="0"/>
      </c:catAx>
      <c:valAx>
        <c:axId val="424391424"/>
        <c:scaling>
          <c:orientation val="minMax"/>
        </c:scaling>
        <c:delete val="0"/>
        <c:axPos val="l"/>
        <c:title>
          <c:tx>
            <c:rich>
              <a:bodyPr rot="-5400000" vert="horz"/>
              <a:lstStyle/>
              <a:p>
                <a:pPr>
                  <a:defRPr/>
                </a:pPr>
                <a:r>
                  <a:rPr lang="en-US" dirty="0"/>
                  <a:t>Overall % Uptake</a:t>
                </a:r>
              </a:p>
            </c:rich>
          </c:tx>
          <c:layout>
            <c:manualLayout>
              <c:xMode val="edge"/>
              <c:yMode val="edge"/>
              <c:x val="4.8025214329998553E-3"/>
              <c:y val="0.11000865276455828"/>
            </c:manualLayout>
          </c:layout>
          <c:overlay val="0"/>
        </c:title>
        <c:numFmt formatCode="0.0" sourceLinked="1"/>
        <c:majorTickMark val="out"/>
        <c:minorTickMark val="none"/>
        <c:tickLblPos val="nextTo"/>
        <c:crossAx val="424381056"/>
        <c:crosses val="autoZero"/>
        <c:crossBetween val="between"/>
      </c:valAx>
    </c:plotArea>
    <c:plotVisOnly val="1"/>
    <c:dispBlanksAs val="gap"/>
    <c:showDLblsOverMax val="0"/>
  </c:chart>
  <c:txPr>
    <a:bodyPr/>
    <a:lstStyle/>
    <a:p>
      <a:pPr>
        <a:defRPr sz="1200"/>
      </a:pPr>
      <a:endParaRPr lang="en-US"/>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a:t>Ireland East (UCD)</a:t>
            </a:r>
          </a:p>
        </c:rich>
      </c:tx>
      <c:layout>
        <c:manualLayout>
          <c:xMode val="edge"/>
          <c:yMode val="edge"/>
          <c:x val="8.7176470266919048E-2"/>
          <c:y val="1.098901098901099E-2"/>
        </c:manualLayout>
      </c:layout>
      <c:overlay val="0"/>
    </c:title>
    <c:autoTitleDeleted val="0"/>
    <c:plotArea>
      <c:layout>
        <c:manualLayout>
          <c:layoutTarget val="inner"/>
          <c:xMode val="edge"/>
          <c:yMode val="edge"/>
          <c:x val="8.1127543760463869E-2"/>
          <c:y val="5.5063597819503332E-2"/>
          <c:w val="0.88135423238588417"/>
          <c:h val="0.47563121917452628"/>
        </c:manualLayout>
      </c:layout>
      <c:barChart>
        <c:barDir val="col"/>
        <c:grouping val="clustered"/>
        <c:varyColors val="0"/>
        <c:ser>
          <c:idx val="0"/>
          <c:order val="0"/>
          <c:tx>
            <c:strRef>
              <c:f>'Ireland East (UCD)'!$A$2</c:f>
              <c:strCache>
                <c:ptCount val="1"/>
                <c:pt idx="0">
                  <c:v>Ireland East (UCD)</c:v>
                </c:pt>
              </c:strCache>
            </c:strRef>
          </c:tx>
          <c:spPr>
            <a:solidFill>
              <a:srgbClr val="BA1F46"/>
            </a:solidFill>
          </c:spPr>
          <c:invertIfNegative val="0"/>
          <c:dLbls>
            <c:spPr>
              <a:noFill/>
              <a:ln>
                <a:noFill/>
              </a:ln>
              <a:effectLst/>
            </c:spPr>
            <c:txPr>
              <a:bodyPr rot="-5400000" vert="horz"/>
              <a:lstStyle/>
              <a:p>
                <a:pPr>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multiLvlStrRef>
              <c:f>'Ireland East (UCD)'!$A$3:$B$79</c:f>
              <c:multiLvlStrCache>
                <c:ptCount val="77"/>
                <c:lvl>
                  <c:pt idx="0">
                    <c:v>2011-2012</c:v>
                  </c:pt>
                  <c:pt idx="1">
                    <c:v>2012-2013</c:v>
                  </c:pt>
                  <c:pt idx="2">
                    <c:v>2013-2014</c:v>
                  </c:pt>
                  <c:pt idx="3">
                    <c:v>2014-2015</c:v>
                  </c:pt>
                  <c:pt idx="4">
                    <c:v>2015-2016</c:v>
                  </c:pt>
                  <c:pt idx="5">
                    <c:v>2016-2017</c:v>
                  </c:pt>
                  <c:pt idx="6">
                    <c:v>2017-2018</c:v>
                  </c:pt>
                  <c:pt idx="7">
                    <c:v>2018-2019</c:v>
                  </c:pt>
                  <c:pt idx="8">
                    <c:v>2019-2020</c:v>
                  </c:pt>
                  <c:pt idx="9">
                    <c:v>2020-2021</c:v>
                  </c:pt>
                  <c:pt idx="10">
                    <c:v>2021-2022</c:v>
                  </c:pt>
                  <c:pt idx="11">
                    <c:v>2011-2012</c:v>
                  </c:pt>
                  <c:pt idx="12">
                    <c:v>2012-2013</c:v>
                  </c:pt>
                  <c:pt idx="13">
                    <c:v>2013-2014</c:v>
                  </c:pt>
                  <c:pt idx="14">
                    <c:v>2014-2015</c:v>
                  </c:pt>
                  <c:pt idx="15">
                    <c:v>2015-2016</c:v>
                  </c:pt>
                  <c:pt idx="16">
                    <c:v>2016-2017</c:v>
                  </c:pt>
                  <c:pt idx="17">
                    <c:v>2017-2018</c:v>
                  </c:pt>
                  <c:pt idx="18">
                    <c:v>2018-2019</c:v>
                  </c:pt>
                  <c:pt idx="19">
                    <c:v>2019-2020</c:v>
                  </c:pt>
                  <c:pt idx="20">
                    <c:v>2020-2021</c:v>
                  </c:pt>
                  <c:pt idx="21">
                    <c:v>2021-2022</c:v>
                  </c:pt>
                  <c:pt idx="22">
                    <c:v>2011-2012</c:v>
                  </c:pt>
                  <c:pt idx="23">
                    <c:v>2012-2013</c:v>
                  </c:pt>
                  <c:pt idx="24">
                    <c:v>2013-2014</c:v>
                  </c:pt>
                  <c:pt idx="25">
                    <c:v>2014-2015</c:v>
                  </c:pt>
                  <c:pt idx="26">
                    <c:v>2015-2016</c:v>
                  </c:pt>
                  <c:pt idx="27">
                    <c:v>2016-2017</c:v>
                  </c:pt>
                  <c:pt idx="28">
                    <c:v>2017-2018</c:v>
                  </c:pt>
                  <c:pt idx="29">
                    <c:v>2018-2019</c:v>
                  </c:pt>
                  <c:pt idx="30">
                    <c:v>2019-2020</c:v>
                  </c:pt>
                  <c:pt idx="31">
                    <c:v>2020-2021</c:v>
                  </c:pt>
                  <c:pt idx="32">
                    <c:v>2021-2022</c:v>
                  </c:pt>
                  <c:pt idx="33">
                    <c:v>2011-2012</c:v>
                  </c:pt>
                  <c:pt idx="34">
                    <c:v>2012-2013</c:v>
                  </c:pt>
                  <c:pt idx="35">
                    <c:v>2013-2014</c:v>
                  </c:pt>
                  <c:pt idx="36">
                    <c:v>2014-2015</c:v>
                  </c:pt>
                  <c:pt idx="37">
                    <c:v>2015-2016</c:v>
                  </c:pt>
                  <c:pt idx="38">
                    <c:v>2016-2017</c:v>
                  </c:pt>
                  <c:pt idx="39">
                    <c:v>2017-2018</c:v>
                  </c:pt>
                  <c:pt idx="40">
                    <c:v>2018-2019</c:v>
                  </c:pt>
                  <c:pt idx="41">
                    <c:v>2019-2020</c:v>
                  </c:pt>
                  <c:pt idx="42">
                    <c:v>2020-2021</c:v>
                  </c:pt>
                  <c:pt idx="43">
                    <c:v>2021-2022</c:v>
                  </c:pt>
                  <c:pt idx="44">
                    <c:v>2011-2012</c:v>
                  </c:pt>
                  <c:pt idx="45">
                    <c:v>2012-2013</c:v>
                  </c:pt>
                  <c:pt idx="46">
                    <c:v>2013-2014</c:v>
                  </c:pt>
                  <c:pt idx="47">
                    <c:v>2014-2015</c:v>
                  </c:pt>
                  <c:pt idx="48">
                    <c:v>2015-2016</c:v>
                  </c:pt>
                  <c:pt idx="49">
                    <c:v>2016-2017</c:v>
                  </c:pt>
                  <c:pt idx="50">
                    <c:v>2017-2018</c:v>
                  </c:pt>
                  <c:pt idx="51">
                    <c:v>2018-2019</c:v>
                  </c:pt>
                  <c:pt idx="52">
                    <c:v>2019-2020</c:v>
                  </c:pt>
                  <c:pt idx="53">
                    <c:v>2020-2021</c:v>
                  </c:pt>
                  <c:pt idx="54">
                    <c:v>2021-2022</c:v>
                  </c:pt>
                  <c:pt idx="55">
                    <c:v>2011-2012</c:v>
                  </c:pt>
                  <c:pt idx="56">
                    <c:v>2012-2013</c:v>
                  </c:pt>
                  <c:pt idx="57">
                    <c:v>2013-2014</c:v>
                  </c:pt>
                  <c:pt idx="58">
                    <c:v>2014-2015</c:v>
                  </c:pt>
                  <c:pt idx="59">
                    <c:v>2015-2016</c:v>
                  </c:pt>
                  <c:pt idx="60">
                    <c:v>2016-2017</c:v>
                  </c:pt>
                  <c:pt idx="61">
                    <c:v>2017-2018</c:v>
                  </c:pt>
                  <c:pt idx="62">
                    <c:v>2018-2019</c:v>
                  </c:pt>
                  <c:pt idx="63">
                    <c:v>2019-2020</c:v>
                  </c:pt>
                  <c:pt idx="64">
                    <c:v>2020-2021</c:v>
                  </c:pt>
                  <c:pt idx="65">
                    <c:v>2021-2022</c:v>
                  </c:pt>
                  <c:pt idx="66">
                    <c:v>2011-2012</c:v>
                  </c:pt>
                  <c:pt idx="67">
                    <c:v>2012-2013</c:v>
                  </c:pt>
                  <c:pt idx="68">
                    <c:v>2013-2014</c:v>
                  </c:pt>
                  <c:pt idx="69">
                    <c:v>2014-2015</c:v>
                  </c:pt>
                  <c:pt idx="70">
                    <c:v>2015-2016</c:v>
                  </c:pt>
                  <c:pt idx="71">
                    <c:v>2016-2017</c:v>
                  </c:pt>
                  <c:pt idx="72">
                    <c:v>2017-2018</c:v>
                  </c:pt>
                  <c:pt idx="73">
                    <c:v>2018-2019</c:v>
                  </c:pt>
                  <c:pt idx="74">
                    <c:v>2019-2020</c:v>
                  </c:pt>
                  <c:pt idx="75">
                    <c:v>2020-2021</c:v>
                  </c:pt>
                  <c:pt idx="76">
                    <c:v>2021-2022</c:v>
                  </c:pt>
                </c:lvl>
                <c:lvl>
                  <c:pt idx="0">
                    <c:v>General Support Staff</c:v>
                  </c:pt>
                  <c:pt idx="11">
                    <c:v>Health &amp; Social Care Professionals</c:v>
                  </c:pt>
                  <c:pt idx="22">
                    <c:v>Management &amp; Admin</c:v>
                  </c:pt>
                  <c:pt idx="33">
                    <c:v>Medical &amp; Dental</c:v>
                  </c:pt>
                  <c:pt idx="44">
                    <c:v>Nursing</c:v>
                  </c:pt>
                  <c:pt idx="55">
                    <c:v>Other Patient &amp; Client Care</c:v>
                  </c:pt>
                  <c:pt idx="66">
                    <c:v>All Staff</c:v>
                  </c:pt>
                </c:lvl>
              </c:multiLvlStrCache>
            </c:multiLvlStrRef>
          </c:cat>
          <c:val>
            <c:numRef>
              <c:f>'Ireland East (UCD)'!$C$3:$C$79</c:f>
              <c:numCache>
                <c:formatCode>0.0</c:formatCode>
                <c:ptCount val="77"/>
                <c:pt idx="0">
                  <c:v>26.079502528040916</c:v>
                </c:pt>
                <c:pt idx="1">
                  <c:v>17.938225236840633</c:v>
                </c:pt>
                <c:pt idx="2">
                  <c:v>40.558956499167188</c:v>
                </c:pt>
                <c:pt idx="3">
                  <c:v>25.239210669617002</c:v>
                </c:pt>
                <c:pt idx="4">
                  <c:v>27.920619530933593</c:v>
                </c:pt>
                <c:pt idx="5">
                  <c:v>31.120552310143388</c:v>
                </c:pt>
                <c:pt idx="6">
                  <c:v>41.334676557682329</c:v>
                </c:pt>
                <c:pt idx="7">
                  <c:v>46.717024985473557</c:v>
                </c:pt>
                <c:pt idx="8">
                  <c:v>50.061050061050061</c:v>
                </c:pt>
                <c:pt idx="9">
                  <c:v>69.48571428571428</c:v>
                </c:pt>
                <c:pt idx="10">
                  <c:v>64.937286202964657</c:v>
                </c:pt>
                <c:pt idx="11">
                  <c:v>26.84891383939468</c:v>
                </c:pt>
                <c:pt idx="12">
                  <c:v>21.257147715919476</c:v>
                </c:pt>
                <c:pt idx="13">
                  <c:v>35.422955072716846</c:v>
                </c:pt>
                <c:pt idx="14">
                  <c:v>25.265983695544897</c:v>
                </c:pt>
                <c:pt idx="15">
                  <c:v>31.145798981349166</c:v>
                </c:pt>
                <c:pt idx="16">
                  <c:v>42.360248447204967</c:v>
                </c:pt>
                <c:pt idx="17">
                  <c:v>55.851886209029068</c:v>
                </c:pt>
                <c:pt idx="18">
                  <c:v>64.538127712337257</c:v>
                </c:pt>
                <c:pt idx="19">
                  <c:v>68.535262206148289</c:v>
                </c:pt>
                <c:pt idx="20">
                  <c:v>92.266824085005908</c:v>
                </c:pt>
                <c:pt idx="21">
                  <c:v>76.844372644049542</c:v>
                </c:pt>
                <c:pt idx="22">
                  <c:v>25.213855739782442</c:v>
                </c:pt>
                <c:pt idx="23">
                  <c:v>23.958016428354124</c:v>
                </c:pt>
                <c:pt idx="24">
                  <c:v>33.494296206733402</c:v>
                </c:pt>
                <c:pt idx="25">
                  <c:v>25.959088476560936</c:v>
                </c:pt>
                <c:pt idx="26">
                  <c:v>28.170520798045896</c:v>
                </c:pt>
                <c:pt idx="27">
                  <c:v>34.102833158447012</c:v>
                </c:pt>
                <c:pt idx="28">
                  <c:v>45.906858094575512</c:v>
                </c:pt>
                <c:pt idx="29">
                  <c:v>49.103585657370516</c:v>
                </c:pt>
                <c:pt idx="30">
                  <c:v>54.017857142857139</c:v>
                </c:pt>
                <c:pt idx="31">
                  <c:v>73.504695996045484</c:v>
                </c:pt>
                <c:pt idx="32">
                  <c:v>66.140667267808837</c:v>
                </c:pt>
                <c:pt idx="33">
                  <c:v>20.851276007433935</c:v>
                </c:pt>
                <c:pt idx="34">
                  <c:v>22.537823644225895</c:v>
                </c:pt>
                <c:pt idx="35">
                  <c:v>32.607544371983238</c:v>
                </c:pt>
                <c:pt idx="36">
                  <c:v>42.629301157478203</c:v>
                </c:pt>
                <c:pt idx="37">
                  <c:v>41.57758663550937</c:v>
                </c:pt>
                <c:pt idx="38">
                  <c:v>51.676423629590204</c:v>
                </c:pt>
                <c:pt idx="39">
                  <c:v>58.465979120798082</c:v>
                </c:pt>
                <c:pt idx="40">
                  <c:v>69.68390804597702</c:v>
                </c:pt>
                <c:pt idx="41">
                  <c:v>73.993207180980107</c:v>
                </c:pt>
                <c:pt idx="42">
                  <c:v>80.361278369615562</c:v>
                </c:pt>
                <c:pt idx="43">
                  <c:v>82.891246684350122</c:v>
                </c:pt>
                <c:pt idx="44">
                  <c:v>13.454520385266299</c:v>
                </c:pt>
                <c:pt idx="45">
                  <c:v>12.240037866461558</c:v>
                </c:pt>
                <c:pt idx="46">
                  <c:v>22.104791397108905</c:v>
                </c:pt>
                <c:pt idx="47">
                  <c:v>18.590536200870456</c:v>
                </c:pt>
                <c:pt idx="48">
                  <c:v>18.704542243333982</c:v>
                </c:pt>
                <c:pt idx="49">
                  <c:v>32.028112449799195</c:v>
                </c:pt>
                <c:pt idx="50">
                  <c:v>41.287291747384728</c:v>
                </c:pt>
                <c:pt idx="51">
                  <c:v>52.239389790729518</c:v>
                </c:pt>
                <c:pt idx="52">
                  <c:v>62.43498362550568</c:v>
                </c:pt>
                <c:pt idx="53">
                  <c:v>79.145077720207254</c:v>
                </c:pt>
                <c:pt idx="54">
                  <c:v>68.046181172291298</c:v>
                </c:pt>
                <c:pt idx="55">
                  <c:v>21.485343389876348</c:v>
                </c:pt>
                <c:pt idx="56">
                  <c:v>30.358559199190438</c:v>
                </c:pt>
                <c:pt idx="57">
                  <c:v>35.684771993088418</c:v>
                </c:pt>
                <c:pt idx="58">
                  <c:v>23.594859006330328</c:v>
                </c:pt>
                <c:pt idx="59">
                  <c:v>21.817674061403665</c:v>
                </c:pt>
                <c:pt idx="60">
                  <c:v>39.450867052023121</c:v>
                </c:pt>
                <c:pt idx="61">
                  <c:v>36.829146148067771</c:v>
                </c:pt>
                <c:pt idx="62">
                  <c:v>53.982300884955748</c:v>
                </c:pt>
                <c:pt idx="63">
                  <c:v>53.518334985133798</c:v>
                </c:pt>
                <c:pt idx="64">
                  <c:v>61.524978089395269</c:v>
                </c:pt>
                <c:pt idx="65">
                  <c:v>47.095010252904991</c:v>
                </c:pt>
                <c:pt idx="66">
                  <c:v>19.751927109260688</c:v>
                </c:pt>
                <c:pt idx="67">
                  <c:v>18.34215267469661</c:v>
                </c:pt>
                <c:pt idx="68">
                  <c:v>29.592921882675565</c:v>
                </c:pt>
                <c:pt idx="69">
                  <c:v>24.752650468507028</c:v>
                </c:pt>
                <c:pt idx="70">
                  <c:v>26.348435528506144</c:v>
                </c:pt>
                <c:pt idx="71">
                  <c:v>36.733590733590731</c:v>
                </c:pt>
                <c:pt idx="72">
                  <c:v>45.922373823936837</c:v>
                </c:pt>
                <c:pt idx="73">
                  <c:v>55.365509035472591</c:v>
                </c:pt>
                <c:pt idx="74">
                  <c:v>61.529394430528953</c:v>
                </c:pt>
                <c:pt idx="75">
                  <c:v>77.482181920824218</c:v>
                </c:pt>
                <c:pt idx="76">
                  <c:v>68.67755532139094</c:v>
                </c:pt>
              </c:numCache>
            </c:numRef>
          </c:val>
          <c:extLst>
            <c:ext xmlns:c16="http://schemas.microsoft.com/office/drawing/2014/chart" uri="{C3380CC4-5D6E-409C-BE32-E72D297353CC}">
              <c16:uniqueId val="{00000000-87D5-494B-BB4E-6E52FA40A37B}"/>
            </c:ext>
          </c:extLst>
        </c:ser>
        <c:dLbls>
          <c:showLegendKey val="0"/>
          <c:showVal val="0"/>
          <c:showCatName val="0"/>
          <c:showSerName val="0"/>
          <c:showPercent val="0"/>
          <c:showBubbleSize val="0"/>
        </c:dLbls>
        <c:gapWidth val="150"/>
        <c:axId val="424381056"/>
        <c:axId val="424391424"/>
      </c:barChart>
      <c:catAx>
        <c:axId val="424381056"/>
        <c:scaling>
          <c:orientation val="minMax"/>
        </c:scaling>
        <c:delete val="0"/>
        <c:axPos val="b"/>
        <c:title>
          <c:tx>
            <c:rich>
              <a:bodyPr/>
              <a:lstStyle/>
              <a:p>
                <a:pPr>
                  <a:defRPr/>
                </a:pPr>
                <a:r>
                  <a:rPr lang="en-US" dirty="0"/>
                  <a:t>Season</a:t>
                </a:r>
              </a:p>
            </c:rich>
          </c:tx>
          <c:overlay val="0"/>
        </c:title>
        <c:numFmt formatCode="General" sourceLinked="0"/>
        <c:majorTickMark val="out"/>
        <c:minorTickMark val="none"/>
        <c:tickLblPos val="nextTo"/>
        <c:crossAx val="424391424"/>
        <c:crosses val="autoZero"/>
        <c:auto val="1"/>
        <c:lblAlgn val="ctr"/>
        <c:lblOffset val="100"/>
        <c:tickLblSkip val="1"/>
        <c:noMultiLvlLbl val="0"/>
      </c:catAx>
      <c:valAx>
        <c:axId val="424391424"/>
        <c:scaling>
          <c:orientation val="minMax"/>
        </c:scaling>
        <c:delete val="0"/>
        <c:axPos val="l"/>
        <c:title>
          <c:tx>
            <c:rich>
              <a:bodyPr rot="-5400000" vert="horz"/>
              <a:lstStyle/>
              <a:p>
                <a:pPr>
                  <a:defRPr/>
                </a:pPr>
                <a:r>
                  <a:rPr lang="en-US" dirty="0"/>
                  <a:t>Overall % Uptake</a:t>
                </a:r>
              </a:p>
            </c:rich>
          </c:tx>
          <c:layout>
            <c:manualLayout>
              <c:xMode val="edge"/>
              <c:yMode val="edge"/>
              <c:x val="4.8025214329998553E-3"/>
              <c:y val="0.11000865276455828"/>
            </c:manualLayout>
          </c:layout>
          <c:overlay val="0"/>
        </c:title>
        <c:numFmt formatCode="0.0" sourceLinked="1"/>
        <c:majorTickMark val="out"/>
        <c:minorTickMark val="none"/>
        <c:tickLblPos val="nextTo"/>
        <c:crossAx val="424381056"/>
        <c:crosses val="autoZero"/>
        <c:crossBetween val="between"/>
      </c:valAx>
    </c:plotArea>
    <c:plotVisOnly val="1"/>
    <c:dispBlanksAs val="gap"/>
    <c:showDLblsOverMax val="0"/>
  </c:chart>
  <c:txPr>
    <a:bodyPr/>
    <a:lstStyle/>
    <a:p>
      <a:pPr>
        <a:defRPr sz="1200"/>
      </a:pPr>
      <a:endParaRPr lang="en-US"/>
    </a:p>
  </c:txPr>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2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omments/comment1.xml><?xml version="1.0" encoding="utf-8"?>
<p:cmLst xmlns:a="http://schemas.openxmlformats.org/drawingml/2006/main" xmlns:r="http://schemas.openxmlformats.org/officeDocument/2006/relationships" xmlns:p="http://schemas.openxmlformats.org/presentationml/2006/main">
  <p:cm authorId="0" dt="2021-10-27T03:54:19.983" idx="12">
    <p:pos x="10" y="10"/>
    <p:text>suggest  replace with "by season"</p:text>
    <p:extLst>
      <p:ext uri="{C676402C-5697-4E1C-873F-D02D1690AC5C}">
        <p15:threadingInfo xmlns:p15="http://schemas.microsoft.com/office/powerpoint/2012/main" timeZoneBias="-60"/>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0" dt="2021-10-27T03:54:19.983" idx="12">
    <p:pos x="10" y="10"/>
    <p:text>suggest  replace with "by season"</p:text>
    <p:extLst>
      <p:ext uri="{C676402C-5697-4E1C-873F-D02D1690AC5C}">
        <p15:threadingInfo xmlns:p15="http://schemas.microsoft.com/office/powerpoint/2012/main" timeZoneBias="-60"/>
      </p:ext>
    </p:extLst>
  </p:cm>
</p:cmLst>
</file>

<file path=ppt/comments/comment3.xml><?xml version="1.0" encoding="utf-8"?>
<p:cmLst xmlns:a="http://schemas.openxmlformats.org/drawingml/2006/main" xmlns:r="http://schemas.openxmlformats.org/officeDocument/2006/relationships" xmlns:p="http://schemas.openxmlformats.org/presentationml/2006/main">
  <p:cm authorId="0" dt="2021-10-27T03:54:19.983" idx="12">
    <p:pos x="10" y="10"/>
    <p:text>suggest  replace with "by season"</p:text>
    <p:extLst>
      <p:ext uri="{C676402C-5697-4E1C-873F-D02D1690AC5C}">
        <p15:threadingInfo xmlns:p15="http://schemas.microsoft.com/office/powerpoint/2012/main" timeZoneBias="-6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E"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EA7D1A4-A9F8-474F-96CB-201549362900}" type="datetimeFigureOut">
              <a:rPr lang="en-IE" smtClean="0"/>
              <a:t>06/09/2022</a:t>
            </a:fld>
            <a:endParaRPr lang="en-IE"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E"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E"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A908BF7-63AD-4786-B1BA-C1B9B7BEBC86}" type="slidenum">
              <a:rPr lang="en-IE" smtClean="0"/>
              <a:t>‹#›</a:t>
            </a:fld>
            <a:endParaRPr lang="en-IE" dirty="0"/>
          </a:p>
        </p:txBody>
      </p:sp>
    </p:spTree>
    <p:extLst>
      <p:ext uri="{BB962C8B-B14F-4D97-AF65-F5344CB8AC3E}">
        <p14:creationId xmlns:p14="http://schemas.microsoft.com/office/powerpoint/2010/main" val="30629569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www.hse.ie/eng/services/list/3/acutehospitals/hospitalgroups.html" TargetMode="External"/><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www.hse.ie/eng/services/list/3/acutehospitals/hospitalgroups.html" TargetMode="External"/><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E" sz="1200" b="1" dirty="0">
                <a:solidFill>
                  <a:srgbClr val="BA1F46"/>
                </a:solidFill>
              </a:rPr>
              <a:t>*</a:t>
            </a:r>
            <a:r>
              <a:rPr lang="en-IE" sz="1200" dirty="0">
                <a:solidFill>
                  <a:srgbClr val="BA1F46"/>
                </a:solidFill>
              </a:rPr>
              <a:t>based on complete returns only-figures</a:t>
            </a:r>
            <a:r>
              <a:rPr lang="en-IE" sz="1200" baseline="0" dirty="0">
                <a:solidFill>
                  <a:srgbClr val="BA1F46"/>
                </a:solidFill>
              </a:rPr>
              <a:t> accurate as of September 2022</a:t>
            </a:r>
          </a:p>
          <a:p>
            <a:pPr marL="0" marR="0" indent="0" algn="l" defTabSz="914400" rtl="0" eaLnBrk="1" fontAlgn="auto" latinLnBrk="0" hangingPunct="1">
              <a:lnSpc>
                <a:spcPct val="100000"/>
              </a:lnSpc>
              <a:spcBef>
                <a:spcPts val="0"/>
              </a:spcBef>
              <a:spcAft>
                <a:spcPts val="0"/>
              </a:spcAft>
              <a:buClrTx/>
              <a:buSzTx/>
              <a:buFontTx/>
              <a:buNone/>
              <a:tabLst/>
              <a:defRPr/>
            </a:pPr>
            <a:r>
              <a:rPr lang="en-IE" sz="1200" kern="1200" dirty="0">
                <a:solidFill>
                  <a:schemeClr val="tx1"/>
                </a:solidFill>
                <a:effectLst/>
                <a:latin typeface="+mn-lt"/>
                <a:ea typeface="+mn-ea"/>
                <a:cs typeface="+mn-cs"/>
              </a:rPr>
              <a:t>Ɨ Data for 2016-2017 changed from previous published annual report as the uptake for the Mater Misericordiae University Hospital was changed from 32.9% to 38.9% in October 2017</a:t>
            </a:r>
          </a:p>
          <a:p>
            <a:r>
              <a:rPr lang="en-IE" sz="1200" kern="1200" dirty="0">
                <a:solidFill>
                  <a:schemeClr val="tx1"/>
                </a:solidFill>
                <a:effectLst/>
                <a:latin typeface="+mn-lt"/>
                <a:ea typeface="+mn-ea"/>
                <a:cs typeface="+mn-cs"/>
              </a:rPr>
              <a:t>ƗƗChildren's Hospital Ireland (Tallaght University Hospital (paediatric) Unit and </a:t>
            </a:r>
            <a:r>
              <a:rPr lang="en-GB" sz="1200" kern="1200" dirty="0">
                <a:solidFill>
                  <a:schemeClr val="tx1"/>
                </a:solidFill>
                <a:effectLst/>
                <a:latin typeface="+mn-lt"/>
                <a:ea typeface="+mn-ea"/>
                <a:cs typeface="+mn-cs"/>
              </a:rPr>
              <a:t>Coombe Women &amp; Infants University Hospital, Dublin </a:t>
            </a:r>
            <a:r>
              <a:rPr lang="en-IE" sz="1200" kern="1200" dirty="0">
                <a:solidFill>
                  <a:schemeClr val="tx1"/>
                </a:solidFill>
                <a:effectLst/>
                <a:latin typeface="+mn-lt"/>
                <a:ea typeface="+mn-ea"/>
                <a:cs typeface="+mn-cs"/>
              </a:rPr>
              <a:t>did not provide a complete return in 2020-2021 season</a:t>
            </a:r>
          </a:p>
          <a:p>
            <a:r>
              <a:rPr lang="en-IE" sz="1200" kern="1200" dirty="0">
                <a:solidFill>
                  <a:schemeClr val="tx1"/>
                </a:solidFill>
                <a:effectLst/>
                <a:latin typeface="+mn-lt"/>
                <a:ea typeface="+mn-ea"/>
                <a:cs typeface="+mn-cs"/>
              </a:rPr>
              <a:t>§Seven HSE hospitals that could not provide a full set of returns, four were part of the Mid-West (UL) hospital group: University Hospital Limerick, University Maternity Hospital Limerick, St. John’s Hospital, Limerick and Croom Orthopaedic Hospital. The Children's Health Ireland hospital group (Children's Health Ireland at Crumlin, Children's Hospital Ireland (Tallaght University Hospital Unit) and Children's University Hospital, Temple Street Dublin) in 2021-2022 season</a:t>
            </a:r>
          </a:p>
        </p:txBody>
      </p:sp>
      <p:sp>
        <p:nvSpPr>
          <p:cNvPr id="4" name="Slide Number Placeholder 3"/>
          <p:cNvSpPr>
            <a:spLocks noGrp="1"/>
          </p:cNvSpPr>
          <p:nvPr>
            <p:ph type="sldNum" sz="quarter" idx="10"/>
          </p:nvPr>
        </p:nvSpPr>
        <p:spPr/>
        <p:txBody>
          <a:bodyPr/>
          <a:lstStyle/>
          <a:p>
            <a:fld id="{5A908BF7-63AD-4786-B1BA-C1B9B7BEBC86}" type="slidenum">
              <a:rPr lang="en-IE" smtClean="0"/>
              <a:t>5</a:t>
            </a:fld>
            <a:endParaRPr lang="en-IE" dirty="0"/>
          </a:p>
        </p:txBody>
      </p:sp>
    </p:spTree>
    <p:extLst>
      <p:ext uri="{BB962C8B-B14F-4D97-AF65-F5344CB8AC3E}">
        <p14:creationId xmlns:p14="http://schemas.microsoft.com/office/powerpoint/2010/main" val="208240124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E" sz="1200" b="1" dirty="0">
                <a:solidFill>
                  <a:srgbClr val="BA1F46"/>
                </a:solidFill>
              </a:rPr>
              <a:t>*</a:t>
            </a:r>
            <a:r>
              <a:rPr lang="en-IE" sz="1200" dirty="0">
                <a:solidFill>
                  <a:srgbClr val="BA1F46"/>
                </a:solidFill>
              </a:rPr>
              <a:t>based on complete returns only-figures</a:t>
            </a:r>
            <a:r>
              <a:rPr lang="en-IE" sz="1200" baseline="0" dirty="0">
                <a:solidFill>
                  <a:srgbClr val="BA1F46"/>
                </a:solidFill>
              </a:rPr>
              <a:t> accurate as of September 2022</a:t>
            </a:r>
            <a:endParaRPr lang="en-IE" sz="1200" dirty="0">
              <a:solidFill>
                <a:srgbClr val="BA1F46"/>
              </a:solidFill>
            </a:endParaRPr>
          </a:p>
        </p:txBody>
      </p:sp>
      <p:sp>
        <p:nvSpPr>
          <p:cNvPr id="4" name="Slide Number Placeholder 3"/>
          <p:cNvSpPr>
            <a:spLocks noGrp="1"/>
          </p:cNvSpPr>
          <p:nvPr>
            <p:ph type="sldNum" sz="quarter" idx="10"/>
          </p:nvPr>
        </p:nvSpPr>
        <p:spPr/>
        <p:txBody>
          <a:bodyPr/>
          <a:lstStyle/>
          <a:p>
            <a:fld id="{5A908BF7-63AD-4786-B1BA-C1B9B7BEBC86}" type="slidenum">
              <a:rPr lang="en-IE" smtClean="0"/>
              <a:t>14</a:t>
            </a:fld>
            <a:endParaRPr lang="en-IE" dirty="0"/>
          </a:p>
        </p:txBody>
      </p:sp>
    </p:spTree>
    <p:extLst>
      <p:ext uri="{BB962C8B-B14F-4D97-AF65-F5344CB8AC3E}">
        <p14:creationId xmlns:p14="http://schemas.microsoft.com/office/powerpoint/2010/main" val="363101930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E" sz="1200" b="1" dirty="0">
                <a:solidFill>
                  <a:srgbClr val="BA1F46"/>
                </a:solidFill>
              </a:rPr>
              <a:t>*</a:t>
            </a:r>
            <a:r>
              <a:rPr lang="en-IE" sz="1200" dirty="0">
                <a:solidFill>
                  <a:srgbClr val="BA1F46"/>
                </a:solidFill>
              </a:rPr>
              <a:t>based on complete returns only-figures</a:t>
            </a:r>
            <a:r>
              <a:rPr lang="en-IE" sz="1200" baseline="0" dirty="0">
                <a:solidFill>
                  <a:srgbClr val="BA1F46"/>
                </a:solidFill>
              </a:rPr>
              <a:t> accurate as of September 2022</a:t>
            </a:r>
            <a:endParaRPr lang="en-IE" sz="1200" dirty="0">
              <a:solidFill>
                <a:srgbClr val="BA1F46"/>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lang="en-IE" sz="1200" kern="1200" dirty="0">
                <a:solidFill>
                  <a:schemeClr val="tx1"/>
                </a:solidFill>
                <a:effectLst/>
                <a:latin typeface="+mn-lt"/>
                <a:ea typeface="+mn-ea"/>
                <a:cs typeface="+mn-cs"/>
              </a:rPr>
              <a:t>Children’s Health Ireland renamed from Children’s Hospital Group and includes three hospitals: Children's University Hospital, Temple Street, Our Lady's Hospital for Sick Children, Crumlin, and, new in 2018-2019, Children's Hospital Ireland (Tallaght University Hospital (paediatric) Unit)</a:t>
            </a:r>
          </a:p>
          <a:p>
            <a:pPr marL="0" marR="0" indent="0" algn="l" defTabSz="914400" rtl="0" eaLnBrk="1" fontAlgn="auto" latinLnBrk="0" hangingPunct="1">
              <a:lnSpc>
                <a:spcPct val="100000"/>
              </a:lnSpc>
              <a:spcBef>
                <a:spcPts val="0"/>
              </a:spcBef>
              <a:spcAft>
                <a:spcPts val="0"/>
              </a:spcAft>
              <a:buClrTx/>
              <a:buSzTx/>
              <a:buFontTx/>
              <a:buNone/>
              <a:tabLst/>
              <a:defRPr/>
            </a:pPr>
            <a:r>
              <a:rPr lang="en-IE" sz="1200" kern="1200" dirty="0">
                <a:solidFill>
                  <a:schemeClr val="tx1"/>
                </a:solidFill>
                <a:effectLst/>
                <a:latin typeface="+mn-lt"/>
                <a:ea typeface="+mn-ea"/>
                <a:cs typeface="+mn-cs"/>
              </a:rPr>
              <a:t>Three HSE hospitals that could not provide a full set of returns, part of the Children's Health Ireland hospital group (Children's Health Ireland at Crumlin, Children's Hospital Ireland (Tallaght University Hospital Unit) and Children's University Hospital, Temple Street Dublin) in 2021-2022 season</a:t>
            </a:r>
            <a:endParaRPr lang="en-IE" sz="1200" dirty="0">
              <a:solidFill>
                <a:srgbClr val="BA1F46"/>
              </a:solidFill>
            </a:endParaRPr>
          </a:p>
        </p:txBody>
      </p:sp>
      <p:sp>
        <p:nvSpPr>
          <p:cNvPr id="4" name="Slide Number Placeholder 3"/>
          <p:cNvSpPr>
            <a:spLocks noGrp="1"/>
          </p:cNvSpPr>
          <p:nvPr>
            <p:ph type="sldNum" sz="quarter" idx="10"/>
          </p:nvPr>
        </p:nvSpPr>
        <p:spPr/>
        <p:txBody>
          <a:bodyPr/>
          <a:lstStyle/>
          <a:p>
            <a:fld id="{5A908BF7-63AD-4786-B1BA-C1B9B7BEBC86}" type="slidenum">
              <a:rPr lang="en-IE" smtClean="0"/>
              <a:t>15</a:t>
            </a:fld>
            <a:endParaRPr lang="en-IE" dirty="0"/>
          </a:p>
        </p:txBody>
      </p:sp>
    </p:spTree>
    <p:extLst>
      <p:ext uri="{BB962C8B-B14F-4D97-AF65-F5344CB8AC3E}">
        <p14:creationId xmlns:p14="http://schemas.microsoft.com/office/powerpoint/2010/main" val="363101930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E" sz="1200" b="1" dirty="0">
                <a:solidFill>
                  <a:srgbClr val="BA1F46"/>
                </a:solidFill>
              </a:rPr>
              <a:t>*</a:t>
            </a:r>
            <a:r>
              <a:rPr lang="en-IE" sz="1200" dirty="0">
                <a:solidFill>
                  <a:srgbClr val="BA1F46"/>
                </a:solidFill>
              </a:rPr>
              <a:t>based on complete returns only-figures</a:t>
            </a:r>
            <a:r>
              <a:rPr lang="en-IE" sz="1200" baseline="0" dirty="0">
                <a:solidFill>
                  <a:srgbClr val="BA1F46"/>
                </a:solidFill>
              </a:rPr>
              <a:t> accurate as of September 2022</a:t>
            </a:r>
            <a:endParaRPr lang="en-IE" sz="1200" dirty="0">
              <a:solidFill>
                <a:srgbClr val="BA1F46"/>
              </a:solidFill>
            </a:endParaRPr>
          </a:p>
        </p:txBody>
      </p:sp>
      <p:sp>
        <p:nvSpPr>
          <p:cNvPr id="4" name="Slide Number Placeholder 3"/>
          <p:cNvSpPr>
            <a:spLocks noGrp="1"/>
          </p:cNvSpPr>
          <p:nvPr>
            <p:ph type="sldNum" sz="quarter" idx="10"/>
          </p:nvPr>
        </p:nvSpPr>
        <p:spPr/>
        <p:txBody>
          <a:bodyPr/>
          <a:lstStyle/>
          <a:p>
            <a:fld id="{5A908BF7-63AD-4786-B1BA-C1B9B7BEBC86}" type="slidenum">
              <a:rPr lang="en-IE" smtClean="0"/>
              <a:t>16</a:t>
            </a:fld>
            <a:endParaRPr lang="en-IE" dirty="0"/>
          </a:p>
        </p:txBody>
      </p:sp>
    </p:spTree>
    <p:extLst>
      <p:ext uri="{BB962C8B-B14F-4D97-AF65-F5344CB8AC3E}">
        <p14:creationId xmlns:p14="http://schemas.microsoft.com/office/powerpoint/2010/main" val="363101930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E" sz="1200" b="1" dirty="0">
                <a:solidFill>
                  <a:srgbClr val="BA1F46"/>
                </a:solidFill>
              </a:rPr>
              <a:t>*</a:t>
            </a:r>
            <a:r>
              <a:rPr lang="en-IE" sz="1200" dirty="0">
                <a:solidFill>
                  <a:srgbClr val="BA1F46"/>
                </a:solidFill>
              </a:rPr>
              <a:t>based on complete returns only-figures</a:t>
            </a:r>
            <a:r>
              <a:rPr lang="en-IE" sz="1200" baseline="0" dirty="0">
                <a:solidFill>
                  <a:srgbClr val="BA1F46"/>
                </a:solidFill>
              </a:rPr>
              <a:t> accurate as of September 2022</a:t>
            </a:r>
            <a:endParaRPr lang="en-IE" sz="1200" dirty="0">
              <a:solidFill>
                <a:srgbClr val="BA1F46"/>
              </a:solidFill>
            </a:endParaRPr>
          </a:p>
        </p:txBody>
      </p:sp>
      <p:sp>
        <p:nvSpPr>
          <p:cNvPr id="4" name="Slide Number Placeholder 3"/>
          <p:cNvSpPr>
            <a:spLocks noGrp="1"/>
          </p:cNvSpPr>
          <p:nvPr>
            <p:ph type="sldNum" sz="quarter" idx="10"/>
          </p:nvPr>
        </p:nvSpPr>
        <p:spPr/>
        <p:txBody>
          <a:bodyPr/>
          <a:lstStyle/>
          <a:p>
            <a:fld id="{5A908BF7-63AD-4786-B1BA-C1B9B7BEBC86}" type="slidenum">
              <a:rPr lang="en-IE" smtClean="0"/>
              <a:t>17</a:t>
            </a:fld>
            <a:endParaRPr lang="en-IE" dirty="0"/>
          </a:p>
        </p:txBody>
      </p:sp>
    </p:spTree>
    <p:extLst>
      <p:ext uri="{BB962C8B-B14F-4D97-AF65-F5344CB8AC3E}">
        <p14:creationId xmlns:p14="http://schemas.microsoft.com/office/powerpoint/2010/main" val="363101930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E" sz="1200" b="1" dirty="0">
                <a:solidFill>
                  <a:srgbClr val="BA1F46"/>
                </a:solidFill>
              </a:rPr>
              <a:t>*</a:t>
            </a:r>
            <a:r>
              <a:rPr lang="en-IE" sz="1200" dirty="0">
                <a:solidFill>
                  <a:srgbClr val="BA1F46"/>
                </a:solidFill>
              </a:rPr>
              <a:t>based on complete returns only-figures</a:t>
            </a:r>
            <a:r>
              <a:rPr lang="en-IE" sz="1200" baseline="0" dirty="0">
                <a:solidFill>
                  <a:srgbClr val="BA1F46"/>
                </a:solidFill>
              </a:rPr>
              <a:t> accurate as of September 2022</a:t>
            </a:r>
            <a:endParaRPr lang="en-IE" sz="1200" dirty="0">
              <a:solidFill>
                <a:srgbClr val="BA1F46"/>
              </a:solidFill>
            </a:endParaRPr>
          </a:p>
        </p:txBody>
      </p:sp>
      <p:sp>
        <p:nvSpPr>
          <p:cNvPr id="4" name="Slide Number Placeholder 3"/>
          <p:cNvSpPr>
            <a:spLocks noGrp="1"/>
          </p:cNvSpPr>
          <p:nvPr>
            <p:ph type="sldNum" sz="quarter" idx="10"/>
          </p:nvPr>
        </p:nvSpPr>
        <p:spPr/>
        <p:txBody>
          <a:bodyPr/>
          <a:lstStyle/>
          <a:p>
            <a:fld id="{5A908BF7-63AD-4786-B1BA-C1B9B7BEBC86}" type="slidenum">
              <a:rPr lang="en-IE" smtClean="0"/>
              <a:t>18</a:t>
            </a:fld>
            <a:endParaRPr lang="en-IE" dirty="0"/>
          </a:p>
        </p:txBody>
      </p:sp>
    </p:spTree>
    <p:extLst>
      <p:ext uri="{BB962C8B-B14F-4D97-AF65-F5344CB8AC3E}">
        <p14:creationId xmlns:p14="http://schemas.microsoft.com/office/powerpoint/2010/main" val="363101930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E" sz="1200" b="1" dirty="0">
                <a:solidFill>
                  <a:srgbClr val="BA1F46"/>
                </a:solidFill>
              </a:rPr>
              <a:t>*</a:t>
            </a:r>
            <a:r>
              <a:rPr lang="en-IE" sz="1200" dirty="0">
                <a:solidFill>
                  <a:srgbClr val="BA1F46"/>
                </a:solidFill>
              </a:rPr>
              <a:t>based on complete returns only-figures</a:t>
            </a:r>
            <a:r>
              <a:rPr lang="en-IE" sz="1200" baseline="0" dirty="0">
                <a:solidFill>
                  <a:srgbClr val="BA1F46"/>
                </a:solidFill>
              </a:rPr>
              <a:t> accurate as of September 2022</a:t>
            </a:r>
            <a:endParaRPr lang="en-IE" sz="1200" dirty="0">
              <a:solidFill>
                <a:srgbClr val="BA1F46"/>
              </a:solidFill>
            </a:endParaRPr>
          </a:p>
          <a:p>
            <a:r>
              <a:rPr lang="en-IE" sz="1200" kern="1200" dirty="0">
                <a:solidFill>
                  <a:schemeClr val="tx1"/>
                </a:solidFill>
                <a:effectLst/>
                <a:latin typeface="+mn-lt"/>
                <a:ea typeface="+mn-ea"/>
                <a:cs typeface="+mn-cs"/>
              </a:rPr>
              <a:t>Data for the Midwest (UL) in 2011-2012 and 2012-2013 were not reported</a:t>
            </a:r>
          </a:p>
          <a:p>
            <a:pPr marL="0" marR="0" lvl="0" indent="0" algn="l" defTabSz="914400" rtl="0" eaLnBrk="1" fontAlgn="auto" latinLnBrk="0" hangingPunct="1">
              <a:lnSpc>
                <a:spcPct val="100000"/>
              </a:lnSpc>
              <a:spcBef>
                <a:spcPts val="0"/>
              </a:spcBef>
              <a:spcAft>
                <a:spcPts val="0"/>
              </a:spcAft>
              <a:buClrTx/>
              <a:buSzTx/>
              <a:buFontTx/>
              <a:buNone/>
              <a:tabLst/>
              <a:defRPr/>
            </a:pPr>
            <a:r>
              <a:rPr lang="en-IE" sz="1200" kern="1200" dirty="0">
                <a:solidFill>
                  <a:schemeClr val="tx1"/>
                </a:solidFill>
                <a:effectLst/>
                <a:latin typeface="+mn-lt"/>
                <a:ea typeface="+mn-ea"/>
                <a:cs typeface="+mn-cs"/>
              </a:rPr>
              <a:t>§Four HSE hospitals could not provide a full set of returns part of the Mid-West (UL) hospital group: University Hospital Limerick, University Maternity Hospital Limerick, St. John’s Hospital, Limerick and Croom Orthopaedic Hospital in 2021-2022 season</a:t>
            </a:r>
          </a:p>
          <a:p>
            <a:endParaRPr lang="en-IE" dirty="0"/>
          </a:p>
        </p:txBody>
      </p:sp>
      <p:sp>
        <p:nvSpPr>
          <p:cNvPr id="4" name="Slide Number Placeholder 3"/>
          <p:cNvSpPr>
            <a:spLocks noGrp="1"/>
          </p:cNvSpPr>
          <p:nvPr>
            <p:ph type="sldNum" sz="quarter" idx="10"/>
          </p:nvPr>
        </p:nvSpPr>
        <p:spPr/>
        <p:txBody>
          <a:bodyPr/>
          <a:lstStyle/>
          <a:p>
            <a:fld id="{5A908BF7-63AD-4786-B1BA-C1B9B7BEBC86}" type="slidenum">
              <a:rPr lang="en-IE" smtClean="0"/>
              <a:t>19</a:t>
            </a:fld>
            <a:endParaRPr lang="en-IE" dirty="0"/>
          </a:p>
        </p:txBody>
      </p:sp>
    </p:spTree>
    <p:extLst>
      <p:ext uri="{BB962C8B-B14F-4D97-AF65-F5344CB8AC3E}">
        <p14:creationId xmlns:p14="http://schemas.microsoft.com/office/powerpoint/2010/main" val="363101930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E" sz="1200" b="1" dirty="0">
                <a:solidFill>
                  <a:srgbClr val="BA1F46"/>
                </a:solidFill>
              </a:rPr>
              <a:t>*</a:t>
            </a:r>
            <a:r>
              <a:rPr lang="en-IE" sz="1200" dirty="0">
                <a:solidFill>
                  <a:srgbClr val="BA1F46"/>
                </a:solidFill>
              </a:rPr>
              <a:t>based on complete returns only-figures</a:t>
            </a:r>
            <a:r>
              <a:rPr lang="en-IE" sz="1200" baseline="0" dirty="0">
                <a:solidFill>
                  <a:srgbClr val="BA1F46"/>
                </a:solidFill>
              </a:rPr>
              <a:t> accurate as of September 2022</a:t>
            </a:r>
            <a:endParaRPr lang="en-IE" sz="1200" dirty="0">
              <a:solidFill>
                <a:srgbClr val="BA1F46"/>
              </a:solidFill>
            </a:endParaRPr>
          </a:p>
        </p:txBody>
      </p:sp>
      <p:sp>
        <p:nvSpPr>
          <p:cNvPr id="4" name="Slide Number Placeholder 3"/>
          <p:cNvSpPr>
            <a:spLocks noGrp="1"/>
          </p:cNvSpPr>
          <p:nvPr>
            <p:ph type="sldNum" sz="quarter" idx="10"/>
          </p:nvPr>
        </p:nvSpPr>
        <p:spPr/>
        <p:txBody>
          <a:bodyPr/>
          <a:lstStyle/>
          <a:p>
            <a:fld id="{5A908BF7-63AD-4786-B1BA-C1B9B7BEBC86}" type="slidenum">
              <a:rPr lang="en-IE" smtClean="0"/>
              <a:t>20</a:t>
            </a:fld>
            <a:endParaRPr lang="en-IE" dirty="0"/>
          </a:p>
        </p:txBody>
      </p:sp>
    </p:spTree>
    <p:extLst>
      <p:ext uri="{BB962C8B-B14F-4D97-AF65-F5344CB8AC3E}">
        <p14:creationId xmlns:p14="http://schemas.microsoft.com/office/powerpoint/2010/main" val="363101930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E" sz="1200" b="1" dirty="0">
                <a:solidFill>
                  <a:srgbClr val="BA1F46"/>
                </a:solidFill>
              </a:rPr>
              <a:t>*</a:t>
            </a:r>
            <a:r>
              <a:rPr lang="en-IE" sz="1200" dirty="0">
                <a:solidFill>
                  <a:srgbClr val="BA1F46"/>
                </a:solidFill>
              </a:rPr>
              <a:t>based on complete returns only-figures</a:t>
            </a:r>
            <a:r>
              <a:rPr lang="en-IE" sz="1200" baseline="0" dirty="0">
                <a:solidFill>
                  <a:srgbClr val="BA1F46"/>
                </a:solidFill>
              </a:rPr>
              <a:t> accurate as of September 2022</a:t>
            </a:r>
            <a:endParaRPr lang="en-IE" sz="1200" dirty="0">
              <a:solidFill>
                <a:srgbClr val="BA1F46"/>
              </a:solidFill>
            </a:endParaRPr>
          </a:p>
        </p:txBody>
      </p:sp>
      <p:sp>
        <p:nvSpPr>
          <p:cNvPr id="4" name="Slide Number Placeholder 3"/>
          <p:cNvSpPr>
            <a:spLocks noGrp="1"/>
          </p:cNvSpPr>
          <p:nvPr>
            <p:ph type="sldNum" sz="quarter" idx="10"/>
          </p:nvPr>
        </p:nvSpPr>
        <p:spPr/>
        <p:txBody>
          <a:bodyPr/>
          <a:lstStyle/>
          <a:p>
            <a:fld id="{5A908BF7-63AD-4786-B1BA-C1B9B7BEBC86}" type="slidenum">
              <a:rPr lang="en-IE" smtClean="0"/>
              <a:t>21</a:t>
            </a:fld>
            <a:endParaRPr lang="en-IE" dirty="0"/>
          </a:p>
        </p:txBody>
      </p:sp>
    </p:spTree>
    <p:extLst>
      <p:ext uri="{BB962C8B-B14F-4D97-AF65-F5344CB8AC3E}">
        <p14:creationId xmlns:p14="http://schemas.microsoft.com/office/powerpoint/2010/main" val="363101930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E" sz="1200" b="1" dirty="0">
                <a:solidFill>
                  <a:srgbClr val="BA1F46"/>
                </a:solidFill>
              </a:rPr>
              <a:t>*</a:t>
            </a:r>
            <a:r>
              <a:rPr lang="en-GB" sz="1200" dirty="0">
                <a:solidFill>
                  <a:srgbClr val="BA1F46"/>
                </a:solidFill>
              </a:rPr>
              <a:t>based on complete returns only-figures accurate as of September 2022</a:t>
            </a:r>
            <a:endParaRPr lang="en-IE" sz="1200" b="0" i="1" kern="1200" baseline="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IE" sz="1200" kern="1200" dirty="0">
                <a:solidFill>
                  <a:schemeClr val="tx1"/>
                </a:solidFill>
                <a:effectLst/>
                <a:latin typeface="+mn-lt"/>
                <a:ea typeface="+mn-ea"/>
                <a:cs typeface="+mn-cs"/>
              </a:rPr>
              <a:t>LTCFs who are private or whose funding status was not verified at time of writing</a:t>
            </a:r>
          </a:p>
          <a:p>
            <a:pPr marL="0" marR="0" lvl="0" indent="0" algn="l" defTabSz="914400" rtl="0" eaLnBrk="1" fontAlgn="auto" latinLnBrk="0" hangingPunct="1">
              <a:lnSpc>
                <a:spcPct val="100000"/>
              </a:lnSpc>
              <a:spcBef>
                <a:spcPts val="0"/>
              </a:spcBef>
              <a:spcAft>
                <a:spcPts val="0"/>
              </a:spcAft>
              <a:buClrTx/>
              <a:buSzTx/>
              <a:buFontTx/>
              <a:buNone/>
              <a:tabLst/>
              <a:defRPr/>
            </a:pPr>
            <a:r>
              <a:rPr lang="en-IE" sz="1200" kern="1200" dirty="0">
                <a:solidFill>
                  <a:schemeClr val="tx1"/>
                </a:solidFill>
                <a:effectLst/>
                <a:latin typeface="+mn-lt"/>
                <a:ea typeface="+mn-ea"/>
                <a:cs typeface="+mn-cs"/>
              </a:rPr>
              <a:t>Previously published figures for 2011-2012, 2013-2014, 2014-2015, 2016-2017, 2017-2018 and 2018-2019 adjusted to reflect the fact that Royal Hospital, Dun Laoghaire and Cheshire Home, Donegal are not fully funded/managed/staffed residential facilities</a:t>
            </a:r>
          </a:p>
          <a:p>
            <a:pPr marL="0" marR="0" indent="0" algn="l" defTabSz="914400" rtl="0" eaLnBrk="1" fontAlgn="auto" latinLnBrk="0" hangingPunct="1">
              <a:lnSpc>
                <a:spcPct val="100000"/>
              </a:lnSpc>
              <a:spcBef>
                <a:spcPts val="0"/>
              </a:spcBef>
              <a:spcAft>
                <a:spcPts val="0"/>
              </a:spcAft>
              <a:buClrTx/>
              <a:buSzTx/>
              <a:buFontTx/>
              <a:buNone/>
              <a:tabLst/>
              <a:defRPr/>
            </a:pPr>
            <a:endParaRPr lang="en-IE" sz="1200" b="0" i="1"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5A908BF7-63AD-4786-B1BA-C1B9B7BEBC86}" type="slidenum">
              <a:rPr lang="en-IE" smtClean="0"/>
              <a:t>23</a:t>
            </a:fld>
            <a:endParaRPr lang="en-IE" dirty="0"/>
          </a:p>
        </p:txBody>
      </p:sp>
    </p:spTree>
    <p:extLst>
      <p:ext uri="{BB962C8B-B14F-4D97-AF65-F5344CB8AC3E}">
        <p14:creationId xmlns:p14="http://schemas.microsoft.com/office/powerpoint/2010/main" val="208240124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E" sz="1200" b="1" dirty="0">
                <a:solidFill>
                  <a:srgbClr val="BA1F46"/>
                </a:solidFill>
              </a:rPr>
              <a:t>*</a:t>
            </a:r>
            <a:r>
              <a:rPr lang="en-GB" sz="1200" dirty="0">
                <a:solidFill>
                  <a:srgbClr val="BA1F46"/>
                </a:solidFill>
              </a:rPr>
              <a:t>based on complete returns only-figures accurate as of September 2022</a:t>
            </a:r>
            <a:endParaRPr lang="en-IE" sz="1200" b="0" i="1" kern="1200" baseline="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IE" sz="1200" kern="1200" dirty="0">
                <a:solidFill>
                  <a:schemeClr val="tx1"/>
                </a:solidFill>
                <a:effectLst/>
                <a:latin typeface="+mn-lt"/>
                <a:ea typeface="+mn-ea"/>
                <a:cs typeface="+mn-cs"/>
              </a:rPr>
              <a:t>Previously published figures for 2011-2012, 2013-2014, 2014-2015, 2016-2017, 2017-2018 and 2018-2019 adjusted to reflect the fact that Royal Hospital, Dun Laoghaire and Cheshire Home, Donegal are not fully funded/managed/staffed residential facilities</a:t>
            </a:r>
          </a:p>
        </p:txBody>
      </p:sp>
      <p:sp>
        <p:nvSpPr>
          <p:cNvPr id="4" name="Slide Number Placeholder 3"/>
          <p:cNvSpPr>
            <a:spLocks noGrp="1"/>
          </p:cNvSpPr>
          <p:nvPr>
            <p:ph type="sldNum" sz="quarter" idx="10"/>
          </p:nvPr>
        </p:nvSpPr>
        <p:spPr/>
        <p:txBody>
          <a:bodyPr/>
          <a:lstStyle/>
          <a:p>
            <a:fld id="{5A908BF7-63AD-4786-B1BA-C1B9B7BEBC86}" type="slidenum">
              <a:rPr lang="en-IE" smtClean="0"/>
              <a:t>24</a:t>
            </a:fld>
            <a:endParaRPr lang="en-IE" dirty="0"/>
          </a:p>
        </p:txBody>
      </p:sp>
    </p:spTree>
    <p:extLst>
      <p:ext uri="{BB962C8B-B14F-4D97-AF65-F5344CB8AC3E}">
        <p14:creationId xmlns:p14="http://schemas.microsoft.com/office/powerpoint/2010/main" val="20824012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E" sz="1200" b="1" dirty="0">
                <a:solidFill>
                  <a:srgbClr val="BA1F46"/>
                </a:solidFill>
              </a:rPr>
              <a:t>*</a:t>
            </a:r>
            <a:r>
              <a:rPr lang="en-IE" sz="1200" dirty="0">
                <a:solidFill>
                  <a:srgbClr val="BA1F46"/>
                </a:solidFill>
              </a:rPr>
              <a:t>based on complete returns only-figures</a:t>
            </a:r>
            <a:r>
              <a:rPr lang="en-IE" sz="1200" baseline="0" dirty="0">
                <a:solidFill>
                  <a:srgbClr val="BA1F46"/>
                </a:solidFill>
              </a:rPr>
              <a:t> accurate as of September 2022</a:t>
            </a:r>
          </a:p>
          <a:p>
            <a:r>
              <a:rPr lang="en-IE" sz="1200" kern="1200" dirty="0">
                <a:solidFill>
                  <a:schemeClr val="tx1"/>
                </a:solidFill>
                <a:effectLst/>
                <a:latin typeface="+mn-lt"/>
                <a:ea typeface="+mn-ea"/>
                <a:cs typeface="+mn-cs"/>
              </a:rPr>
              <a:t>n/a = not available/data not reported</a:t>
            </a:r>
          </a:p>
          <a:p>
            <a:r>
              <a:rPr lang="en-IE" sz="1200" kern="1200" dirty="0">
                <a:solidFill>
                  <a:schemeClr val="tx1"/>
                </a:solidFill>
                <a:effectLst/>
                <a:latin typeface="+mn-lt"/>
                <a:ea typeface="+mn-ea"/>
                <a:cs typeface="+mn-cs"/>
              </a:rPr>
              <a:t>*Other=non-acute publicly funded hospitals i.e. National Rehabilitation Hospital, Dun Laoghaire</a:t>
            </a:r>
          </a:p>
          <a:p>
            <a:r>
              <a:rPr lang="en-IE" sz="1200" kern="1200" baseline="30000" dirty="0">
                <a:solidFill>
                  <a:schemeClr val="tx1"/>
                </a:solidFill>
                <a:effectLst/>
                <a:latin typeface="+mn-lt"/>
                <a:ea typeface="+mn-ea"/>
                <a:cs typeface="+mn-cs"/>
              </a:rPr>
              <a:t>Ɨ</a:t>
            </a:r>
            <a:r>
              <a:rPr lang="en-IE" sz="1200" kern="1200" dirty="0">
                <a:solidFill>
                  <a:schemeClr val="tx1"/>
                </a:solidFill>
                <a:effectLst/>
                <a:latin typeface="+mn-lt"/>
                <a:ea typeface="+mn-ea"/>
                <a:cs typeface="+mn-cs"/>
              </a:rPr>
              <a:t>See </a:t>
            </a:r>
            <a:r>
              <a:rPr lang="en-IE" sz="1200" u="sng" kern="1200" dirty="0">
                <a:solidFill>
                  <a:schemeClr val="tx1"/>
                </a:solidFill>
                <a:effectLst/>
                <a:latin typeface="+mn-lt"/>
                <a:ea typeface="+mn-ea"/>
                <a:cs typeface="+mn-cs"/>
                <a:hlinkClick r:id="rId3"/>
              </a:rPr>
              <a:t>http://www.hse.ie/eng/services/list/3/acutehospitals/hospitalgroups.html</a:t>
            </a:r>
            <a:r>
              <a:rPr lang="en-IE" sz="1200" kern="1200" dirty="0">
                <a:solidFill>
                  <a:schemeClr val="tx1"/>
                </a:solidFill>
                <a:effectLst/>
                <a:latin typeface="+mn-lt"/>
                <a:ea typeface="+mn-ea"/>
                <a:cs typeface="+mn-cs"/>
              </a:rPr>
              <a:t> for details of hospital groups and their location</a:t>
            </a:r>
          </a:p>
          <a:p>
            <a:r>
              <a:rPr lang="en-IE" sz="1200" kern="1200" dirty="0">
                <a:solidFill>
                  <a:schemeClr val="tx1"/>
                </a:solidFill>
                <a:effectLst/>
                <a:latin typeface="+mn-lt"/>
                <a:ea typeface="+mn-ea"/>
                <a:cs typeface="+mn-cs"/>
              </a:rPr>
              <a:t>‡Data for 2016-2017 changed from previous published annual report as the uptake for the Mater Misericordiae University Hospital was changed from 32.9% to 38.9% in October 2017</a:t>
            </a:r>
          </a:p>
          <a:p>
            <a:r>
              <a:rPr lang="en-IE" sz="1200" kern="1200" dirty="0">
                <a:solidFill>
                  <a:schemeClr val="tx1"/>
                </a:solidFill>
                <a:effectLst/>
                <a:latin typeface="+mn-lt"/>
                <a:ea typeface="+mn-ea"/>
                <a:cs typeface="+mn-cs"/>
              </a:rPr>
              <a:t>§Renamed as Children’s Hospital Group from Acute Paediatric Group and includes three hospitals: Children's University Hospital, Temple Street, Our Lady's Hospital for Sick Children, Crumlin, and, new in 2018-2019, Children's Hospital Ireland (Tallaght University Hospital (paediatric) Unit)</a:t>
            </a:r>
          </a:p>
          <a:p>
            <a:r>
              <a:rPr lang="en-IE" sz="1200" kern="1200" baseline="30000" dirty="0">
                <a:solidFill>
                  <a:schemeClr val="tx1"/>
                </a:solidFill>
                <a:effectLst/>
                <a:latin typeface="+mn-lt"/>
                <a:ea typeface="+mn-ea"/>
                <a:cs typeface="+mn-cs"/>
              </a:rPr>
              <a:t>Ɨ</a:t>
            </a:r>
            <a:r>
              <a:rPr lang="en-IE" sz="1200" kern="1200" dirty="0">
                <a:solidFill>
                  <a:schemeClr val="tx1"/>
                </a:solidFill>
                <a:effectLst/>
                <a:latin typeface="+mn-lt"/>
                <a:ea typeface="+mn-ea"/>
                <a:cs typeface="+mn-cs"/>
              </a:rPr>
              <a:t>Children's Hospital Ireland (Tallaght University Hospital (paediatric) Unit did not provide a return in 2019-2020 season</a:t>
            </a:r>
          </a:p>
          <a:p>
            <a:r>
              <a:rPr lang="en-IE" sz="1200" kern="1200" dirty="0">
                <a:solidFill>
                  <a:schemeClr val="tx1"/>
                </a:solidFill>
                <a:effectLst/>
                <a:latin typeface="+mn-lt"/>
                <a:ea typeface="+mn-ea"/>
                <a:cs typeface="+mn-cs"/>
              </a:rPr>
              <a:t>ƗƗChildren's Hospital Ireland (Tallaght University Hospital (paediatric) Unit and </a:t>
            </a:r>
            <a:r>
              <a:rPr lang="en-GB" sz="1200" kern="1200" dirty="0">
                <a:solidFill>
                  <a:schemeClr val="tx1"/>
                </a:solidFill>
                <a:effectLst/>
                <a:latin typeface="+mn-lt"/>
                <a:ea typeface="+mn-ea"/>
                <a:cs typeface="+mn-cs"/>
              </a:rPr>
              <a:t>Coombe Women &amp; Infants University Hospital, Dublin </a:t>
            </a:r>
            <a:r>
              <a:rPr lang="en-IE" sz="1200" kern="1200" dirty="0">
                <a:solidFill>
                  <a:schemeClr val="tx1"/>
                </a:solidFill>
                <a:effectLst/>
                <a:latin typeface="+mn-lt"/>
                <a:ea typeface="+mn-ea"/>
                <a:cs typeface="+mn-cs"/>
              </a:rPr>
              <a:t>did not provide a complete return in 2020-2021 season</a:t>
            </a:r>
          </a:p>
          <a:p>
            <a:pPr marL="0" marR="0" lvl="0" indent="0" algn="l" defTabSz="914400" rtl="0" eaLnBrk="1" fontAlgn="auto" latinLnBrk="0" hangingPunct="1">
              <a:lnSpc>
                <a:spcPct val="100000"/>
              </a:lnSpc>
              <a:spcBef>
                <a:spcPts val="0"/>
              </a:spcBef>
              <a:spcAft>
                <a:spcPts val="0"/>
              </a:spcAft>
              <a:buClrTx/>
              <a:buSzTx/>
              <a:buFontTx/>
              <a:buNone/>
              <a:tabLst/>
              <a:defRPr/>
            </a:pPr>
            <a:r>
              <a:rPr lang="en-IE" sz="1200" kern="1200" dirty="0">
                <a:solidFill>
                  <a:schemeClr val="tx1"/>
                </a:solidFill>
                <a:effectLst/>
                <a:latin typeface="+mn-lt"/>
                <a:ea typeface="+mn-ea"/>
                <a:cs typeface="+mn-cs"/>
              </a:rPr>
              <a:t>§Seven HSE hospitals that could not provide a full set of returns, four were part of the Mid-West (UL) hospital group: University Hospital Limerick, University Maternity Hospital Limerick, St. John’s Hospital, Limerick and Croom Orthopaedic Hospital. The Children's Health Ireland hospital group (Children's Health Ireland at Crumlin, Children's Hospital Ireland (Tallaght University Hospital Unit) and Children's University Hospital, Temple Street Dublin) in 2021-2022 season</a:t>
            </a:r>
          </a:p>
          <a:p>
            <a:endParaRPr lang="en-IE"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5A908BF7-63AD-4786-B1BA-C1B9B7BEBC86}" type="slidenum">
              <a:rPr lang="en-IE" smtClean="0"/>
              <a:t>6</a:t>
            </a:fld>
            <a:endParaRPr lang="en-IE" dirty="0"/>
          </a:p>
        </p:txBody>
      </p:sp>
    </p:spTree>
    <p:extLst>
      <p:ext uri="{BB962C8B-B14F-4D97-AF65-F5344CB8AC3E}">
        <p14:creationId xmlns:p14="http://schemas.microsoft.com/office/powerpoint/2010/main" val="208240124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E" sz="1200" b="1" dirty="0">
                <a:solidFill>
                  <a:srgbClr val="BA1F46"/>
                </a:solidFill>
              </a:rPr>
              <a:t>*</a:t>
            </a:r>
            <a:r>
              <a:rPr lang="en-GB" sz="1200" dirty="0">
                <a:solidFill>
                  <a:srgbClr val="BA1F46"/>
                </a:solidFill>
              </a:rPr>
              <a:t>based on complete returns only-figures accurate as of September 2022</a:t>
            </a:r>
            <a:endParaRPr lang="en-IE" sz="1200" b="0" i="1" kern="1200" baseline="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IE" sz="1200" kern="1200" dirty="0">
                <a:solidFill>
                  <a:schemeClr val="tx1"/>
                </a:solidFill>
                <a:effectLst/>
                <a:latin typeface="+mn-lt"/>
                <a:ea typeface="+mn-ea"/>
                <a:cs typeface="+mn-cs"/>
              </a:rPr>
              <a:t>Previously published figures for 2011-2012, 2013-2014, 2014-2015, 2016-2017, 2017-2018 and 2018-2019 adjusted to reflect the fact that Royal Hospital, Dun Laoghaire and Cheshire Home, Donegal are not fully funded/managed/staffed residential facilities</a:t>
            </a:r>
          </a:p>
        </p:txBody>
      </p:sp>
      <p:sp>
        <p:nvSpPr>
          <p:cNvPr id="4" name="Slide Number Placeholder 3"/>
          <p:cNvSpPr>
            <a:spLocks noGrp="1"/>
          </p:cNvSpPr>
          <p:nvPr>
            <p:ph type="sldNum" sz="quarter" idx="10"/>
          </p:nvPr>
        </p:nvSpPr>
        <p:spPr/>
        <p:txBody>
          <a:bodyPr/>
          <a:lstStyle/>
          <a:p>
            <a:fld id="{5A908BF7-63AD-4786-B1BA-C1B9B7BEBC86}" type="slidenum">
              <a:rPr lang="en-IE" smtClean="0"/>
              <a:t>25</a:t>
            </a:fld>
            <a:endParaRPr lang="en-IE" dirty="0"/>
          </a:p>
        </p:txBody>
      </p:sp>
    </p:spTree>
    <p:extLst>
      <p:ext uri="{BB962C8B-B14F-4D97-AF65-F5344CB8AC3E}">
        <p14:creationId xmlns:p14="http://schemas.microsoft.com/office/powerpoint/2010/main" val="208240124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E" sz="1200" b="1" dirty="0">
                <a:solidFill>
                  <a:srgbClr val="BA1F46"/>
                </a:solidFill>
              </a:rPr>
              <a:t>*</a:t>
            </a:r>
            <a:r>
              <a:rPr lang="en-GB" sz="1200" dirty="0">
                <a:solidFill>
                  <a:srgbClr val="BA1F46"/>
                </a:solidFill>
              </a:rPr>
              <a:t>based on complete returns only-figures accurate as of September 2022</a:t>
            </a:r>
            <a:endParaRPr lang="en-IE" sz="1200" b="0" i="1" kern="1200" baseline="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IE" sz="1200" kern="1200" dirty="0">
                <a:solidFill>
                  <a:schemeClr val="tx1"/>
                </a:solidFill>
                <a:effectLst/>
                <a:latin typeface="+mn-lt"/>
                <a:ea typeface="+mn-ea"/>
                <a:cs typeface="+mn-cs"/>
              </a:rPr>
              <a:t>Previously published figures for 2011-2012, 2013-2014, 2014-2015, 2016-2017, 2017-2018 and 2018-2019 adjusted to reflect the fact that Royal Hospital, Dun Laoghaire and Cheshire Home, Donegal are not fully funded/managed/staffed residential facilities</a:t>
            </a:r>
            <a:r>
              <a:rPr lang="en-IE" sz="1200" b="0" i="1" kern="1200" dirty="0">
                <a:solidFill>
                  <a:schemeClr val="tx1"/>
                </a:solidFill>
                <a:effectLst/>
                <a:latin typeface="+mn-lt"/>
                <a:ea typeface="+mn-ea"/>
                <a:cs typeface="+mn-cs"/>
              </a:rPr>
              <a:t> </a:t>
            </a:r>
            <a:endParaRPr lang="en-IE" sz="1200" baseline="0" dirty="0">
              <a:solidFill>
                <a:srgbClr val="BA1F46"/>
              </a:solidFill>
            </a:endParaRPr>
          </a:p>
        </p:txBody>
      </p:sp>
      <p:sp>
        <p:nvSpPr>
          <p:cNvPr id="4" name="Slide Number Placeholder 3"/>
          <p:cNvSpPr>
            <a:spLocks noGrp="1"/>
          </p:cNvSpPr>
          <p:nvPr>
            <p:ph type="sldNum" sz="quarter" idx="10"/>
          </p:nvPr>
        </p:nvSpPr>
        <p:spPr/>
        <p:txBody>
          <a:bodyPr/>
          <a:lstStyle/>
          <a:p>
            <a:fld id="{5A908BF7-63AD-4786-B1BA-C1B9B7BEBC86}" type="slidenum">
              <a:rPr lang="en-IE" smtClean="0"/>
              <a:t>26</a:t>
            </a:fld>
            <a:endParaRPr lang="en-IE" dirty="0"/>
          </a:p>
        </p:txBody>
      </p:sp>
    </p:spTree>
    <p:extLst>
      <p:ext uri="{BB962C8B-B14F-4D97-AF65-F5344CB8AC3E}">
        <p14:creationId xmlns:p14="http://schemas.microsoft.com/office/powerpoint/2010/main" val="208240124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E" sz="1200" b="1" dirty="0">
                <a:solidFill>
                  <a:srgbClr val="BA1F46"/>
                </a:solidFill>
              </a:rPr>
              <a:t>*</a:t>
            </a:r>
            <a:r>
              <a:rPr lang="en-GB" sz="1200" dirty="0">
                <a:solidFill>
                  <a:srgbClr val="BA1F46"/>
                </a:solidFill>
              </a:rPr>
              <a:t>based on complete returns only-figures accurate as of September 2022</a:t>
            </a:r>
            <a:endParaRPr lang="en-IE" sz="1200" b="0" i="1" kern="1200" baseline="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IE" sz="1200" kern="1200" dirty="0">
                <a:solidFill>
                  <a:schemeClr val="tx1"/>
                </a:solidFill>
                <a:effectLst/>
                <a:latin typeface="+mn-lt"/>
                <a:ea typeface="+mn-ea"/>
                <a:cs typeface="+mn-cs"/>
              </a:rPr>
              <a:t>**LTCFs who are private or whose funding status was not verified at time of writing</a:t>
            </a:r>
          </a:p>
          <a:p>
            <a:pPr marL="0" marR="0" lvl="0" indent="0" algn="l" defTabSz="914400" rtl="0" eaLnBrk="1" fontAlgn="auto" latinLnBrk="0" hangingPunct="1">
              <a:lnSpc>
                <a:spcPct val="100000"/>
              </a:lnSpc>
              <a:spcBef>
                <a:spcPts val="0"/>
              </a:spcBef>
              <a:spcAft>
                <a:spcPts val="0"/>
              </a:spcAft>
              <a:buClrTx/>
              <a:buSzTx/>
              <a:buFontTx/>
              <a:buNone/>
              <a:tabLst/>
              <a:defRPr/>
            </a:pPr>
            <a:r>
              <a:rPr lang="en-IE" sz="1200" kern="1200" dirty="0">
                <a:solidFill>
                  <a:schemeClr val="tx1"/>
                </a:solidFill>
                <a:effectLst/>
                <a:latin typeface="+mn-lt"/>
                <a:ea typeface="+mn-ea"/>
                <a:cs typeface="+mn-cs"/>
              </a:rPr>
              <a:t>Previously published figures for 2011-2012, 2013-2014, 2014-2015, 2016-2017, 2017-2018 and 2018-2019 adjusted to reflect the fact that Royal Hospital, Dun Laoghaire and Cheshire Home, Donegal are not fully funded/managed/staffed residential facilities</a:t>
            </a:r>
          </a:p>
        </p:txBody>
      </p:sp>
      <p:sp>
        <p:nvSpPr>
          <p:cNvPr id="4" name="Slide Number Placeholder 3"/>
          <p:cNvSpPr>
            <a:spLocks noGrp="1"/>
          </p:cNvSpPr>
          <p:nvPr>
            <p:ph type="sldNum" sz="quarter" idx="10"/>
          </p:nvPr>
        </p:nvSpPr>
        <p:spPr/>
        <p:txBody>
          <a:bodyPr/>
          <a:lstStyle/>
          <a:p>
            <a:fld id="{5A908BF7-63AD-4786-B1BA-C1B9B7BEBC86}" type="slidenum">
              <a:rPr lang="en-IE" smtClean="0"/>
              <a:t>27</a:t>
            </a:fld>
            <a:endParaRPr lang="en-IE" dirty="0"/>
          </a:p>
        </p:txBody>
      </p:sp>
    </p:spTree>
    <p:extLst>
      <p:ext uri="{BB962C8B-B14F-4D97-AF65-F5344CB8AC3E}">
        <p14:creationId xmlns:p14="http://schemas.microsoft.com/office/powerpoint/2010/main" val="208240124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E" sz="1200" b="1" dirty="0">
                <a:solidFill>
                  <a:srgbClr val="BA1F46"/>
                </a:solidFill>
              </a:rPr>
              <a:t>*</a:t>
            </a:r>
            <a:r>
              <a:rPr lang="en-GB" sz="1200" dirty="0">
                <a:solidFill>
                  <a:srgbClr val="BA1F46"/>
                </a:solidFill>
              </a:rPr>
              <a:t>based on complete returns only-figures accurate as of September 2022</a:t>
            </a:r>
          </a:p>
          <a:p>
            <a:r>
              <a:rPr lang="en-IE" sz="1200" b="1" kern="1200" dirty="0">
                <a:solidFill>
                  <a:schemeClr val="tx1"/>
                </a:solidFill>
                <a:effectLst/>
                <a:latin typeface="+mn-lt"/>
                <a:ea typeface="+mn-ea"/>
                <a:cs typeface="+mn-cs"/>
              </a:rPr>
              <a:t>Community Health Organisation (CHO) Listing</a:t>
            </a:r>
            <a:r>
              <a:rPr lang="en-IE" sz="1200" kern="1200" dirty="0">
                <a:solidFill>
                  <a:schemeClr val="tx1"/>
                </a:solidFill>
                <a:effectLst/>
                <a:latin typeface="+mn-lt"/>
                <a:ea typeface="+mn-ea"/>
                <a:cs typeface="+mn-cs"/>
              </a:rPr>
              <a:t>:</a:t>
            </a:r>
          </a:p>
          <a:p>
            <a:r>
              <a:rPr lang="en-IE" sz="1200" kern="1200" dirty="0">
                <a:solidFill>
                  <a:schemeClr val="tx1"/>
                </a:solidFill>
                <a:effectLst/>
                <a:latin typeface="+mn-lt"/>
                <a:ea typeface="+mn-ea"/>
                <a:cs typeface="+mn-cs"/>
              </a:rPr>
              <a:t>Area 1: Donegal; Sligo/Leitrim/West Cavan; Cavan/Monaghan; Area 2: Galway; Roscommon; Mayo; Area 3: Clare; Limerick; North Tipperary/East Limerick; Area 4: Kerry; North Cork; North Lee; South Lee; West Cork; Area 5: South Tipperary; Carlow/Kilkenny; Waterford; Wexford; Area 6: Wicklow; Dun Laoghaire; Dublin South East; Area 7: Kildare/West Wicklow; Dublin West; Dublin South City; Dublin South West; Area 8: Laois/Offaly; Longford/Westmeath; Louth/Meath; Area 9: Dublin North; Dublin North Central; Dublin North West</a:t>
            </a:r>
          </a:p>
        </p:txBody>
      </p:sp>
      <p:sp>
        <p:nvSpPr>
          <p:cNvPr id="4" name="Slide Number Placeholder 3"/>
          <p:cNvSpPr>
            <a:spLocks noGrp="1"/>
          </p:cNvSpPr>
          <p:nvPr>
            <p:ph type="sldNum" sz="quarter" idx="10"/>
          </p:nvPr>
        </p:nvSpPr>
        <p:spPr/>
        <p:txBody>
          <a:bodyPr/>
          <a:lstStyle/>
          <a:p>
            <a:fld id="{5A908BF7-63AD-4786-B1BA-C1B9B7BEBC86}" type="slidenum">
              <a:rPr lang="en-IE" smtClean="0"/>
              <a:t>28</a:t>
            </a:fld>
            <a:endParaRPr lang="en-IE" dirty="0"/>
          </a:p>
        </p:txBody>
      </p:sp>
    </p:spTree>
    <p:extLst>
      <p:ext uri="{BB962C8B-B14F-4D97-AF65-F5344CB8AC3E}">
        <p14:creationId xmlns:p14="http://schemas.microsoft.com/office/powerpoint/2010/main" val="71520181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E" sz="1200" b="1" dirty="0">
                <a:solidFill>
                  <a:srgbClr val="BA1F46"/>
                </a:solidFill>
              </a:rPr>
              <a:t>*</a:t>
            </a:r>
            <a:r>
              <a:rPr lang="en-GB" sz="1200" dirty="0">
                <a:solidFill>
                  <a:srgbClr val="BA1F46"/>
                </a:solidFill>
              </a:rPr>
              <a:t>based on complete returns only-figures accurate as of September 2022</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i="0" kern="1200" baseline="0" dirty="0">
                <a:solidFill>
                  <a:srgbClr val="BA1F46"/>
                </a:solidFill>
                <a:effectLst/>
                <a:latin typeface="+mn-lt"/>
                <a:ea typeface="+mn-ea"/>
                <a:cs typeface="+mn-cs"/>
              </a:rPr>
              <a:t>RHA= Regional Health Areas A to F</a:t>
            </a:r>
          </a:p>
          <a:p>
            <a:pPr lvl="0"/>
            <a:r>
              <a:rPr lang="en-IE" sz="1200" b="1" kern="1200" dirty="0">
                <a:solidFill>
                  <a:schemeClr val="tx1"/>
                </a:solidFill>
                <a:effectLst/>
                <a:latin typeface="+mn-lt"/>
                <a:ea typeface="+mn-ea"/>
                <a:cs typeface="+mn-cs"/>
              </a:rPr>
              <a:t>Area A:</a:t>
            </a:r>
            <a:r>
              <a:rPr lang="en-IE" sz="1200" kern="1200" dirty="0">
                <a:solidFill>
                  <a:schemeClr val="tx1"/>
                </a:solidFill>
                <a:effectLst/>
                <a:latin typeface="+mn-lt"/>
                <a:ea typeface="+mn-ea"/>
                <a:cs typeface="+mn-cs"/>
              </a:rPr>
              <a:t> North Dublin, Meath, Louth, Cavan, and Monaghan;</a:t>
            </a:r>
          </a:p>
          <a:p>
            <a:pPr lvl="0"/>
            <a:r>
              <a:rPr lang="en-IE" sz="1200" b="1" kern="1200" dirty="0">
                <a:solidFill>
                  <a:schemeClr val="tx1"/>
                </a:solidFill>
                <a:effectLst/>
                <a:latin typeface="+mn-lt"/>
                <a:ea typeface="+mn-ea"/>
                <a:cs typeface="+mn-cs"/>
              </a:rPr>
              <a:t>Area B</a:t>
            </a:r>
            <a:r>
              <a:rPr lang="en-IE" sz="1200" kern="1200" dirty="0">
                <a:solidFill>
                  <a:schemeClr val="tx1"/>
                </a:solidFill>
                <a:effectLst/>
                <a:latin typeface="+mn-lt"/>
                <a:ea typeface="+mn-ea"/>
                <a:cs typeface="+mn-cs"/>
              </a:rPr>
              <a:t>: Longford, Westmeath, Offaly, Laois, Kildare, and parts of Dublin and Wicklow;</a:t>
            </a:r>
          </a:p>
          <a:p>
            <a:pPr lvl="0"/>
            <a:r>
              <a:rPr lang="en-IE" sz="1200" b="1" kern="1200" dirty="0">
                <a:solidFill>
                  <a:schemeClr val="tx1"/>
                </a:solidFill>
                <a:effectLst/>
                <a:latin typeface="+mn-lt"/>
                <a:ea typeface="+mn-ea"/>
                <a:cs typeface="+mn-cs"/>
              </a:rPr>
              <a:t>Area C:</a:t>
            </a:r>
            <a:r>
              <a:rPr lang="en-IE" sz="1200" kern="1200" dirty="0">
                <a:solidFill>
                  <a:schemeClr val="tx1"/>
                </a:solidFill>
                <a:effectLst/>
                <a:latin typeface="+mn-lt"/>
                <a:ea typeface="+mn-ea"/>
                <a:cs typeface="+mn-cs"/>
              </a:rPr>
              <a:t> Tipperary South, Waterford, Kilkenny, Carlow, Wexford, Wicklow, part of South Dublin;</a:t>
            </a:r>
          </a:p>
          <a:p>
            <a:pPr lvl="0"/>
            <a:r>
              <a:rPr lang="en-IE" sz="1200" b="1" kern="1200" dirty="0">
                <a:solidFill>
                  <a:schemeClr val="tx1"/>
                </a:solidFill>
                <a:effectLst/>
                <a:latin typeface="+mn-lt"/>
                <a:ea typeface="+mn-ea"/>
                <a:cs typeface="+mn-cs"/>
              </a:rPr>
              <a:t>Area D:</a:t>
            </a:r>
            <a:r>
              <a:rPr lang="en-IE" sz="1200" kern="1200" dirty="0">
                <a:solidFill>
                  <a:schemeClr val="tx1"/>
                </a:solidFill>
                <a:effectLst/>
                <a:latin typeface="+mn-lt"/>
                <a:ea typeface="+mn-ea"/>
                <a:cs typeface="+mn-cs"/>
              </a:rPr>
              <a:t> Kerry and Cork;</a:t>
            </a:r>
          </a:p>
          <a:p>
            <a:pPr lvl="0"/>
            <a:r>
              <a:rPr lang="en-IE" sz="1200" b="1" kern="1200" dirty="0">
                <a:solidFill>
                  <a:schemeClr val="tx1"/>
                </a:solidFill>
                <a:effectLst/>
                <a:latin typeface="+mn-lt"/>
                <a:ea typeface="+mn-ea"/>
                <a:cs typeface="+mn-cs"/>
              </a:rPr>
              <a:t>Area E:</a:t>
            </a:r>
            <a:r>
              <a:rPr lang="en-IE" sz="1200" kern="1200" dirty="0">
                <a:solidFill>
                  <a:schemeClr val="tx1"/>
                </a:solidFill>
                <a:effectLst/>
                <a:latin typeface="+mn-lt"/>
                <a:ea typeface="+mn-ea"/>
                <a:cs typeface="+mn-cs"/>
              </a:rPr>
              <a:t> Limerick, Tipperary and Clare;</a:t>
            </a:r>
          </a:p>
          <a:p>
            <a:r>
              <a:rPr lang="en-IE" sz="1200" b="1" kern="1200" dirty="0">
                <a:solidFill>
                  <a:schemeClr val="tx1"/>
                </a:solidFill>
                <a:effectLst/>
                <a:latin typeface="+mn-lt"/>
                <a:ea typeface="+mn-ea"/>
                <a:cs typeface="+mn-cs"/>
              </a:rPr>
              <a:t>Area F:</a:t>
            </a:r>
            <a:r>
              <a:rPr lang="en-IE" sz="1200" kern="1200" dirty="0">
                <a:solidFill>
                  <a:schemeClr val="tx1"/>
                </a:solidFill>
                <a:effectLst/>
                <a:latin typeface="+mn-lt"/>
                <a:ea typeface="+mn-ea"/>
                <a:cs typeface="+mn-cs"/>
              </a:rPr>
              <a:t> Donegal, Sligo, Leitrim, Roscommon, Mayo, and Galway</a:t>
            </a:r>
            <a:endParaRPr lang="en-IE" sz="1200" b="0" i="1" kern="1200" baseline="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5A908BF7-63AD-4786-B1BA-C1B9B7BEBC86}" type="slidenum">
              <a:rPr lang="en-IE" smtClean="0"/>
              <a:t>29</a:t>
            </a:fld>
            <a:endParaRPr lang="en-IE" dirty="0"/>
          </a:p>
        </p:txBody>
      </p:sp>
    </p:spTree>
    <p:extLst>
      <p:ext uri="{BB962C8B-B14F-4D97-AF65-F5344CB8AC3E}">
        <p14:creationId xmlns:p14="http://schemas.microsoft.com/office/powerpoint/2010/main" val="166209316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E" sz="1200" b="1" dirty="0">
                <a:solidFill>
                  <a:srgbClr val="BA1F46"/>
                </a:solidFill>
              </a:rPr>
              <a:t>*</a:t>
            </a:r>
            <a:r>
              <a:rPr lang="en-GB" sz="1200" dirty="0">
                <a:solidFill>
                  <a:srgbClr val="BA1F46"/>
                </a:solidFill>
              </a:rPr>
              <a:t>based on complete returns only-figures accurate as of September 2022</a:t>
            </a:r>
            <a:endParaRPr lang="en-IE" sz="1200" b="0" i="1" kern="1200" baseline="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5A908BF7-63AD-4786-B1BA-C1B9B7BEBC86}" type="slidenum">
              <a:rPr lang="en-IE" smtClean="0"/>
              <a:t>30</a:t>
            </a:fld>
            <a:endParaRPr lang="en-IE" dirty="0"/>
          </a:p>
        </p:txBody>
      </p:sp>
    </p:spTree>
    <p:extLst>
      <p:ext uri="{BB962C8B-B14F-4D97-AF65-F5344CB8AC3E}">
        <p14:creationId xmlns:p14="http://schemas.microsoft.com/office/powerpoint/2010/main" val="62083038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E" sz="1200" b="1" dirty="0">
                <a:solidFill>
                  <a:srgbClr val="BA1F46"/>
                </a:solidFill>
              </a:rPr>
              <a:t>*</a:t>
            </a:r>
            <a:r>
              <a:rPr lang="en-GB" sz="1200" dirty="0">
                <a:solidFill>
                  <a:srgbClr val="BA1F46"/>
                </a:solidFill>
              </a:rPr>
              <a:t>based on complete returns only-figures accurate as of September 2022</a:t>
            </a:r>
            <a:endParaRPr lang="en-IE" sz="1200" b="0" i="1" kern="1200" baseline="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5A908BF7-63AD-4786-B1BA-C1B9B7BEBC86}" type="slidenum">
              <a:rPr lang="en-IE" smtClean="0"/>
              <a:t>31</a:t>
            </a:fld>
            <a:endParaRPr lang="en-IE" dirty="0"/>
          </a:p>
        </p:txBody>
      </p:sp>
    </p:spTree>
    <p:extLst>
      <p:ext uri="{BB962C8B-B14F-4D97-AF65-F5344CB8AC3E}">
        <p14:creationId xmlns:p14="http://schemas.microsoft.com/office/powerpoint/2010/main" val="363101930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E" sz="1200" b="1" dirty="0">
                <a:solidFill>
                  <a:srgbClr val="BA1F46"/>
                </a:solidFill>
              </a:rPr>
              <a:t>*</a:t>
            </a:r>
            <a:r>
              <a:rPr lang="en-GB" sz="1200" dirty="0">
                <a:solidFill>
                  <a:srgbClr val="BA1F46"/>
                </a:solidFill>
              </a:rPr>
              <a:t>based on complete returns only-figures accurate as of September 2022</a:t>
            </a:r>
            <a:endParaRPr lang="en-IE" sz="1200" b="0" i="1" kern="1200" baseline="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5A908BF7-63AD-4786-B1BA-C1B9B7BEBC86}" type="slidenum">
              <a:rPr lang="en-IE" smtClean="0"/>
              <a:t>32</a:t>
            </a:fld>
            <a:endParaRPr lang="en-IE" dirty="0"/>
          </a:p>
        </p:txBody>
      </p:sp>
    </p:spTree>
    <p:extLst>
      <p:ext uri="{BB962C8B-B14F-4D97-AF65-F5344CB8AC3E}">
        <p14:creationId xmlns:p14="http://schemas.microsoft.com/office/powerpoint/2010/main" val="363101930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E" sz="1200" b="1" dirty="0">
                <a:solidFill>
                  <a:srgbClr val="BA1F46"/>
                </a:solidFill>
              </a:rPr>
              <a:t>*</a:t>
            </a:r>
            <a:r>
              <a:rPr lang="en-GB" sz="1200" dirty="0">
                <a:solidFill>
                  <a:srgbClr val="BA1F46"/>
                </a:solidFill>
              </a:rPr>
              <a:t>based on complete returns only-figures accurate as of September 2022</a:t>
            </a:r>
            <a:endParaRPr lang="en-IE" sz="1200" b="0" i="1" kern="1200" baseline="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5A908BF7-63AD-4786-B1BA-C1B9B7BEBC86}" type="slidenum">
              <a:rPr lang="en-IE" smtClean="0"/>
              <a:t>33</a:t>
            </a:fld>
            <a:endParaRPr lang="en-IE" dirty="0"/>
          </a:p>
        </p:txBody>
      </p:sp>
    </p:spTree>
    <p:extLst>
      <p:ext uri="{BB962C8B-B14F-4D97-AF65-F5344CB8AC3E}">
        <p14:creationId xmlns:p14="http://schemas.microsoft.com/office/powerpoint/2010/main" val="363101930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E" sz="1200" b="1" dirty="0">
                <a:solidFill>
                  <a:srgbClr val="BA1F46"/>
                </a:solidFill>
              </a:rPr>
              <a:t>*</a:t>
            </a:r>
            <a:r>
              <a:rPr lang="en-GB" sz="1200" dirty="0">
                <a:solidFill>
                  <a:srgbClr val="BA1F46"/>
                </a:solidFill>
              </a:rPr>
              <a:t>based on complete returns only-figures accurate as of September 2022</a:t>
            </a:r>
            <a:endParaRPr lang="en-IE" sz="1200" b="0" i="1" kern="1200" baseline="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5A908BF7-63AD-4786-B1BA-C1B9B7BEBC86}" type="slidenum">
              <a:rPr lang="en-IE" smtClean="0"/>
              <a:t>34</a:t>
            </a:fld>
            <a:endParaRPr lang="en-IE" dirty="0"/>
          </a:p>
        </p:txBody>
      </p:sp>
    </p:spTree>
    <p:extLst>
      <p:ext uri="{BB962C8B-B14F-4D97-AF65-F5344CB8AC3E}">
        <p14:creationId xmlns:p14="http://schemas.microsoft.com/office/powerpoint/2010/main" val="12304778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E" sz="1200" b="1" dirty="0">
                <a:solidFill>
                  <a:srgbClr val="BA1F46"/>
                </a:solidFill>
              </a:rPr>
              <a:t>*</a:t>
            </a:r>
            <a:r>
              <a:rPr lang="en-IE" sz="1200" dirty="0">
                <a:solidFill>
                  <a:srgbClr val="BA1F46"/>
                </a:solidFill>
              </a:rPr>
              <a:t>based on complete returns only-figures</a:t>
            </a:r>
            <a:r>
              <a:rPr lang="en-IE" sz="1200" baseline="0" dirty="0">
                <a:solidFill>
                  <a:srgbClr val="BA1F46"/>
                </a:solidFill>
              </a:rPr>
              <a:t> accurate as of September 2022</a:t>
            </a:r>
          </a:p>
          <a:p>
            <a:pPr marL="0" marR="0" indent="0" algn="l" defTabSz="914400" rtl="0" eaLnBrk="1" fontAlgn="auto" latinLnBrk="0" hangingPunct="1">
              <a:lnSpc>
                <a:spcPct val="100000"/>
              </a:lnSpc>
              <a:spcBef>
                <a:spcPts val="0"/>
              </a:spcBef>
              <a:spcAft>
                <a:spcPts val="0"/>
              </a:spcAft>
              <a:buClrTx/>
              <a:buSzTx/>
              <a:buFontTx/>
              <a:buNone/>
              <a:tabLst/>
              <a:defRPr/>
            </a:pPr>
            <a:r>
              <a:rPr lang="en-IE" sz="1200" kern="1200" dirty="0">
                <a:solidFill>
                  <a:schemeClr val="tx1"/>
                </a:solidFill>
                <a:effectLst/>
                <a:latin typeface="+mn-lt"/>
                <a:ea typeface="+mn-ea"/>
                <a:cs typeface="+mn-cs"/>
              </a:rPr>
              <a:t>na = not available/data not reported</a:t>
            </a:r>
          </a:p>
          <a:p>
            <a:r>
              <a:rPr lang="en-IE" sz="1200" kern="1200" dirty="0">
                <a:solidFill>
                  <a:schemeClr val="tx1"/>
                </a:solidFill>
                <a:effectLst/>
                <a:latin typeface="+mn-lt"/>
                <a:ea typeface="+mn-ea"/>
                <a:cs typeface="+mn-cs"/>
              </a:rPr>
              <a:t>‡Data for 2016-2017 changed from previous published annual report as the uptake for the Mater Misericordiae University Hospital was changed from 32.9% to 38.9% in October 2017</a:t>
            </a:r>
          </a:p>
          <a:p>
            <a:pPr marL="0" marR="0" lvl="0" indent="0" algn="l" defTabSz="914400" rtl="0" eaLnBrk="1" fontAlgn="auto" latinLnBrk="0" hangingPunct="1">
              <a:lnSpc>
                <a:spcPct val="100000"/>
              </a:lnSpc>
              <a:spcBef>
                <a:spcPts val="0"/>
              </a:spcBef>
              <a:spcAft>
                <a:spcPts val="0"/>
              </a:spcAft>
              <a:buClrTx/>
              <a:buSzTx/>
              <a:buFontTx/>
              <a:buNone/>
              <a:tabLst/>
              <a:defRPr/>
            </a:pPr>
            <a:r>
              <a:rPr lang="en-IE" sz="1200" kern="1200" baseline="30000" dirty="0">
                <a:solidFill>
                  <a:schemeClr val="tx1"/>
                </a:solidFill>
                <a:effectLst/>
                <a:latin typeface="+mn-lt"/>
                <a:ea typeface="+mn-ea"/>
                <a:cs typeface="+mn-cs"/>
              </a:rPr>
              <a:t>Ɨ</a:t>
            </a:r>
            <a:r>
              <a:rPr lang="en-IE" sz="1200" kern="1200" dirty="0">
                <a:solidFill>
                  <a:schemeClr val="tx1"/>
                </a:solidFill>
                <a:effectLst/>
                <a:latin typeface="+mn-lt"/>
                <a:ea typeface="+mn-ea"/>
                <a:cs typeface="+mn-cs"/>
              </a:rPr>
              <a:t>Children's Hospital Ireland (Tallaght University Hospital (paediatric) Unit did not provide a return in 2019-2020 season</a:t>
            </a:r>
          </a:p>
          <a:p>
            <a:pPr marL="0" marR="0" lvl="0" indent="0" algn="l" defTabSz="914400" rtl="0" eaLnBrk="1" fontAlgn="auto" latinLnBrk="0" hangingPunct="1">
              <a:lnSpc>
                <a:spcPct val="100000"/>
              </a:lnSpc>
              <a:spcBef>
                <a:spcPts val="0"/>
              </a:spcBef>
              <a:spcAft>
                <a:spcPts val="0"/>
              </a:spcAft>
              <a:buClrTx/>
              <a:buSzTx/>
              <a:buFontTx/>
              <a:buNone/>
              <a:tabLst/>
              <a:defRPr/>
            </a:pPr>
            <a:r>
              <a:rPr lang="en-IE" sz="1200" kern="1200" dirty="0">
                <a:solidFill>
                  <a:schemeClr val="tx1"/>
                </a:solidFill>
                <a:effectLst/>
                <a:latin typeface="+mn-lt"/>
                <a:ea typeface="+mn-ea"/>
                <a:cs typeface="+mn-cs"/>
              </a:rPr>
              <a:t>ƗƗChildren's Hospital Ireland (Tallaght University Hospital (paediatric) Unit and </a:t>
            </a:r>
            <a:r>
              <a:rPr lang="en-GB" sz="1200" kern="1200" dirty="0">
                <a:solidFill>
                  <a:schemeClr val="tx1"/>
                </a:solidFill>
                <a:effectLst/>
                <a:latin typeface="+mn-lt"/>
                <a:ea typeface="+mn-ea"/>
                <a:cs typeface="+mn-cs"/>
              </a:rPr>
              <a:t>Coombe Women &amp; Infants University Hospital, Dublin </a:t>
            </a:r>
            <a:r>
              <a:rPr lang="en-IE" sz="1200" kern="1200" dirty="0">
                <a:solidFill>
                  <a:schemeClr val="tx1"/>
                </a:solidFill>
                <a:effectLst/>
                <a:latin typeface="+mn-lt"/>
                <a:ea typeface="+mn-ea"/>
                <a:cs typeface="+mn-cs"/>
              </a:rPr>
              <a:t>did not provide a complete return in 2020-2021 season</a:t>
            </a:r>
          </a:p>
          <a:p>
            <a:pPr marL="0" marR="0" lvl="0" indent="0" algn="l" defTabSz="914400" rtl="0" eaLnBrk="1" fontAlgn="auto" latinLnBrk="0" hangingPunct="1">
              <a:lnSpc>
                <a:spcPct val="100000"/>
              </a:lnSpc>
              <a:spcBef>
                <a:spcPts val="0"/>
              </a:spcBef>
              <a:spcAft>
                <a:spcPts val="0"/>
              </a:spcAft>
              <a:buClrTx/>
              <a:buSzTx/>
              <a:buFontTx/>
              <a:buNone/>
              <a:tabLst/>
              <a:defRPr/>
            </a:pPr>
            <a:r>
              <a:rPr lang="en-IE" sz="1200" kern="1200" dirty="0">
                <a:solidFill>
                  <a:schemeClr val="tx1"/>
                </a:solidFill>
                <a:effectLst/>
                <a:latin typeface="+mn-lt"/>
                <a:ea typeface="+mn-ea"/>
                <a:cs typeface="+mn-cs"/>
              </a:rPr>
              <a:t>§Seven HSE hospitals that could not provide a full set of returns, four were part of the Mid-West (UL) hospital group: University Hospital Limerick, University Maternity Hospital Limerick, St. John’s Hospital, Limerick and Croom Orthopaedic Hospital. The Children's Health Ireland hospital group (Children's Health Ireland at Crumlin, Children's Hospital Ireland (Tallaght University Hospital Unit) and Children's University Hospital, Temple Street Dublin) in 2021-2022 season</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IE"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5A908BF7-63AD-4786-B1BA-C1B9B7BEBC86}" type="slidenum">
              <a:rPr lang="en-IE" smtClean="0"/>
              <a:t>7</a:t>
            </a:fld>
            <a:endParaRPr lang="en-IE" dirty="0"/>
          </a:p>
        </p:txBody>
      </p:sp>
    </p:spTree>
    <p:extLst>
      <p:ext uri="{BB962C8B-B14F-4D97-AF65-F5344CB8AC3E}">
        <p14:creationId xmlns:p14="http://schemas.microsoft.com/office/powerpoint/2010/main" val="208240124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E" sz="1200" b="1" dirty="0">
                <a:solidFill>
                  <a:srgbClr val="BA1F46"/>
                </a:solidFill>
              </a:rPr>
              <a:t>*</a:t>
            </a:r>
            <a:r>
              <a:rPr lang="en-GB" sz="1200" dirty="0">
                <a:solidFill>
                  <a:srgbClr val="BA1F46"/>
                </a:solidFill>
              </a:rPr>
              <a:t>based on complete returns only-figures accurate as of September 2022</a:t>
            </a:r>
            <a:endParaRPr lang="en-IE" sz="1200" b="0" i="1" kern="1200" baseline="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5A908BF7-63AD-4786-B1BA-C1B9B7BEBC86}" type="slidenum">
              <a:rPr lang="en-IE" smtClean="0"/>
              <a:t>35</a:t>
            </a:fld>
            <a:endParaRPr lang="en-IE" dirty="0"/>
          </a:p>
        </p:txBody>
      </p:sp>
    </p:spTree>
    <p:extLst>
      <p:ext uri="{BB962C8B-B14F-4D97-AF65-F5344CB8AC3E}">
        <p14:creationId xmlns:p14="http://schemas.microsoft.com/office/powerpoint/2010/main" val="363101930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E" sz="1200" b="1" dirty="0">
                <a:solidFill>
                  <a:srgbClr val="BA1F46"/>
                </a:solidFill>
              </a:rPr>
              <a:t>*</a:t>
            </a:r>
            <a:r>
              <a:rPr lang="en-GB" sz="1200" dirty="0">
                <a:solidFill>
                  <a:srgbClr val="BA1F46"/>
                </a:solidFill>
              </a:rPr>
              <a:t>based on complete returns only-figures accurate as of September 2022</a:t>
            </a:r>
            <a:endParaRPr lang="en-IE" sz="1200" b="0" i="1" kern="1200" baseline="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5A908BF7-63AD-4786-B1BA-C1B9B7BEBC86}" type="slidenum">
              <a:rPr lang="en-IE" smtClean="0"/>
              <a:t>36</a:t>
            </a:fld>
            <a:endParaRPr lang="en-IE" dirty="0"/>
          </a:p>
        </p:txBody>
      </p:sp>
    </p:spTree>
    <p:extLst>
      <p:ext uri="{BB962C8B-B14F-4D97-AF65-F5344CB8AC3E}">
        <p14:creationId xmlns:p14="http://schemas.microsoft.com/office/powerpoint/2010/main" val="109032501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E" sz="1200" b="1" dirty="0">
                <a:solidFill>
                  <a:srgbClr val="BA1F46"/>
                </a:solidFill>
              </a:rPr>
              <a:t>*</a:t>
            </a:r>
            <a:r>
              <a:rPr lang="en-GB" sz="1200" dirty="0">
                <a:solidFill>
                  <a:srgbClr val="BA1F46"/>
                </a:solidFill>
              </a:rPr>
              <a:t>based on complete returns only-figures accurate as of September 2022</a:t>
            </a:r>
            <a:endParaRPr lang="en-IE" sz="1200" b="0" i="1" kern="1200" baseline="0" dirty="0">
              <a:solidFill>
                <a:schemeClr val="tx1"/>
              </a:solidFill>
              <a:effectLst/>
              <a:latin typeface="+mn-lt"/>
              <a:ea typeface="+mn-ea"/>
              <a:cs typeface="+mn-cs"/>
            </a:endParaRPr>
          </a:p>
          <a:p>
            <a:r>
              <a:rPr lang="en-IE" sz="1200" baseline="0" dirty="0">
                <a:solidFill>
                  <a:srgbClr val="BA1F46"/>
                </a:solidFill>
              </a:rPr>
              <a:t>No. of Public LTCFs by season: </a:t>
            </a:r>
          </a:p>
          <a:p>
            <a:r>
              <a:rPr lang="en-IE" dirty="0"/>
              <a:t>2011-2012	56</a:t>
            </a:r>
          </a:p>
          <a:p>
            <a:r>
              <a:rPr lang="en-IE" dirty="0"/>
              <a:t>2012-2013	108</a:t>
            </a:r>
          </a:p>
          <a:p>
            <a:r>
              <a:rPr lang="en-IE" dirty="0"/>
              <a:t>2013-2014	87</a:t>
            </a:r>
          </a:p>
          <a:p>
            <a:r>
              <a:rPr lang="en-IE" dirty="0"/>
              <a:t>2014-2015	66</a:t>
            </a:r>
          </a:p>
          <a:p>
            <a:r>
              <a:rPr lang="en-IE" dirty="0"/>
              <a:t>2015-2016	81</a:t>
            </a:r>
          </a:p>
          <a:p>
            <a:r>
              <a:rPr lang="en-IE" dirty="0"/>
              <a:t>2016-2017	101</a:t>
            </a:r>
          </a:p>
          <a:p>
            <a:r>
              <a:rPr lang="en-IE" dirty="0"/>
              <a:t>2017-2018	129</a:t>
            </a:r>
          </a:p>
          <a:p>
            <a:r>
              <a:rPr lang="en-IE" sz="1200" baseline="0" dirty="0">
                <a:solidFill>
                  <a:srgbClr val="BA1F46"/>
                </a:solidFill>
              </a:rPr>
              <a:t>2018-2019	218</a:t>
            </a:r>
          </a:p>
          <a:p>
            <a:r>
              <a:rPr lang="en-IE" sz="1200" baseline="0" dirty="0">
                <a:solidFill>
                  <a:srgbClr val="BA1F46"/>
                </a:solidFill>
              </a:rPr>
              <a:t>2019-2020	234</a:t>
            </a:r>
          </a:p>
          <a:p>
            <a:r>
              <a:rPr lang="en-GB" sz="1200" baseline="0" dirty="0">
                <a:solidFill>
                  <a:srgbClr val="BA1F46"/>
                </a:solidFill>
              </a:rPr>
              <a:t>2</a:t>
            </a:r>
            <a:r>
              <a:rPr lang="en-IE" sz="1200" baseline="0" dirty="0">
                <a:solidFill>
                  <a:srgbClr val="BA1F46"/>
                </a:solidFill>
              </a:rPr>
              <a:t>020-2021	225</a:t>
            </a:r>
          </a:p>
          <a:p>
            <a:r>
              <a:rPr lang="en-GB" sz="1200" baseline="0" dirty="0">
                <a:solidFill>
                  <a:srgbClr val="BA1F46"/>
                </a:solidFill>
              </a:rPr>
              <a:t>2</a:t>
            </a:r>
            <a:r>
              <a:rPr lang="en-IE" sz="1200" baseline="0" dirty="0">
                <a:solidFill>
                  <a:srgbClr val="BA1F46"/>
                </a:solidFill>
              </a:rPr>
              <a:t>021-2022	214</a:t>
            </a:r>
          </a:p>
        </p:txBody>
      </p:sp>
      <p:sp>
        <p:nvSpPr>
          <p:cNvPr id="4" name="Slide Number Placeholder 3"/>
          <p:cNvSpPr>
            <a:spLocks noGrp="1"/>
          </p:cNvSpPr>
          <p:nvPr>
            <p:ph type="sldNum" sz="quarter" idx="10"/>
          </p:nvPr>
        </p:nvSpPr>
        <p:spPr/>
        <p:txBody>
          <a:bodyPr/>
          <a:lstStyle/>
          <a:p>
            <a:fld id="{5A908BF7-63AD-4786-B1BA-C1B9B7BEBC86}" type="slidenum">
              <a:rPr lang="en-IE" smtClean="0"/>
              <a:t>37</a:t>
            </a:fld>
            <a:endParaRPr lang="en-IE" dirty="0"/>
          </a:p>
        </p:txBody>
      </p:sp>
    </p:spTree>
    <p:extLst>
      <p:ext uri="{BB962C8B-B14F-4D97-AF65-F5344CB8AC3E}">
        <p14:creationId xmlns:p14="http://schemas.microsoft.com/office/powerpoint/2010/main" val="3631019307"/>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E" sz="1200" b="1" dirty="0">
                <a:solidFill>
                  <a:srgbClr val="BA1F46"/>
                </a:solidFill>
              </a:rPr>
              <a:t>*</a:t>
            </a:r>
            <a:r>
              <a:rPr lang="en-GB" sz="1200" dirty="0">
                <a:solidFill>
                  <a:srgbClr val="BA1F46"/>
                </a:solidFill>
              </a:rPr>
              <a:t>based on complete returns only-figures accurate as of September 2022</a:t>
            </a:r>
            <a:endParaRPr lang="en-IE" sz="1200" b="0" i="1" kern="1200" baseline="0" dirty="0">
              <a:solidFill>
                <a:schemeClr val="tx1"/>
              </a:solidFill>
              <a:effectLst/>
              <a:latin typeface="+mn-lt"/>
              <a:ea typeface="+mn-ea"/>
              <a:cs typeface="+mn-cs"/>
            </a:endParaRPr>
          </a:p>
          <a:p>
            <a:r>
              <a:rPr lang="en-IE" sz="1200" baseline="0" dirty="0">
                <a:solidFill>
                  <a:srgbClr val="BA1F46"/>
                </a:solidFill>
              </a:rPr>
              <a:t>No. of Public LTCFs in CHO1 by season: </a:t>
            </a:r>
          </a:p>
          <a:p>
            <a:r>
              <a:rPr lang="en-IE" dirty="0"/>
              <a:t>2011-2012	13</a:t>
            </a:r>
          </a:p>
          <a:p>
            <a:r>
              <a:rPr lang="en-IE" dirty="0"/>
              <a:t>2012-2013	20</a:t>
            </a:r>
          </a:p>
          <a:p>
            <a:r>
              <a:rPr lang="en-IE" dirty="0"/>
              <a:t>2013-2014	15</a:t>
            </a:r>
          </a:p>
          <a:p>
            <a:r>
              <a:rPr lang="en-IE" dirty="0"/>
              <a:t>2014-2015	8</a:t>
            </a:r>
          </a:p>
          <a:p>
            <a:r>
              <a:rPr lang="en-IE" dirty="0"/>
              <a:t>2015-2016	17</a:t>
            </a:r>
          </a:p>
          <a:p>
            <a:r>
              <a:rPr lang="en-IE" dirty="0"/>
              <a:t>2016-2017	26</a:t>
            </a:r>
          </a:p>
          <a:p>
            <a:r>
              <a:rPr lang="en-IE" dirty="0"/>
              <a:t>2017-2018	36</a:t>
            </a:r>
          </a:p>
          <a:p>
            <a:r>
              <a:rPr lang="en-IE" dirty="0"/>
              <a:t>2018-2019	72</a:t>
            </a:r>
          </a:p>
          <a:p>
            <a:r>
              <a:rPr lang="en-IE" dirty="0"/>
              <a:t>2019-2020	69</a:t>
            </a:r>
          </a:p>
          <a:p>
            <a:r>
              <a:rPr lang="en-GB" dirty="0"/>
              <a:t>2</a:t>
            </a:r>
            <a:r>
              <a:rPr lang="en-IE" dirty="0"/>
              <a:t>020-2021	48</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aseline="0" dirty="0">
                <a:solidFill>
                  <a:srgbClr val="BA1F46"/>
                </a:solidFill>
              </a:rPr>
              <a:t>2</a:t>
            </a:r>
            <a:r>
              <a:rPr lang="en-IE" sz="1200" baseline="0" dirty="0">
                <a:solidFill>
                  <a:srgbClr val="BA1F46"/>
                </a:solidFill>
              </a:rPr>
              <a:t>021-2022	33</a:t>
            </a:r>
          </a:p>
          <a:p>
            <a:endParaRPr lang="en-IE" dirty="0"/>
          </a:p>
          <a:p>
            <a:endParaRPr lang="en-IE" dirty="0"/>
          </a:p>
        </p:txBody>
      </p:sp>
      <p:sp>
        <p:nvSpPr>
          <p:cNvPr id="4" name="Slide Number Placeholder 3"/>
          <p:cNvSpPr>
            <a:spLocks noGrp="1"/>
          </p:cNvSpPr>
          <p:nvPr>
            <p:ph type="sldNum" sz="quarter" idx="10"/>
          </p:nvPr>
        </p:nvSpPr>
        <p:spPr/>
        <p:txBody>
          <a:bodyPr/>
          <a:lstStyle/>
          <a:p>
            <a:fld id="{5A908BF7-63AD-4786-B1BA-C1B9B7BEBC86}" type="slidenum">
              <a:rPr lang="en-IE" smtClean="0"/>
              <a:t>38</a:t>
            </a:fld>
            <a:endParaRPr lang="en-IE" dirty="0"/>
          </a:p>
        </p:txBody>
      </p:sp>
    </p:spTree>
    <p:extLst>
      <p:ext uri="{BB962C8B-B14F-4D97-AF65-F5344CB8AC3E}">
        <p14:creationId xmlns:p14="http://schemas.microsoft.com/office/powerpoint/2010/main" val="3631019307"/>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E" sz="1200" b="1" dirty="0">
                <a:solidFill>
                  <a:srgbClr val="BA1F46"/>
                </a:solidFill>
              </a:rPr>
              <a:t>*</a:t>
            </a:r>
            <a:r>
              <a:rPr lang="en-GB" sz="1200" dirty="0">
                <a:solidFill>
                  <a:srgbClr val="BA1F46"/>
                </a:solidFill>
              </a:rPr>
              <a:t>based on complete returns only-figures accurate as of September 2022</a:t>
            </a:r>
            <a:endParaRPr lang="en-IE" sz="1200" baseline="0" dirty="0">
              <a:solidFill>
                <a:srgbClr val="BA1F46"/>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lang="en-IE" sz="1200" baseline="0" dirty="0">
                <a:solidFill>
                  <a:srgbClr val="BA1F46"/>
                </a:solidFill>
              </a:rPr>
              <a:t>No. of Public LTCFs in CHO2 by season: </a:t>
            </a:r>
          </a:p>
          <a:p>
            <a:r>
              <a:rPr lang="en-IE" dirty="0"/>
              <a:t>2011-2012	10</a:t>
            </a:r>
          </a:p>
          <a:p>
            <a:r>
              <a:rPr lang="en-IE" dirty="0"/>
              <a:t>2012-2013	14</a:t>
            </a:r>
          </a:p>
          <a:p>
            <a:r>
              <a:rPr lang="en-IE" dirty="0"/>
              <a:t>2013-2014	10</a:t>
            </a:r>
          </a:p>
          <a:p>
            <a:r>
              <a:rPr lang="en-IE" dirty="0"/>
              <a:t>2014-2015	7</a:t>
            </a:r>
          </a:p>
          <a:p>
            <a:r>
              <a:rPr lang="en-IE" dirty="0"/>
              <a:t>2015-2016	10</a:t>
            </a:r>
          </a:p>
          <a:p>
            <a:r>
              <a:rPr lang="en-IE" dirty="0"/>
              <a:t>2016-2017	10</a:t>
            </a:r>
          </a:p>
          <a:p>
            <a:r>
              <a:rPr lang="en-IE" dirty="0"/>
              <a:t>2017-2018	20</a:t>
            </a:r>
          </a:p>
          <a:p>
            <a:r>
              <a:rPr lang="en-IE" dirty="0"/>
              <a:t>2018-2019	22</a:t>
            </a:r>
          </a:p>
          <a:p>
            <a:r>
              <a:rPr lang="en-IE" dirty="0"/>
              <a:t>2019-2020	21</a:t>
            </a:r>
          </a:p>
          <a:p>
            <a:r>
              <a:rPr lang="en-GB" dirty="0"/>
              <a:t>2</a:t>
            </a:r>
            <a:r>
              <a:rPr lang="en-IE" dirty="0"/>
              <a:t>020-2021	21</a:t>
            </a:r>
          </a:p>
          <a:p>
            <a:r>
              <a:rPr lang="en-IE" dirty="0"/>
              <a:t>2021-2022	22</a:t>
            </a:r>
          </a:p>
        </p:txBody>
      </p:sp>
      <p:sp>
        <p:nvSpPr>
          <p:cNvPr id="4" name="Slide Number Placeholder 3"/>
          <p:cNvSpPr>
            <a:spLocks noGrp="1"/>
          </p:cNvSpPr>
          <p:nvPr>
            <p:ph type="sldNum" sz="quarter" idx="10"/>
          </p:nvPr>
        </p:nvSpPr>
        <p:spPr/>
        <p:txBody>
          <a:bodyPr/>
          <a:lstStyle/>
          <a:p>
            <a:fld id="{5A908BF7-63AD-4786-B1BA-C1B9B7BEBC86}" type="slidenum">
              <a:rPr lang="en-IE" smtClean="0"/>
              <a:t>39</a:t>
            </a:fld>
            <a:endParaRPr lang="en-IE" dirty="0"/>
          </a:p>
        </p:txBody>
      </p:sp>
    </p:spTree>
    <p:extLst>
      <p:ext uri="{BB962C8B-B14F-4D97-AF65-F5344CB8AC3E}">
        <p14:creationId xmlns:p14="http://schemas.microsoft.com/office/powerpoint/2010/main" val="3631019307"/>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E" sz="1200" b="1" dirty="0">
                <a:solidFill>
                  <a:srgbClr val="BA1F46"/>
                </a:solidFill>
              </a:rPr>
              <a:t>*</a:t>
            </a:r>
            <a:r>
              <a:rPr lang="en-GB" sz="1200" dirty="0">
                <a:solidFill>
                  <a:srgbClr val="BA1F46"/>
                </a:solidFill>
              </a:rPr>
              <a:t>based on complete returns only-figures accurate as of September 2022</a:t>
            </a:r>
            <a:endParaRPr lang="en-IE" sz="1200" baseline="0" dirty="0">
              <a:solidFill>
                <a:srgbClr val="BA1F46"/>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lang="en-IE" sz="1200" baseline="0" dirty="0">
                <a:solidFill>
                  <a:srgbClr val="BA1F46"/>
                </a:solidFill>
              </a:rPr>
              <a:t>No. of Public LTCFs in CHO3 by season: </a:t>
            </a:r>
          </a:p>
          <a:p>
            <a:r>
              <a:rPr lang="en-IE" dirty="0"/>
              <a:t>2011-2012	4</a:t>
            </a:r>
          </a:p>
          <a:p>
            <a:r>
              <a:rPr lang="en-IE" dirty="0"/>
              <a:t>2012-2013	8</a:t>
            </a:r>
          </a:p>
          <a:p>
            <a:r>
              <a:rPr lang="en-IE" dirty="0"/>
              <a:t>2013-2014	5</a:t>
            </a:r>
          </a:p>
          <a:p>
            <a:r>
              <a:rPr lang="en-IE" dirty="0"/>
              <a:t>2014-2015	3</a:t>
            </a:r>
          </a:p>
          <a:p>
            <a:r>
              <a:rPr lang="en-IE" dirty="0"/>
              <a:t>2015-2016	3</a:t>
            </a:r>
          </a:p>
          <a:p>
            <a:r>
              <a:rPr lang="en-IE" dirty="0"/>
              <a:t>2016-2017	8</a:t>
            </a:r>
          </a:p>
          <a:p>
            <a:r>
              <a:rPr lang="en-IE" dirty="0"/>
              <a:t>2017-2018	9</a:t>
            </a:r>
          </a:p>
          <a:p>
            <a:r>
              <a:rPr lang="en-IE" dirty="0"/>
              <a:t>2018-2019	9</a:t>
            </a:r>
          </a:p>
          <a:p>
            <a:r>
              <a:rPr lang="en-IE" dirty="0"/>
              <a:t>2019-2020	9</a:t>
            </a:r>
          </a:p>
          <a:p>
            <a:r>
              <a:rPr lang="en-GB" dirty="0"/>
              <a:t>2</a:t>
            </a:r>
            <a:r>
              <a:rPr lang="en-IE" dirty="0"/>
              <a:t>020-2021	18</a:t>
            </a:r>
          </a:p>
          <a:p>
            <a:r>
              <a:rPr lang="en-GB" dirty="0"/>
              <a:t>2</a:t>
            </a:r>
            <a:r>
              <a:rPr lang="en-IE" dirty="0"/>
              <a:t>021-2022	11</a:t>
            </a:r>
          </a:p>
        </p:txBody>
      </p:sp>
      <p:sp>
        <p:nvSpPr>
          <p:cNvPr id="4" name="Slide Number Placeholder 3"/>
          <p:cNvSpPr>
            <a:spLocks noGrp="1"/>
          </p:cNvSpPr>
          <p:nvPr>
            <p:ph type="sldNum" sz="quarter" idx="10"/>
          </p:nvPr>
        </p:nvSpPr>
        <p:spPr/>
        <p:txBody>
          <a:bodyPr/>
          <a:lstStyle/>
          <a:p>
            <a:fld id="{5A908BF7-63AD-4786-B1BA-C1B9B7BEBC86}" type="slidenum">
              <a:rPr lang="en-IE" smtClean="0"/>
              <a:t>40</a:t>
            </a:fld>
            <a:endParaRPr lang="en-IE" dirty="0"/>
          </a:p>
        </p:txBody>
      </p:sp>
    </p:spTree>
    <p:extLst>
      <p:ext uri="{BB962C8B-B14F-4D97-AF65-F5344CB8AC3E}">
        <p14:creationId xmlns:p14="http://schemas.microsoft.com/office/powerpoint/2010/main" val="3631019307"/>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E" sz="1200" b="1" dirty="0">
                <a:solidFill>
                  <a:srgbClr val="BA1F46"/>
                </a:solidFill>
              </a:rPr>
              <a:t>*</a:t>
            </a:r>
            <a:r>
              <a:rPr lang="en-GB" sz="1200" dirty="0">
                <a:solidFill>
                  <a:srgbClr val="BA1F46"/>
                </a:solidFill>
              </a:rPr>
              <a:t>based on complete returns only-figures accurate as of September 2022</a:t>
            </a:r>
            <a:endParaRPr lang="en-IE" sz="1200" baseline="0" dirty="0">
              <a:solidFill>
                <a:srgbClr val="BA1F46"/>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lang="en-IE" sz="1200" baseline="0" dirty="0">
                <a:solidFill>
                  <a:srgbClr val="BA1F46"/>
                </a:solidFill>
              </a:rPr>
              <a:t>No. of Public LTCFs in CHO4 by season: </a:t>
            </a:r>
          </a:p>
          <a:p>
            <a:r>
              <a:rPr lang="en-IE" dirty="0"/>
              <a:t>2011-2012	7</a:t>
            </a:r>
          </a:p>
          <a:p>
            <a:r>
              <a:rPr lang="en-IE" dirty="0"/>
              <a:t>2012-2013	17</a:t>
            </a:r>
          </a:p>
          <a:p>
            <a:r>
              <a:rPr lang="en-IE" dirty="0"/>
              <a:t>2013-2014	18</a:t>
            </a:r>
          </a:p>
          <a:p>
            <a:r>
              <a:rPr lang="en-IE" dirty="0"/>
              <a:t>2014-2015	15</a:t>
            </a:r>
          </a:p>
          <a:p>
            <a:r>
              <a:rPr lang="en-IE" dirty="0"/>
              <a:t>2015-2016	21</a:t>
            </a:r>
          </a:p>
          <a:p>
            <a:r>
              <a:rPr lang="en-IE" dirty="0"/>
              <a:t>2016-2017	21</a:t>
            </a:r>
          </a:p>
          <a:p>
            <a:r>
              <a:rPr lang="en-IE" dirty="0"/>
              <a:t>2017-2018	16</a:t>
            </a:r>
          </a:p>
          <a:p>
            <a:pPr marL="0" marR="0" indent="0" algn="l" defTabSz="914400" rtl="0" eaLnBrk="1" fontAlgn="auto" latinLnBrk="0" hangingPunct="1">
              <a:lnSpc>
                <a:spcPct val="100000"/>
              </a:lnSpc>
              <a:spcBef>
                <a:spcPts val="0"/>
              </a:spcBef>
              <a:spcAft>
                <a:spcPts val="0"/>
              </a:spcAft>
              <a:buClrTx/>
              <a:buSzTx/>
              <a:buFontTx/>
              <a:buNone/>
              <a:tabLst/>
              <a:defRPr/>
            </a:pPr>
            <a:r>
              <a:rPr lang="en-IE" dirty="0"/>
              <a:t>2018-2019	35</a:t>
            </a:r>
          </a:p>
          <a:p>
            <a:pPr marL="0" marR="0" indent="0" algn="l" defTabSz="914400" rtl="0" eaLnBrk="1" fontAlgn="auto" latinLnBrk="0" hangingPunct="1">
              <a:lnSpc>
                <a:spcPct val="100000"/>
              </a:lnSpc>
              <a:spcBef>
                <a:spcPts val="0"/>
              </a:spcBef>
              <a:spcAft>
                <a:spcPts val="0"/>
              </a:spcAft>
              <a:buClrTx/>
              <a:buSzTx/>
              <a:buFontTx/>
              <a:buNone/>
              <a:tabLst/>
              <a:defRPr/>
            </a:pPr>
            <a:r>
              <a:rPr lang="en-IE" dirty="0"/>
              <a:t>2019-2020	38</a:t>
            </a:r>
          </a:p>
          <a:p>
            <a:pPr marL="0" marR="0" indent="0" algn="l" defTabSz="914400" rtl="0" eaLnBrk="1" fontAlgn="auto" latinLnBrk="0" hangingPunct="1">
              <a:lnSpc>
                <a:spcPct val="100000"/>
              </a:lnSpc>
              <a:spcBef>
                <a:spcPts val="0"/>
              </a:spcBef>
              <a:spcAft>
                <a:spcPts val="0"/>
              </a:spcAft>
              <a:buClrTx/>
              <a:buSzTx/>
              <a:buFontTx/>
              <a:buNone/>
              <a:tabLst/>
              <a:defRPr/>
            </a:pPr>
            <a:r>
              <a:rPr lang="en-GB" dirty="0"/>
              <a:t>2</a:t>
            </a:r>
            <a:r>
              <a:rPr lang="en-IE" dirty="0"/>
              <a:t>020-2021	43</a:t>
            </a:r>
          </a:p>
          <a:p>
            <a:pPr marL="0" marR="0" indent="0" algn="l" defTabSz="914400" rtl="0" eaLnBrk="1" fontAlgn="auto" latinLnBrk="0" hangingPunct="1">
              <a:lnSpc>
                <a:spcPct val="100000"/>
              </a:lnSpc>
              <a:spcBef>
                <a:spcPts val="0"/>
              </a:spcBef>
              <a:spcAft>
                <a:spcPts val="0"/>
              </a:spcAft>
              <a:buClrTx/>
              <a:buSzTx/>
              <a:buFontTx/>
              <a:buNone/>
              <a:tabLst/>
              <a:defRPr/>
            </a:pPr>
            <a:r>
              <a:rPr lang="en-GB" dirty="0"/>
              <a:t>2</a:t>
            </a:r>
            <a:r>
              <a:rPr lang="en-IE" dirty="0"/>
              <a:t>021-2022	43</a:t>
            </a:r>
          </a:p>
          <a:p>
            <a:endParaRPr lang="en-IE" dirty="0"/>
          </a:p>
        </p:txBody>
      </p:sp>
      <p:sp>
        <p:nvSpPr>
          <p:cNvPr id="4" name="Slide Number Placeholder 3"/>
          <p:cNvSpPr>
            <a:spLocks noGrp="1"/>
          </p:cNvSpPr>
          <p:nvPr>
            <p:ph type="sldNum" sz="quarter" idx="10"/>
          </p:nvPr>
        </p:nvSpPr>
        <p:spPr/>
        <p:txBody>
          <a:bodyPr/>
          <a:lstStyle/>
          <a:p>
            <a:fld id="{5A908BF7-63AD-4786-B1BA-C1B9B7BEBC86}" type="slidenum">
              <a:rPr lang="en-IE" smtClean="0"/>
              <a:t>41</a:t>
            </a:fld>
            <a:endParaRPr lang="en-IE" dirty="0"/>
          </a:p>
        </p:txBody>
      </p:sp>
    </p:spTree>
    <p:extLst>
      <p:ext uri="{BB962C8B-B14F-4D97-AF65-F5344CB8AC3E}">
        <p14:creationId xmlns:p14="http://schemas.microsoft.com/office/powerpoint/2010/main" val="3631019307"/>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E" sz="1200" b="1" dirty="0">
                <a:solidFill>
                  <a:srgbClr val="BA1F46"/>
                </a:solidFill>
              </a:rPr>
              <a:t>*</a:t>
            </a:r>
            <a:r>
              <a:rPr lang="en-GB" sz="1200" dirty="0">
                <a:solidFill>
                  <a:srgbClr val="BA1F46"/>
                </a:solidFill>
              </a:rPr>
              <a:t>based on complete returns only-figures accurate as of September 2022</a:t>
            </a:r>
            <a:endParaRPr lang="en-IE" sz="1200" baseline="0" dirty="0">
              <a:solidFill>
                <a:srgbClr val="BA1F46"/>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lang="en-IE" sz="1200" baseline="0" dirty="0">
                <a:solidFill>
                  <a:srgbClr val="BA1F46"/>
                </a:solidFill>
              </a:rPr>
              <a:t>No. of Public LTCFs in CHO5 by season: </a:t>
            </a:r>
          </a:p>
          <a:p>
            <a:pPr marL="0" marR="0" indent="0" algn="l" defTabSz="914400" rtl="0" eaLnBrk="1" fontAlgn="auto" latinLnBrk="0" hangingPunct="1">
              <a:lnSpc>
                <a:spcPct val="100000"/>
              </a:lnSpc>
              <a:spcBef>
                <a:spcPts val="0"/>
              </a:spcBef>
              <a:spcAft>
                <a:spcPts val="0"/>
              </a:spcAft>
              <a:buClrTx/>
              <a:buSzTx/>
              <a:buFontTx/>
              <a:buNone/>
              <a:tabLst/>
              <a:defRPr/>
            </a:pPr>
            <a:r>
              <a:rPr lang="en-IE" dirty="0"/>
              <a:t>2011-2012	6</a:t>
            </a:r>
          </a:p>
          <a:p>
            <a:pPr marL="0" marR="0" indent="0" algn="l" defTabSz="914400" rtl="0" eaLnBrk="1" fontAlgn="auto" latinLnBrk="0" hangingPunct="1">
              <a:lnSpc>
                <a:spcPct val="100000"/>
              </a:lnSpc>
              <a:spcBef>
                <a:spcPts val="0"/>
              </a:spcBef>
              <a:spcAft>
                <a:spcPts val="0"/>
              </a:spcAft>
              <a:buClrTx/>
              <a:buSzTx/>
              <a:buFontTx/>
              <a:buNone/>
              <a:tabLst/>
              <a:defRPr/>
            </a:pPr>
            <a:r>
              <a:rPr lang="en-IE" dirty="0"/>
              <a:t>2012-2013	20</a:t>
            </a:r>
          </a:p>
          <a:p>
            <a:pPr marL="0" marR="0" indent="0" algn="l" defTabSz="914400" rtl="0" eaLnBrk="1" fontAlgn="auto" latinLnBrk="0" hangingPunct="1">
              <a:lnSpc>
                <a:spcPct val="100000"/>
              </a:lnSpc>
              <a:spcBef>
                <a:spcPts val="0"/>
              </a:spcBef>
              <a:spcAft>
                <a:spcPts val="0"/>
              </a:spcAft>
              <a:buClrTx/>
              <a:buSzTx/>
              <a:buFontTx/>
              <a:buNone/>
              <a:tabLst/>
              <a:defRPr/>
            </a:pPr>
            <a:r>
              <a:rPr lang="en-IE" dirty="0"/>
              <a:t>2013-2014	13</a:t>
            </a:r>
          </a:p>
          <a:p>
            <a:pPr marL="0" marR="0" indent="0" algn="l" defTabSz="914400" rtl="0" eaLnBrk="1" fontAlgn="auto" latinLnBrk="0" hangingPunct="1">
              <a:lnSpc>
                <a:spcPct val="100000"/>
              </a:lnSpc>
              <a:spcBef>
                <a:spcPts val="0"/>
              </a:spcBef>
              <a:spcAft>
                <a:spcPts val="0"/>
              </a:spcAft>
              <a:buClrTx/>
              <a:buSzTx/>
              <a:buFontTx/>
              <a:buNone/>
              <a:tabLst/>
              <a:defRPr/>
            </a:pPr>
            <a:r>
              <a:rPr lang="en-IE" dirty="0"/>
              <a:t>2014-2015	7</a:t>
            </a:r>
          </a:p>
          <a:p>
            <a:pPr marL="0" marR="0" indent="0" algn="l" defTabSz="914400" rtl="0" eaLnBrk="1" fontAlgn="auto" latinLnBrk="0" hangingPunct="1">
              <a:lnSpc>
                <a:spcPct val="100000"/>
              </a:lnSpc>
              <a:spcBef>
                <a:spcPts val="0"/>
              </a:spcBef>
              <a:spcAft>
                <a:spcPts val="0"/>
              </a:spcAft>
              <a:buClrTx/>
              <a:buSzTx/>
              <a:buFontTx/>
              <a:buNone/>
              <a:tabLst/>
              <a:defRPr/>
            </a:pPr>
            <a:r>
              <a:rPr lang="en-IE" dirty="0"/>
              <a:t>2015-2016	5</a:t>
            </a:r>
          </a:p>
          <a:p>
            <a:pPr marL="0" marR="0" indent="0" algn="l" defTabSz="914400" rtl="0" eaLnBrk="1" fontAlgn="auto" latinLnBrk="0" hangingPunct="1">
              <a:lnSpc>
                <a:spcPct val="100000"/>
              </a:lnSpc>
              <a:spcBef>
                <a:spcPts val="0"/>
              </a:spcBef>
              <a:spcAft>
                <a:spcPts val="0"/>
              </a:spcAft>
              <a:buClrTx/>
              <a:buSzTx/>
              <a:buFontTx/>
              <a:buNone/>
              <a:tabLst/>
              <a:defRPr/>
            </a:pPr>
            <a:r>
              <a:rPr lang="en-IE" dirty="0"/>
              <a:t>2016-2017	10</a:t>
            </a:r>
          </a:p>
          <a:p>
            <a:pPr marL="0" marR="0" indent="0" algn="l" defTabSz="914400" rtl="0" eaLnBrk="1" fontAlgn="auto" latinLnBrk="0" hangingPunct="1">
              <a:lnSpc>
                <a:spcPct val="100000"/>
              </a:lnSpc>
              <a:spcBef>
                <a:spcPts val="0"/>
              </a:spcBef>
              <a:spcAft>
                <a:spcPts val="0"/>
              </a:spcAft>
              <a:buClrTx/>
              <a:buSzTx/>
              <a:buFontTx/>
              <a:buNone/>
              <a:tabLst/>
              <a:defRPr/>
            </a:pPr>
            <a:r>
              <a:rPr lang="en-IE" dirty="0"/>
              <a:t>2017-2018	23</a:t>
            </a:r>
          </a:p>
          <a:p>
            <a:pPr marL="0" marR="0" indent="0" algn="l" defTabSz="914400" rtl="0" eaLnBrk="1" fontAlgn="auto" latinLnBrk="0" hangingPunct="1">
              <a:lnSpc>
                <a:spcPct val="100000"/>
              </a:lnSpc>
              <a:spcBef>
                <a:spcPts val="0"/>
              </a:spcBef>
              <a:spcAft>
                <a:spcPts val="0"/>
              </a:spcAft>
              <a:buClrTx/>
              <a:buSzTx/>
              <a:buFontTx/>
              <a:buNone/>
              <a:tabLst/>
              <a:defRPr/>
            </a:pPr>
            <a:r>
              <a:rPr lang="en-IE" dirty="0"/>
              <a:t>2018-2019	49</a:t>
            </a:r>
          </a:p>
          <a:p>
            <a:pPr marL="0" marR="0" indent="0" algn="l" defTabSz="914400" rtl="0" eaLnBrk="1" fontAlgn="auto" latinLnBrk="0" hangingPunct="1">
              <a:lnSpc>
                <a:spcPct val="100000"/>
              </a:lnSpc>
              <a:spcBef>
                <a:spcPts val="0"/>
              </a:spcBef>
              <a:spcAft>
                <a:spcPts val="0"/>
              </a:spcAft>
              <a:buClrTx/>
              <a:buSzTx/>
              <a:buFontTx/>
              <a:buNone/>
              <a:tabLst/>
              <a:defRPr/>
            </a:pPr>
            <a:r>
              <a:rPr lang="en-IE" dirty="0"/>
              <a:t>2019-2020	59</a:t>
            </a:r>
          </a:p>
          <a:p>
            <a:pPr marL="0" marR="0" indent="0" algn="l" defTabSz="914400" rtl="0" eaLnBrk="1" fontAlgn="auto" latinLnBrk="0" hangingPunct="1">
              <a:lnSpc>
                <a:spcPct val="100000"/>
              </a:lnSpc>
              <a:spcBef>
                <a:spcPts val="0"/>
              </a:spcBef>
              <a:spcAft>
                <a:spcPts val="0"/>
              </a:spcAft>
              <a:buClrTx/>
              <a:buSzTx/>
              <a:buFontTx/>
              <a:buNone/>
              <a:tabLst/>
              <a:defRPr/>
            </a:pPr>
            <a:r>
              <a:rPr lang="en-GB" dirty="0"/>
              <a:t>2</a:t>
            </a:r>
            <a:r>
              <a:rPr lang="en-IE" dirty="0"/>
              <a:t>020-2021	57</a:t>
            </a:r>
          </a:p>
          <a:p>
            <a:pPr marL="0" marR="0" indent="0" algn="l" defTabSz="914400" rtl="0" eaLnBrk="1" fontAlgn="auto" latinLnBrk="0" hangingPunct="1">
              <a:lnSpc>
                <a:spcPct val="100000"/>
              </a:lnSpc>
              <a:spcBef>
                <a:spcPts val="0"/>
              </a:spcBef>
              <a:spcAft>
                <a:spcPts val="0"/>
              </a:spcAft>
              <a:buClrTx/>
              <a:buSzTx/>
              <a:buFontTx/>
              <a:buNone/>
              <a:tabLst/>
              <a:defRPr/>
            </a:pPr>
            <a:r>
              <a:rPr lang="en-GB" dirty="0"/>
              <a:t>2</a:t>
            </a:r>
            <a:r>
              <a:rPr lang="en-IE" dirty="0"/>
              <a:t>021-2022	57</a:t>
            </a:r>
          </a:p>
        </p:txBody>
      </p:sp>
      <p:sp>
        <p:nvSpPr>
          <p:cNvPr id="4" name="Slide Number Placeholder 3"/>
          <p:cNvSpPr>
            <a:spLocks noGrp="1"/>
          </p:cNvSpPr>
          <p:nvPr>
            <p:ph type="sldNum" sz="quarter" idx="10"/>
          </p:nvPr>
        </p:nvSpPr>
        <p:spPr/>
        <p:txBody>
          <a:bodyPr/>
          <a:lstStyle/>
          <a:p>
            <a:fld id="{5A908BF7-63AD-4786-B1BA-C1B9B7BEBC86}" type="slidenum">
              <a:rPr lang="en-IE" smtClean="0"/>
              <a:t>42</a:t>
            </a:fld>
            <a:endParaRPr lang="en-IE" dirty="0"/>
          </a:p>
        </p:txBody>
      </p:sp>
    </p:spTree>
    <p:extLst>
      <p:ext uri="{BB962C8B-B14F-4D97-AF65-F5344CB8AC3E}">
        <p14:creationId xmlns:p14="http://schemas.microsoft.com/office/powerpoint/2010/main" val="3631019307"/>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E" sz="1200" b="1" dirty="0">
                <a:solidFill>
                  <a:srgbClr val="BA1F46"/>
                </a:solidFill>
              </a:rPr>
              <a:t>*</a:t>
            </a:r>
            <a:r>
              <a:rPr lang="en-GB" sz="1200" dirty="0">
                <a:solidFill>
                  <a:srgbClr val="BA1F46"/>
                </a:solidFill>
              </a:rPr>
              <a:t>based on complete returns only-figures accurate as of September 2022</a:t>
            </a:r>
            <a:endParaRPr lang="en-IE" sz="1200" baseline="0" dirty="0">
              <a:solidFill>
                <a:srgbClr val="BA1F46"/>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lang="en-IE" sz="1200" baseline="0" dirty="0">
                <a:solidFill>
                  <a:srgbClr val="BA1F46"/>
                </a:solidFill>
              </a:rPr>
              <a:t>No. of Public LTCFs in CHO6 by season: </a:t>
            </a:r>
          </a:p>
          <a:p>
            <a:r>
              <a:rPr lang="en-IE" dirty="0"/>
              <a:t>2011-2012	1</a:t>
            </a:r>
          </a:p>
          <a:p>
            <a:r>
              <a:rPr lang="en-IE" dirty="0"/>
              <a:t>2012-2013	3</a:t>
            </a:r>
          </a:p>
          <a:p>
            <a:r>
              <a:rPr lang="en-IE" dirty="0"/>
              <a:t>2013-2014	3</a:t>
            </a:r>
          </a:p>
          <a:p>
            <a:r>
              <a:rPr lang="en-IE" dirty="0"/>
              <a:t>2014-2015	3</a:t>
            </a:r>
          </a:p>
          <a:p>
            <a:r>
              <a:rPr lang="en-IE" dirty="0"/>
              <a:t>2015-2016	2</a:t>
            </a:r>
          </a:p>
          <a:p>
            <a:r>
              <a:rPr lang="en-IE" dirty="0"/>
              <a:t>2016-2017	2</a:t>
            </a:r>
          </a:p>
          <a:p>
            <a:r>
              <a:rPr lang="en-IE" dirty="0"/>
              <a:t>2017-2018	2</a:t>
            </a:r>
          </a:p>
          <a:p>
            <a:pPr marL="0" marR="0" indent="0" algn="l" defTabSz="914400" rtl="0" eaLnBrk="1" fontAlgn="auto" latinLnBrk="0" hangingPunct="1">
              <a:lnSpc>
                <a:spcPct val="100000"/>
              </a:lnSpc>
              <a:spcBef>
                <a:spcPts val="0"/>
              </a:spcBef>
              <a:spcAft>
                <a:spcPts val="0"/>
              </a:spcAft>
              <a:buClrTx/>
              <a:buSzTx/>
              <a:buFontTx/>
              <a:buNone/>
              <a:tabLst/>
              <a:defRPr/>
            </a:pPr>
            <a:r>
              <a:rPr lang="en-IE" dirty="0"/>
              <a:t>2018-2019	3</a:t>
            </a:r>
          </a:p>
          <a:p>
            <a:pPr marL="0" marR="0" indent="0" algn="l" defTabSz="914400" rtl="0" eaLnBrk="1" fontAlgn="auto" latinLnBrk="0" hangingPunct="1">
              <a:lnSpc>
                <a:spcPct val="100000"/>
              </a:lnSpc>
              <a:spcBef>
                <a:spcPts val="0"/>
              </a:spcBef>
              <a:spcAft>
                <a:spcPts val="0"/>
              </a:spcAft>
              <a:buClrTx/>
              <a:buSzTx/>
              <a:buFontTx/>
              <a:buNone/>
              <a:tabLst/>
              <a:defRPr/>
            </a:pPr>
            <a:r>
              <a:rPr lang="en-IE" dirty="0"/>
              <a:t>2019-2020	3</a:t>
            </a:r>
          </a:p>
          <a:p>
            <a:pPr marL="0" marR="0" indent="0" algn="l" defTabSz="914400" rtl="0" eaLnBrk="1" fontAlgn="auto" latinLnBrk="0" hangingPunct="1">
              <a:lnSpc>
                <a:spcPct val="100000"/>
              </a:lnSpc>
              <a:spcBef>
                <a:spcPts val="0"/>
              </a:spcBef>
              <a:spcAft>
                <a:spcPts val="0"/>
              </a:spcAft>
              <a:buClrTx/>
              <a:buSzTx/>
              <a:buFontTx/>
              <a:buNone/>
              <a:tabLst/>
              <a:defRPr/>
            </a:pPr>
            <a:r>
              <a:rPr lang="en-GB" dirty="0"/>
              <a:t>2</a:t>
            </a:r>
            <a:r>
              <a:rPr lang="en-IE" dirty="0"/>
              <a:t>020-2021	7</a:t>
            </a:r>
          </a:p>
          <a:p>
            <a:pPr marL="0" marR="0" indent="0" algn="l" defTabSz="914400" rtl="0" eaLnBrk="1" fontAlgn="auto" latinLnBrk="0" hangingPunct="1">
              <a:lnSpc>
                <a:spcPct val="100000"/>
              </a:lnSpc>
              <a:spcBef>
                <a:spcPts val="0"/>
              </a:spcBef>
              <a:spcAft>
                <a:spcPts val="0"/>
              </a:spcAft>
              <a:buClrTx/>
              <a:buSzTx/>
              <a:buFontTx/>
              <a:buNone/>
              <a:tabLst/>
              <a:defRPr/>
            </a:pPr>
            <a:r>
              <a:rPr lang="en-GB" dirty="0"/>
              <a:t>2</a:t>
            </a:r>
            <a:r>
              <a:rPr lang="en-IE" dirty="0"/>
              <a:t>021-2022	9</a:t>
            </a:r>
          </a:p>
        </p:txBody>
      </p:sp>
      <p:sp>
        <p:nvSpPr>
          <p:cNvPr id="4" name="Slide Number Placeholder 3"/>
          <p:cNvSpPr>
            <a:spLocks noGrp="1"/>
          </p:cNvSpPr>
          <p:nvPr>
            <p:ph type="sldNum" sz="quarter" idx="10"/>
          </p:nvPr>
        </p:nvSpPr>
        <p:spPr/>
        <p:txBody>
          <a:bodyPr/>
          <a:lstStyle/>
          <a:p>
            <a:fld id="{5A908BF7-63AD-4786-B1BA-C1B9B7BEBC86}" type="slidenum">
              <a:rPr lang="en-IE" smtClean="0"/>
              <a:t>43</a:t>
            </a:fld>
            <a:endParaRPr lang="en-IE" dirty="0"/>
          </a:p>
        </p:txBody>
      </p:sp>
    </p:spTree>
    <p:extLst>
      <p:ext uri="{BB962C8B-B14F-4D97-AF65-F5344CB8AC3E}">
        <p14:creationId xmlns:p14="http://schemas.microsoft.com/office/powerpoint/2010/main" val="3631019307"/>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E" sz="1200" b="1" dirty="0">
                <a:solidFill>
                  <a:srgbClr val="BA1F46"/>
                </a:solidFill>
              </a:rPr>
              <a:t>*</a:t>
            </a:r>
            <a:r>
              <a:rPr lang="en-GB" sz="1200" dirty="0">
                <a:solidFill>
                  <a:srgbClr val="BA1F46"/>
                </a:solidFill>
              </a:rPr>
              <a:t>based on complete returns only-figures accurate as of September 2022</a:t>
            </a:r>
            <a:endParaRPr lang="en-IE" sz="1200" baseline="0" dirty="0">
              <a:solidFill>
                <a:srgbClr val="BA1F46"/>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lang="en-IE" sz="1200" baseline="0" dirty="0">
                <a:solidFill>
                  <a:srgbClr val="BA1F46"/>
                </a:solidFill>
              </a:rPr>
              <a:t>No. of Public LTCFs in CHO7 by season:</a:t>
            </a:r>
          </a:p>
          <a:p>
            <a:pPr marL="0" marR="0" indent="0" algn="l" defTabSz="914400" rtl="0" eaLnBrk="1" fontAlgn="auto" latinLnBrk="0" hangingPunct="1">
              <a:lnSpc>
                <a:spcPct val="100000"/>
              </a:lnSpc>
              <a:spcBef>
                <a:spcPts val="0"/>
              </a:spcBef>
              <a:spcAft>
                <a:spcPts val="0"/>
              </a:spcAft>
              <a:buClrTx/>
              <a:buSzTx/>
              <a:buFontTx/>
              <a:buNone/>
              <a:tabLst/>
              <a:defRPr/>
            </a:pPr>
            <a:r>
              <a:rPr lang="en-IE" dirty="0"/>
              <a:t>2011-2012	3</a:t>
            </a:r>
          </a:p>
          <a:p>
            <a:pPr marL="0" marR="0" indent="0" algn="l" defTabSz="914400" rtl="0" eaLnBrk="1" fontAlgn="auto" latinLnBrk="0" hangingPunct="1">
              <a:lnSpc>
                <a:spcPct val="100000"/>
              </a:lnSpc>
              <a:spcBef>
                <a:spcPts val="0"/>
              </a:spcBef>
              <a:spcAft>
                <a:spcPts val="0"/>
              </a:spcAft>
              <a:buClrTx/>
              <a:buSzTx/>
              <a:buFontTx/>
              <a:buNone/>
              <a:tabLst/>
              <a:defRPr/>
            </a:pPr>
            <a:r>
              <a:rPr lang="en-IE" dirty="0"/>
              <a:t>2012-2013	4</a:t>
            </a:r>
          </a:p>
          <a:p>
            <a:pPr marL="0" marR="0" indent="0" algn="l" defTabSz="914400" rtl="0" eaLnBrk="1" fontAlgn="auto" latinLnBrk="0" hangingPunct="1">
              <a:lnSpc>
                <a:spcPct val="100000"/>
              </a:lnSpc>
              <a:spcBef>
                <a:spcPts val="0"/>
              </a:spcBef>
              <a:spcAft>
                <a:spcPts val="0"/>
              </a:spcAft>
              <a:buClrTx/>
              <a:buSzTx/>
              <a:buFontTx/>
              <a:buNone/>
              <a:tabLst/>
              <a:defRPr/>
            </a:pPr>
            <a:r>
              <a:rPr lang="en-IE" dirty="0"/>
              <a:t>2013-2014	5</a:t>
            </a:r>
          </a:p>
          <a:p>
            <a:pPr marL="0" marR="0" indent="0" algn="l" defTabSz="914400" rtl="0" eaLnBrk="1" fontAlgn="auto" latinLnBrk="0" hangingPunct="1">
              <a:lnSpc>
                <a:spcPct val="100000"/>
              </a:lnSpc>
              <a:spcBef>
                <a:spcPts val="0"/>
              </a:spcBef>
              <a:spcAft>
                <a:spcPts val="0"/>
              </a:spcAft>
              <a:buClrTx/>
              <a:buSzTx/>
              <a:buFontTx/>
              <a:buNone/>
              <a:tabLst/>
              <a:defRPr/>
            </a:pPr>
            <a:r>
              <a:rPr lang="en-IE" dirty="0"/>
              <a:t>2014-2015	5</a:t>
            </a:r>
          </a:p>
          <a:p>
            <a:pPr marL="0" marR="0" indent="0" algn="l" defTabSz="914400" rtl="0" eaLnBrk="1" fontAlgn="auto" latinLnBrk="0" hangingPunct="1">
              <a:lnSpc>
                <a:spcPct val="100000"/>
              </a:lnSpc>
              <a:spcBef>
                <a:spcPts val="0"/>
              </a:spcBef>
              <a:spcAft>
                <a:spcPts val="0"/>
              </a:spcAft>
              <a:buClrTx/>
              <a:buSzTx/>
              <a:buFontTx/>
              <a:buNone/>
              <a:tabLst/>
              <a:defRPr/>
            </a:pPr>
            <a:r>
              <a:rPr lang="en-IE" dirty="0"/>
              <a:t>2015-2016	3</a:t>
            </a:r>
          </a:p>
          <a:p>
            <a:pPr marL="0" marR="0" indent="0" algn="l" defTabSz="914400" rtl="0" eaLnBrk="1" fontAlgn="auto" latinLnBrk="0" hangingPunct="1">
              <a:lnSpc>
                <a:spcPct val="100000"/>
              </a:lnSpc>
              <a:spcBef>
                <a:spcPts val="0"/>
              </a:spcBef>
              <a:spcAft>
                <a:spcPts val="0"/>
              </a:spcAft>
              <a:buClrTx/>
              <a:buSzTx/>
              <a:buFontTx/>
              <a:buNone/>
              <a:tabLst/>
              <a:defRPr/>
            </a:pPr>
            <a:r>
              <a:rPr lang="en-IE" dirty="0"/>
              <a:t>2016-2017	5</a:t>
            </a:r>
          </a:p>
          <a:p>
            <a:pPr marL="0" marR="0" indent="0" algn="l" defTabSz="914400" rtl="0" eaLnBrk="1" fontAlgn="auto" latinLnBrk="0" hangingPunct="1">
              <a:lnSpc>
                <a:spcPct val="100000"/>
              </a:lnSpc>
              <a:spcBef>
                <a:spcPts val="0"/>
              </a:spcBef>
              <a:spcAft>
                <a:spcPts val="0"/>
              </a:spcAft>
              <a:buClrTx/>
              <a:buSzTx/>
              <a:buFontTx/>
              <a:buNone/>
              <a:tabLst/>
              <a:defRPr/>
            </a:pPr>
            <a:r>
              <a:rPr lang="en-IE" dirty="0"/>
              <a:t>2017-2018	4</a:t>
            </a:r>
          </a:p>
          <a:p>
            <a:pPr marL="0" marR="0" indent="0" algn="l" defTabSz="914400" rtl="0" eaLnBrk="1" fontAlgn="auto" latinLnBrk="0" hangingPunct="1">
              <a:lnSpc>
                <a:spcPct val="100000"/>
              </a:lnSpc>
              <a:spcBef>
                <a:spcPts val="0"/>
              </a:spcBef>
              <a:spcAft>
                <a:spcPts val="0"/>
              </a:spcAft>
              <a:buClrTx/>
              <a:buSzTx/>
              <a:buFontTx/>
              <a:buNone/>
              <a:tabLst/>
              <a:defRPr/>
            </a:pPr>
            <a:r>
              <a:rPr lang="en-IE" dirty="0"/>
              <a:t>2018-2019	3</a:t>
            </a:r>
          </a:p>
          <a:p>
            <a:pPr marL="0" marR="0" indent="0" algn="l" defTabSz="914400" rtl="0" eaLnBrk="1" fontAlgn="auto" latinLnBrk="0" hangingPunct="1">
              <a:lnSpc>
                <a:spcPct val="100000"/>
              </a:lnSpc>
              <a:spcBef>
                <a:spcPts val="0"/>
              </a:spcBef>
              <a:spcAft>
                <a:spcPts val="0"/>
              </a:spcAft>
              <a:buClrTx/>
              <a:buSzTx/>
              <a:buFontTx/>
              <a:buNone/>
              <a:tabLst/>
              <a:defRPr/>
            </a:pPr>
            <a:r>
              <a:rPr lang="en-IE" dirty="0"/>
              <a:t>2019-2020	7</a:t>
            </a:r>
          </a:p>
          <a:p>
            <a:pPr marL="0" marR="0" indent="0" algn="l" defTabSz="914400" rtl="0" eaLnBrk="1" fontAlgn="auto" latinLnBrk="0" hangingPunct="1">
              <a:lnSpc>
                <a:spcPct val="100000"/>
              </a:lnSpc>
              <a:spcBef>
                <a:spcPts val="0"/>
              </a:spcBef>
              <a:spcAft>
                <a:spcPts val="0"/>
              </a:spcAft>
              <a:buClrTx/>
              <a:buSzTx/>
              <a:buFontTx/>
              <a:buNone/>
              <a:tabLst/>
              <a:defRPr/>
            </a:pPr>
            <a:r>
              <a:rPr lang="en-GB" dirty="0"/>
              <a:t>2</a:t>
            </a:r>
            <a:r>
              <a:rPr lang="en-IE" dirty="0"/>
              <a:t>020-2021	7</a:t>
            </a:r>
          </a:p>
          <a:p>
            <a:pPr marL="0" marR="0" indent="0" algn="l" defTabSz="914400" rtl="0" eaLnBrk="1" fontAlgn="auto" latinLnBrk="0" hangingPunct="1">
              <a:lnSpc>
                <a:spcPct val="100000"/>
              </a:lnSpc>
              <a:spcBef>
                <a:spcPts val="0"/>
              </a:spcBef>
              <a:spcAft>
                <a:spcPts val="0"/>
              </a:spcAft>
              <a:buClrTx/>
              <a:buSzTx/>
              <a:buFontTx/>
              <a:buNone/>
              <a:tabLst/>
              <a:defRPr/>
            </a:pPr>
            <a:r>
              <a:rPr lang="en-GB" dirty="0"/>
              <a:t>2</a:t>
            </a:r>
            <a:r>
              <a:rPr lang="en-IE" dirty="0"/>
              <a:t>021-2022	11</a:t>
            </a:r>
          </a:p>
        </p:txBody>
      </p:sp>
      <p:sp>
        <p:nvSpPr>
          <p:cNvPr id="4" name="Slide Number Placeholder 3"/>
          <p:cNvSpPr>
            <a:spLocks noGrp="1"/>
          </p:cNvSpPr>
          <p:nvPr>
            <p:ph type="sldNum" sz="quarter" idx="10"/>
          </p:nvPr>
        </p:nvSpPr>
        <p:spPr/>
        <p:txBody>
          <a:bodyPr/>
          <a:lstStyle/>
          <a:p>
            <a:fld id="{5A908BF7-63AD-4786-B1BA-C1B9B7BEBC86}" type="slidenum">
              <a:rPr lang="en-IE" smtClean="0"/>
              <a:t>44</a:t>
            </a:fld>
            <a:endParaRPr lang="en-IE" dirty="0"/>
          </a:p>
        </p:txBody>
      </p:sp>
    </p:spTree>
    <p:extLst>
      <p:ext uri="{BB962C8B-B14F-4D97-AF65-F5344CB8AC3E}">
        <p14:creationId xmlns:p14="http://schemas.microsoft.com/office/powerpoint/2010/main" val="36310193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E" sz="1200" b="1" dirty="0">
                <a:solidFill>
                  <a:srgbClr val="BA1F46"/>
                </a:solidFill>
              </a:rPr>
              <a:t>*</a:t>
            </a:r>
            <a:r>
              <a:rPr lang="en-IE" sz="1200" dirty="0">
                <a:solidFill>
                  <a:srgbClr val="BA1F46"/>
                </a:solidFill>
              </a:rPr>
              <a:t>based on complete returns only-figures</a:t>
            </a:r>
            <a:r>
              <a:rPr lang="en-IE" sz="1200" baseline="0" dirty="0">
                <a:solidFill>
                  <a:srgbClr val="BA1F46"/>
                </a:solidFill>
              </a:rPr>
              <a:t> accurate as of September 2022</a:t>
            </a:r>
          </a:p>
          <a:p>
            <a:pPr marL="0" marR="0" indent="0" algn="l" defTabSz="914400" rtl="0" eaLnBrk="1" fontAlgn="auto" latinLnBrk="0" hangingPunct="1">
              <a:lnSpc>
                <a:spcPct val="100000"/>
              </a:lnSpc>
              <a:spcBef>
                <a:spcPts val="0"/>
              </a:spcBef>
              <a:spcAft>
                <a:spcPts val="0"/>
              </a:spcAft>
              <a:buClrTx/>
              <a:buSzTx/>
              <a:buFontTx/>
              <a:buNone/>
              <a:tabLst/>
              <a:defRPr/>
            </a:pPr>
            <a:r>
              <a:rPr lang="en-IE" sz="1200" kern="1200" dirty="0">
                <a:solidFill>
                  <a:schemeClr val="tx1"/>
                </a:solidFill>
                <a:effectLst/>
                <a:latin typeface="+mn-lt"/>
                <a:ea typeface="+mn-ea"/>
                <a:cs typeface="+mn-cs"/>
              </a:rPr>
              <a:t>na = not available/data not reported</a:t>
            </a:r>
          </a:p>
          <a:p>
            <a:r>
              <a:rPr lang="en-IE" sz="1200" kern="1200" dirty="0">
                <a:solidFill>
                  <a:schemeClr val="tx1"/>
                </a:solidFill>
                <a:effectLst/>
                <a:latin typeface="+mn-lt"/>
                <a:ea typeface="+mn-ea"/>
                <a:cs typeface="+mn-cs"/>
              </a:rPr>
              <a:t>‡Data for 2016-2017 changed from previous published annual report as the uptake for the Mater Misericordiae University Hospital was changed from 32.9% to 38.9% in October 2017</a:t>
            </a:r>
          </a:p>
          <a:p>
            <a:pPr marL="0" marR="0" lvl="0" indent="0" algn="l" defTabSz="914400" rtl="0" eaLnBrk="1" fontAlgn="auto" latinLnBrk="0" hangingPunct="1">
              <a:lnSpc>
                <a:spcPct val="100000"/>
              </a:lnSpc>
              <a:spcBef>
                <a:spcPts val="0"/>
              </a:spcBef>
              <a:spcAft>
                <a:spcPts val="0"/>
              </a:spcAft>
              <a:buClrTx/>
              <a:buSzTx/>
              <a:buFontTx/>
              <a:buNone/>
              <a:tabLst/>
              <a:defRPr/>
            </a:pPr>
            <a:r>
              <a:rPr lang="en-IE" sz="1200" kern="1200" baseline="30000" dirty="0">
                <a:solidFill>
                  <a:schemeClr val="tx1"/>
                </a:solidFill>
                <a:effectLst/>
                <a:latin typeface="+mn-lt"/>
                <a:ea typeface="+mn-ea"/>
                <a:cs typeface="+mn-cs"/>
              </a:rPr>
              <a:t>Ɨ</a:t>
            </a:r>
            <a:r>
              <a:rPr lang="en-IE" sz="1200" kern="1200" dirty="0">
                <a:solidFill>
                  <a:schemeClr val="tx1"/>
                </a:solidFill>
                <a:effectLst/>
                <a:latin typeface="+mn-lt"/>
                <a:ea typeface="+mn-ea"/>
                <a:cs typeface="+mn-cs"/>
              </a:rPr>
              <a:t>Children's Hospital Ireland (Tallaght University Hospital (paediatric) Unit did not provide a return in 2019-2020 season</a:t>
            </a:r>
          </a:p>
          <a:p>
            <a:pPr marL="0" marR="0" lvl="0" indent="0" algn="l" defTabSz="914400" rtl="0" eaLnBrk="1" fontAlgn="auto" latinLnBrk="0" hangingPunct="1">
              <a:lnSpc>
                <a:spcPct val="100000"/>
              </a:lnSpc>
              <a:spcBef>
                <a:spcPts val="0"/>
              </a:spcBef>
              <a:spcAft>
                <a:spcPts val="0"/>
              </a:spcAft>
              <a:buClrTx/>
              <a:buSzTx/>
              <a:buFontTx/>
              <a:buNone/>
              <a:tabLst/>
              <a:defRPr/>
            </a:pPr>
            <a:r>
              <a:rPr lang="en-IE" sz="1200" kern="1200" dirty="0">
                <a:solidFill>
                  <a:schemeClr val="tx1"/>
                </a:solidFill>
                <a:effectLst/>
                <a:latin typeface="+mn-lt"/>
                <a:ea typeface="+mn-ea"/>
                <a:cs typeface="+mn-cs"/>
              </a:rPr>
              <a:t>ƗƗChildren's Hospital Ireland (Tallaght University Hospital (paediatric) Unit and </a:t>
            </a:r>
            <a:r>
              <a:rPr lang="en-GB" sz="1200" kern="1200" dirty="0">
                <a:solidFill>
                  <a:schemeClr val="tx1"/>
                </a:solidFill>
                <a:effectLst/>
                <a:latin typeface="+mn-lt"/>
                <a:ea typeface="+mn-ea"/>
                <a:cs typeface="+mn-cs"/>
              </a:rPr>
              <a:t>Coombe Women &amp; Infants University Hospital, Dublin </a:t>
            </a:r>
            <a:r>
              <a:rPr lang="en-IE" sz="1200" kern="1200" dirty="0">
                <a:solidFill>
                  <a:schemeClr val="tx1"/>
                </a:solidFill>
                <a:effectLst/>
                <a:latin typeface="+mn-lt"/>
                <a:ea typeface="+mn-ea"/>
                <a:cs typeface="+mn-cs"/>
              </a:rPr>
              <a:t>did not provide a complete return in 2020-2021 season</a:t>
            </a:r>
          </a:p>
          <a:p>
            <a:pPr marL="0" marR="0" lvl="0" indent="0" algn="l" defTabSz="914400" rtl="0" eaLnBrk="1" fontAlgn="auto" latinLnBrk="0" hangingPunct="1">
              <a:lnSpc>
                <a:spcPct val="100000"/>
              </a:lnSpc>
              <a:spcBef>
                <a:spcPts val="0"/>
              </a:spcBef>
              <a:spcAft>
                <a:spcPts val="0"/>
              </a:spcAft>
              <a:buClrTx/>
              <a:buSzTx/>
              <a:buFontTx/>
              <a:buNone/>
              <a:tabLst/>
              <a:defRPr/>
            </a:pPr>
            <a:r>
              <a:rPr lang="en-IE" sz="1200" kern="1200" dirty="0">
                <a:solidFill>
                  <a:schemeClr val="tx1"/>
                </a:solidFill>
                <a:effectLst/>
                <a:latin typeface="+mn-lt"/>
                <a:ea typeface="+mn-ea"/>
                <a:cs typeface="+mn-cs"/>
              </a:rPr>
              <a:t>§Seven HSE hospitals that could not provide a full set of returns, four were part of the Mid-West (UL) hospital group: University Hospital Limerick, University Maternity Hospital Limerick, St. John’s Hospital, Limerick and Croom Orthopaedic Hospital. The Children's Health Ireland hospital group (Children's Health Ireland at Crumlin, Children's Hospital Ireland (Tallaght University Hospital Unit) and Children's University Hospital, Temple Street Dublin) in 2021-2022 season</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IE"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5A908BF7-63AD-4786-B1BA-C1B9B7BEBC86}" type="slidenum">
              <a:rPr lang="en-IE" smtClean="0"/>
              <a:t>8</a:t>
            </a:fld>
            <a:endParaRPr lang="en-IE" dirty="0"/>
          </a:p>
        </p:txBody>
      </p:sp>
    </p:spTree>
    <p:extLst>
      <p:ext uri="{BB962C8B-B14F-4D97-AF65-F5344CB8AC3E}">
        <p14:creationId xmlns:p14="http://schemas.microsoft.com/office/powerpoint/2010/main" val="2082401243"/>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E" sz="1200" b="1" dirty="0">
                <a:solidFill>
                  <a:srgbClr val="BA1F46"/>
                </a:solidFill>
              </a:rPr>
              <a:t>*</a:t>
            </a:r>
            <a:r>
              <a:rPr lang="en-GB" sz="1200" dirty="0">
                <a:solidFill>
                  <a:srgbClr val="BA1F46"/>
                </a:solidFill>
              </a:rPr>
              <a:t>based on complete returns only-figures accurate as of September 2022</a:t>
            </a:r>
            <a:endParaRPr lang="en-IE" sz="1200" baseline="0" dirty="0">
              <a:solidFill>
                <a:srgbClr val="BA1F46"/>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lang="en-IE" sz="1200" baseline="0" dirty="0">
                <a:solidFill>
                  <a:srgbClr val="BA1F46"/>
                </a:solidFill>
              </a:rPr>
              <a:t>No. of Public LTCFs in CHO8 by season:</a:t>
            </a:r>
          </a:p>
          <a:p>
            <a:r>
              <a:rPr lang="en-IE" dirty="0"/>
              <a:t>2011-2012	7</a:t>
            </a:r>
          </a:p>
          <a:p>
            <a:r>
              <a:rPr lang="en-IE" dirty="0"/>
              <a:t>2012-2013	15</a:t>
            </a:r>
          </a:p>
          <a:p>
            <a:r>
              <a:rPr lang="en-IE" dirty="0"/>
              <a:t>2013-2014	12</a:t>
            </a:r>
          </a:p>
          <a:p>
            <a:r>
              <a:rPr lang="en-IE" dirty="0"/>
              <a:t>2014-2015	11</a:t>
            </a:r>
          </a:p>
          <a:p>
            <a:r>
              <a:rPr lang="en-IE" dirty="0"/>
              <a:t>2015-2016	13</a:t>
            </a:r>
          </a:p>
          <a:p>
            <a:r>
              <a:rPr lang="en-IE" dirty="0"/>
              <a:t>2016-2017	10</a:t>
            </a:r>
          </a:p>
          <a:p>
            <a:r>
              <a:rPr lang="en-IE" dirty="0"/>
              <a:t>2017-2018	14</a:t>
            </a:r>
          </a:p>
          <a:p>
            <a:r>
              <a:rPr lang="en-IE" dirty="0"/>
              <a:t>2018-2019	16</a:t>
            </a:r>
          </a:p>
          <a:p>
            <a:r>
              <a:rPr lang="en-IE" dirty="0"/>
              <a:t>2019-2020	19</a:t>
            </a:r>
          </a:p>
          <a:p>
            <a:r>
              <a:rPr lang="en-GB" dirty="0"/>
              <a:t>2</a:t>
            </a:r>
            <a:r>
              <a:rPr lang="en-IE" dirty="0"/>
              <a:t>020-2021	18</a:t>
            </a:r>
          </a:p>
          <a:p>
            <a:r>
              <a:rPr lang="en-GB" dirty="0"/>
              <a:t>2</a:t>
            </a:r>
            <a:r>
              <a:rPr lang="en-IE" dirty="0"/>
              <a:t>021-2022	21</a:t>
            </a:r>
          </a:p>
        </p:txBody>
      </p:sp>
      <p:sp>
        <p:nvSpPr>
          <p:cNvPr id="4" name="Slide Number Placeholder 3"/>
          <p:cNvSpPr>
            <a:spLocks noGrp="1"/>
          </p:cNvSpPr>
          <p:nvPr>
            <p:ph type="sldNum" sz="quarter" idx="10"/>
          </p:nvPr>
        </p:nvSpPr>
        <p:spPr/>
        <p:txBody>
          <a:bodyPr/>
          <a:lstStyle/>
          <a:p>
            <a:fld id="{5A908BF7-63AD-4786-B1BA-C1B9B7BEBC86}" type="slidenum">
              <a:rPr lang="en-IE" smtClean="0"/>
              <a:t>45</a:t>
            </a:fld>
            <a:endParaRPr lang="en-IE" dirty="0"/>
          </a:p>
        </p:txBody>
      </p:sp>
    </p:spTree>
    <p:extLst>
      <p:ext uri="{BB962C8B-B14F-4D97-AF65-F5344CB8AC3E}">
        <p14:creationId xmlns:p14="http://schemas.microsoft.com/office/powerpoint/2010/main" val="3631019307"/>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E" sz="1200" b="1" dirty="0">
                <a:solidFill>
                  <a:srgbClr val="BA1F46"/>
                </a:solidFill>
              </a:rPr>
              <a:t>*</a:t>
            </a:r>
            <a:r>
              <a:rPr lang="en-GB" sz="1200" dirty="0">
                <a:solidFill>
                  <a:srgbClr val="BA1F46"/>
                </a:solidFill>
              </a:rPr>
              <a:t>based on complete returns only-figures accurate as of September 2022</a:t>
            </a:r>
            <a:endParaRPr lang="en-IE" sz="1200" b="0" i="1"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IE" sz="1200" baseline="0" dirty="0">
                <a:solidFill>
                  <a:srgbClr val="BA1F46"/>
                </a:solidFill>
              </a:rPr>
              <a:t>No. of Public LTCFs in CHO9 by season:</a:t>
            </a:r>
          </a:p>
          <a:p>
            <a:pPr marL="0" marR="0" indent="0" algn="l" defTabSz="914400" rtl="0" eaLnBrk="1" fontAlgn="auto" latinLnBrk="0" hangingPunct="1">
              <a:lnSpc>
                <a:spcPct val="100000"/>
              </a:lnSpc>
              <a:spcBef>
                <a:spcPts val="0"/>
              </a:spcBef>
              <a:spcAft>
                <a:spcPts val="0"/>
              </a:spcAft>
              <a:buClrTx/>
              <a:buSzTx/>
              <a:buFontTx/>
              <a:buNone/>
              <a:tabLst/>
              <a:defRPr/>
            </a:pPr>
            <a:r>
              <a:rPr lang="en-IE" sz="1200" baseline="0" dirty="0">
                <a:solidFill>
                  <a:srgbClr val="BA1F46"/>
                </a:solidFill>
              </a:rPr>
              <a:t>2011-2012	5</a:t>
            </a:r>
          </a:p>
          <a:p>
            <a:pPr marL="0" marR="0" indent="0" algn="l" defTabSz="914400" rtl="0" eaLnBrk="1" fontAlgn="auto" latinLnBrk="0" hangingPunct="1">
              <a:lnSpc>
                <a:spcPct val="100000"/>
              </a:lnSpc>
              <a:spcBef>
                <a:spcPts val="0"/>
              </a:spcBef>
              <a:spcAft>
                <a:spcPts val="0"/>
              </a:spcAft>
              <a:buClrTx/>
              <a:buSzTx/>
              <a:buFontTx/>
              <a:buNone/>
              <a:tabLst/>
              <a:defRPr/>
            </a:pPr>
            <a:r>
              <a:rPr lang="en-IE" sz="1200" baseline="0" dirty="0">
                <a:solidFill>
                  <a:srgbClr val="BA1F46"/>
                </a:solidFill>
              </a:rPr>
              <a:t>2012-2013	7</a:t>
            </a:r>
          </a:p>
          <a:p>
            <a:pPr marL="0" marR="0" indent="0" algn="l" defTabSz="914400" rtl="0" eaLnBrk="1" fontAlgn="auto" latinLnBrk="0" hangingPunct="1">
              <a:lnSpc>
                <a:spcPct val="100000"/>
              </a:lnSpc>
              <a:spcBef>
                <a:spcPts val="0"/>
              </a:spcBef>
              <a:spcAft>
                <a:spcPts val="0"/>
              </a:spcAft>
              <a:buClrTx/>
              <a:buSzTx/>
              <a:buFontTx/>
              <a:buNone/>
              <a:tabLst/>
              <a:defRPr/>
            </a:pPr>
            <a:r>
              <a:rPr lang="en-IE" sz="1200" baseline="0" dirty="0">
                <a:solidFill>
                  <a:srgbClr val="BA1F46"/>
                </a:solidFill>
              </a:rPr>
              <a:t>2013-2014	6</a:t>
            </a:r>
          </a:p>
          <a:p>
            <a:pPr marL="0" marR="0" indent="0" algn="l" defTabSz="914400" rtl="0" eaLnBrk="1" fontAlgn="auto" latinLnBrk="0" hangingPunct="1">
              <a:lnSpc>
                <a:spcPct val="100000"/>
              </a:lnSpc>
              <a:spcBef>
                <a:spcPts val="0"/>
              </a:spcBef>
              <a:spcAft>
                <a:spcPts val="0"/>
              </a:spcAft>
              <a:buClrTx/>
              <a:buSzTx/>
              <a:buFontTx/>
              <a:buNone/>
              <a:tabLst/>
              <a:defRPr/>
            </a:pPr>
            <a:r>
              <a:rPr lang="en-IE" sz="1200" baseline="0" dirty="0">
                <a:solidFill>
                  <a:srgbClr val="BA1F46"/>
                </a:solidFill>
              </a:rPr>
              <a:t>2014-2015	7</a:t>
            </a:r>
          </a:p>
          <a:p>
            <a:pPr marL="0" marR="0" indent="0" algn="l" defTabSz="914400" rtl="0" eaLnBrk="1" fontAlgn="auto" latinLnBrk="0" hangingPunct="1">
              <a:lnSpc>
                <a:spcPct val="100000"/>
              </a:lnSpc>
              <a:spcBef>
                <a:spcPts val="0"/>
              </a:spcBef>
              <a:spcAft>
                <a:spcPts val="0"/>
              </a:spcAft>
              <a:buClrTx/>
              <a:buSzTx/>
              <a:buFontTx/>
              <a:buNone/>
              <a:tabLst/>
              <a:defRPr/>
            </a:pPr>
            <a:r>
              <a:rPr lang="en-IE" sz="1200" baseline="0" dirty="0">
                <a:solidFill>
                  <a:srgbClr val="BA1F46"/>
                </a:solidFill>
              </a:rPr>
              <a:t>2015-2016	7</a:t>
            </a:r>
          </a:p>
          <a:p>
            <a:pPr marL="0" marR="0" indent="0" algn="l" defTabSz="914400" rtl="0" eaLnBrk="1" fontAlgn="auto" latinLnBrk="0" hangingPunct="1">
              <a:lnSpc>
                <a:spcPct val="100000"/>
              </a:lnSpc>
              <a:spcBef>
                <a:spcPts val="0"/>
              </a:spcBef>
              <a:spcAft>
                <a:spcPts val="0"/>
              </a:spcAft>
              <a:buClrTx/>
              <a:buSzTx/>
              <a:buFontTx/>
              <a:buNone/>
              <a:tabLst/>
              <a:defRPr/>
            </a:pPr>
            <a:r>
              <a:rPr lang="en-IE" sz="1200" baseline="0" dirty="0">
                <a:solidFill>
                  <a:srgbClr val="BA1F46"/>
                </a:solidFill>
              </a:rPr>
              <a:t>2016-2017	9</a:t>
            </a:r>
          </a:p>
          <a:p>
            <a:pPr marL="0" marR="0" indent="0" algn="l" defTabSz="914400" rtl="0" eaLnBrk="1" fontAlgn="auto" latinLnBrk="0" hangingPunct="1">
              <a:lnSpc>
                <a:spcPct val="100000"/>
              </a:lnSpc>
              <a:spcBef>
                <a:spcPts val="0"/>
              </a:spcBef>
              <a:spcAft>
                <a:spcPts val="0"/>
              </a:spcAft>
              <a:buClrTx/>
              <a:buSzTx/>
              <a:buFontTx/>
              <a:buNone/>
              <a:tabLst/>
              <a:defRPr/>
            </a:pPr>
            <a:r>
              <a:rPr lang="en-IE" sz="1200" baseline="0" dirty="0">
                <a:solidFill>
                  <a:srgbClr val="BA1F46"/>
                </a:solidFill>
              </a:rPr>
              <a:t>2017-2018	5</a:t>
            </a:r>
          </a:p>
          <a:p>
            <a:pPr marL="0" marR="0" indent="0" algn="l" defTabSz="914400" rtl="0" eaLnBrk="1" fontAlgn="auto" latinLnBrk="0" hangingPunct="1">
              <a:lnSpc>
                <a:spcPct val="100000"/>
              </a:lnSpc>
              <a:spcBef>
                <a:spcPts val="0"/>
              </a:spcBef>
              <a:spcAft>
                <a:spcPts val="0"/>
              </a:spcAft>
              <a:buClrTx/>
              <a:buSzTx/>
              <a:buFontTx/>
              <a:buNone/>
              <a:tabLst/>
              <a:defRPr/>
            </a:pPr>
            <a:r>
              <a:rPr lang="en-IE" sz="1200" baseline="0" dirty="0">
                <a:solidFill>
                  <a:srgbClr val="BA1F46"/>
                </a:solidFill>
              </a:rPr>
              <a:t>2018-2019	9</a:t>
            </a:r>
          </a:p>
          <a:p>
            <a:pPr marL="0" marR="0" indent="0" algn="l" defTabSz="914400" rtl="0" eaLnBrk="1" fontAlgn="auto" latinLnBrk="0" hangingPunct="1">
              <a:lnSpc>
                <a:spcPct val="100000"/>
              </a:lnSpc>
              <a:spcBef>
                <a:spcPts val="0"/>
              </a:spcBef>
              <a:spcAft>
                <a:spcPts val="0"/>
              </a:spcAft>
              <a:buClrTx/>
              <a:buSzTx/>
              <a:buFontTx/>
              <a:buNone/>
              <a:tabLst/>
              <a:defRPr/>
            </a:pPr>
            <a:r>
              <a:rPr lang="en-IE" sz="1200" baseline="0" dirty="0">
                <a:solidFill>
                  <a:srgbClr val="BA1F46"/>
                </a:solidFill>
              </a:rPr>
              <a:t>2019-2020	8</a:t>
            </a:r>
          </a:p>
          <a:p>
            <a:pPr marL="0" marR="0" indent="0" algn="l" defTabSz="914400" rtl="0" eaLnBrk="1" fontAlgn="auto" latinLnBrk="0" hangingPunct="1">
              <a:lnSpc>
                <a:spcPct val="100000"/>
              </a:lnSpc>
              <a:spcBef>
                <a:spcPts val="0"/>
              </a:spcBef>
              <a:spcAft>
                <a:spcPts val="0"/>
              </a:spcAft>
              <a:buClrTx/>
              <a:buSzTx/>
              <a:buFontTx/>
              <a:buNone/>
              <a:tabLst/>
              <a:defRPr/>
            </a:pPr>
            <a:r>
              <a:rPr lang="en-GB" sz="1200" baseline="0" dirty="0">
                <a:solidFill>
                  <a:srgbClr val="BA1F46"/>
                </a:solidFill>
              </a:rPr>
              <a:t>2</a:t>
            </a:r>
            <a:r>
              <a:rPr lang="en-IE" sz="1200" baseline="0" dirty="0">
                <a:solidFill>
                  <a:srgbClr val="BA1F46"/>
                </a:solidFill>
              </a:rPr>
              <a:t>020-2021	6</a:t>
            </a:r>
          </a:p>
          <a:p>
            <a:pPr marL="0" marR="0" indent="0" algn="l" defTabSz="914400" rtl="0" eaLnBrk="1" fontAlgn="auto" latinLnBrk="0" hangingPunct="1">
              <a:lnSpc>
                <a:spcPct val="100000"/>
              </a:lnSpc>
              <a:spcBef>
                <a:spcPts val="0"/>
              </a:spcBef>
              <a:spcAft>
                <a:spcPts val="0"/>
              </a:spcAft>
              <a:buClrTx/>
              <a:buSzTx/>
              <a:buFontTx/>
              <a:buNone/>
              <a:tabLst/>
              <a:defRPr/>
            </a:pPr>
            <a:r>
              <a:rPr lang="en-GB" sz="1200" baseline="0" dirty="0">
                <a:solidFill>
                  <a:srgbClr val="BA1F46"/>
                </a:solidFill>
              </a:rPr>
              <a:t>2</a:t>
            </a:r>
            <a:r>
              <a:rPr lang="en-IE" sz="1200" baseline="0" dirty="0">
                <a:solidFill>
                  <a:srgbClr val="BA1F46"/>
                </a:solidFill>
              </a:rPr>
              <a:t>021-2022	21</a:t>
            </a:r>
          </a:p>
          <a:p>
            <a:endParaRPr lang="en-IE" dirty="0"/>
          </a:p>
        </p:txBody>
      </p:sp>
      <p:sp>
        <p:nvSpPr>
          <p:cNvPr id="4" name="Slide Number Placeholder 3"/>
          <p:cNvSpPr>
            <a:spLocks noGrp="1"/>
          </p:cNvSpPr>
          <p:nvPr>
            <p:ph type="sldNum" sz="quarter" idx="10"/>
          </p:nvPr>
        </p:nvSpPr>
        <p:spPr/>
        <p:txBody>
          <a:bodyPr/>
          <a:lstStyle/>
          <a:p>
            <a:fld id="{5A908BF7-63AD-4786-B1BA-C1B9B7BEBC86}" type="slidenum">
              <a:rPr lang="en-IE" smtClean="0"/>
              <a:t>46</a:t>
            </a:fld>
            <a:endParaRPr lang="en-IE" dirty="0"/>
          </a:p>
        </p:txBody>
      </p:sp>
    </p:spTree>
    <p:extLst>
      <p:ext uri="{BB962C8B-B14F-4D97-AF65-F5344CB8AC3E}">
        <p14:creationId xmlns:p14="http://schemas.microsoft.com/office/powerpoint/2010/main" val="3631019307"/>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E" sz="1200" b="1" dirty="0">
                <a:solidFill>
                  <a:srgbClr val="BA1F46"/>
                </a:solidFill>
              </a:rPr>
              <a:t>*</a:t>
            </a:r>
            <a:r>
              <a:rPr lang="en-GB" sz="1200" dirty="0">
                <a:solidFill>
                  <a:srgbClr val="BA1F46"/>
                </a:solidFill>
              </a:rPr>
              <a:t>based on complete returns only-figures accurate as of September 2022</a:t>
            </a:r>
            <a:endParaRPr lang="en-IE" sz="1200" b="0" i="1"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5A908BF7-63AD-4786-B1BA-C1B9B7BEBC86}" type="slidenum">
              <a:rPr lang="en-IE" smtClean="0"/>
              <a:t>47</a:t>
            </a:fld>
            <a:endParaRPr lang="en-IE" dirty="0"/>
          </a:p>
        </p:txBody>
      </p:sp>
    </p:spTree>
    <p:extLst>
      <p:ext uri="{BB962C8B-B14F-4D97-AF65-F5344CB8AC3E}">
        <p14:creationId xmlns:p14="http://schemas.microsoft.com/office/powerpoint/2010/main" val="2589753568"/>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E" sz="1200" b="1" dirty="0">
                <a:solidFill>
                  <a:srgbClr val="BA1F46"/>
                </a:solidFill>
              </a:rPr>
              <a:t>*</a:t>
            </a:r>
            <a:r>
              <a:rPr lang="en-GB" sz="1200" dirty="0">
                <a:solidFill>
                  <a:srgbClr val="BA1F46"/>
                </a:solidFill>
              </a:rPr>
              <a:t>based on complete returns only-figures accurate as of September 2022</a:t>
            </a:r>
            <a:endParaRPr lang="en-IE" sz="1200" b="0" i="1" kern="1200" dirty="0">
              <a:solidFill>
                <a:schemeClr val="tx1"/>
              </a:solidFill>
              <a:effectLst/>
              <a:latin typeface="+mn-lt"/>
              <a:ea typeface="+mn-ea"/>
              <a:cs typeface="+mn-cs"/>
            </a:endParaRPr>
          </a:p>
          <a:p>
            <a:endParaRPr lang="en-IE" dirty="0"/>
          </a:p>
        </p:txBody>
      </p:sp>
      <p:sp>
        <p:nvSpPr>
          <p:cNvPr id="4" name="Slide Number Placeholder 3"/>
          <p:cNvSpPr>
            <a:spLocks noGrp="1"/>
          </p:cNvSpPr>
          <p:nvPr>
            <p:ph type="sldNum" sz="quarter" idx="10"/>
          </p:nvPr>
        </p:nvSpPr>
        <p:spPr/>
        <p:txBody>
          <a:bodyPr/>
          <a:lstStyle/>
          <a:p>
            <a:fld id="{5A908BF7-63AD-4786-B1BA-C1B9B7BEBC86}" type="slidenum">
              <a:rPr lang="en-IE" smtClean="0"/>
              <a:t>48</a:t>
            </a:fld>
            <a:endParaRPr lang="en-IE" dirty="0"/>
          </a:p>
        </p:txBody>
      </p:sp>
    </p:spTree>
    <p:extLst>
      <p:ext uri="{BB962C8B-B14F-4D97-AF65-F5344CB8AC3E}">
        <p14:creationId xmlns:p14="http://schemas.microsoft.com/office/powerpoint/2010/main" val="1014894126"/>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E" sz="1200" b="1" dirty="0">
                <a:solidFill>
                  <a:srgbClr val="BA1F46"/>
                </a:solidFill>
              </a:rPr>
              <a:t>*</a:t>
            </a:r>
            <a:r>
              <a:rPr lang="en-GB" sz="1200" dirty="0">
                <a:solidFill>
                  <a:srgbClr val="BA1F46"/>
                </a:solidFill>
              </a:rPr>
              <a:t>based on complete returns only-figures accurate as of September 2022</a:t>
            </a:r>
            <a:endParaRPr lang="en-IE" sz="1200" b="0" i="1"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5A908BF7-63AD-4786-B1BA-C1B9B7BEBC86}" type="slidenum">
              <a:rPr lang="en-IE" smtClean="0"/>
              <a:t>49</a:t>
            </a:fld>
            <a:endParaRPr lang="en-IE" dirty="0"/>
          </a:p>
        </p:txBody>
      </p:sp>
    </p:spTree>
    <p:extLst>
      <p:ext uri="{BB962C8B-B14F-4D97-AF65-F5344CB8AC3E}">
        <p14:creationId xmlns:p14="http://schemas.microsoft.com/office/powerpoint/2010/main" val="1588663382"/>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E" sz="1200" b="1" dirty="0">
                <a:solidFill>
                  <a:srgbClr val="BA1F46"/>
                </a:solidFill>
              </a:rPr>
              <a:t>*</a:t>
            </a:r>
            <a:r>
              <a:rPr lang="en-GB" sz="1200" dirty="0">
                <a:solidFill>
                  <a:srgbClr val="BA1F46"/>
                </a:solidFill>
              </a:rPr>
              <a:t>based on complete returns only-figures accurate as of September 2022</a:t>
            </a:r>
            <a:endParaRPr lang="en-IE" sz="1200" b="0" i="1" kern="1200" dirty="0">
              <a:solidFill>
                <a:schemeClr val="tx1"/>
              </a:solidFill>
              <a:effectLst/>
              <a:latin typeface="+mn-lt"/>
              <a:ea typeface="+mn-ea"/>
              <a:cs typeface="+mn-cs"/>
            </a:endParaRPr>
          </a:p>
          <a:p>
            <a:endParaRPr lang="en-IE" dirty="0"/>
          </a:p>
        </p:txBody>
      </p:sp>
      <p:sp>
        <p:nvSpPr>
          <p:cNvPr id="4" name="Slide Number Placeholder 3"/>
          <p:cNvSpPr>
            <a:spLocks noGrp="1"/>
          </p:cNvSpPr>
          <p:nvPr>
            <p:ph type="sldNum" sz="quarter" idx="10"/>
          </p:nvPr>
        </p:nvSpPr>
        <p:spPr/>
        <p:txBody>
          <a:bodyPr/>
          <a:lstStyle/>
          <a:p>
            <a:fld id="{5A908BF7-63AD-4786-B1BA-C1B9B7BEBC86}" type="slidenum">
              <a:rPr lang="en-IE" smtClean="0"/>
              <a:t>50</a:t>
            </a:fld>
            <a:endParaRPr lang="en-IE" dirty="0"/>
          </a:p>
        </p:txBody>
      </p:sp>
    </p:spTree>
    <p:extLst>
      <p:ext uri="{BB962C8B-B14F-4D97-AF65-F5344CB8AC3E}">
        <p14:creationId xmlns:p14="http://schemas.microsoft.com/office/powerpoint/2010/main" val="1614129599"/>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E" sz="1200" b="1" dirty="0">
                <a:solidFill>
                  <a:srgbClr val="BA1F46"/>
                </a:solidFill>
              </a:rPr>
              <a:t>*</a:t>
            </a:r>
            <a:r>
              <a:rPr lang="en-GB" sz="1200" dirty="0">
                <a:solidFill>
                  <a:srgbClr val="BA1F46"/>
                </a:solidFill>
              </a:rPr>
              <a:t>based on complete returns only-figures accurate as of September 2022</a:t>
            </a:r>
            <a:endParaRPr lang="en-IE" sz="1200" b="0" i="1"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5A908BF7-63AD-4786-B1BA-C1B9B7BEBC86}" type="slidenum">
              <a:rPr lang="en-IE" smtClean="0"/>
              <a:t>51</a:t>
            </a:fld>
            <a:endParaRPr lang="en-IE" dirty="0"/>
          </a:p>
        </p:txBody>
      </p:sp>
    </p:spTree>
    <p:extLst>
      <p:ext uri="{BB962C8B-B14F-4D97-AF65-F5344CB8AC3E}">
        <p14:creationId xmlns:p14="http://schemas.microsoft.com/office/powerpoint/2010/main" val="3114153130"/>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E" sz="1200" b="1" dirty="0">
                <a:solidFill>
                  <a:srgbClr val="BA1F46"/>
                </a:solidFill>
              </a:rPr>
              <a:t>*</a:t>
            </a:r>
            <a:r>
              <a:rPr lang="en-GB" sz="1200" dirty="0">
                <a:solidFill>
                  <a:srgbClr val="BA1F46"/>
                </a:solidFill>
              </a:rPr>
              <a:t>based on complete returns only-figures accurate as of September 2022</a:t>
            </a:r>
            <a:endParaRPr lang="en-IE" sz="1200" b="0" i="1"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5A908BF7-63AD-4786-B1BA-C1B9B7BEBC86}" type="slidenum">
              <a:rPr lang="en-IE" smtClean="0"/>
              <a:t>52</a:t>
            </a:fld>
            <a:endParaRPr lang="en-IE" dirty="0"/>
          </a:p>
        </p:txBody>
      </p:sp>
    </p:spTree>
    <p:extLst>
      <p:ext uri="{BB962C8B-B14F-4D97-AF65-F5344CB8AC3E}">
        <p14:creationId xmlns:p14="http://schemas.microsoft.com/office/powerpoint/2010/main" val="2680007436"/>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E" sz="1200" b="1" dirty="0">
                <a:solidFill>
                  <a:srgbClr val="BA1F46"/>
                </a:solidFill>
              </a:rPr>
              <a:t>*</a:t>
            </a:r>
            <a:r>
              <a:rPr lang="en-GB" sz="1200" dirty="0">
                <a:solidFill>
                  <a:srgbClr val="BA1F46"/>
                </a:solidFill>
              </a:rPr>
              <a:t>based on complete returns only-figures accurate as of September 2022</a:t>
            </a:r>
            <a:endParaRPr lang="en-IE" sz="1200" b="0" i="1" kern="1200" dirty="0">
              <a:solidFill>
                <a:schemeClr val="tx1"/>
              </a:solidFill>
              <a:effectLst/>
              <a:latin typeface="+mn-lt"/>
              <a:ea typeface="+mn-ea"/>
              <a:cs typeface="+mn-cs"/>
            </a:endParaRPr>
          </a:p>
          <a:p>
            <a:r>
              <a:rPr lang="en-IE" sz="1200" b="1" kern="1200" dirty="0">
                <a:solidFill>
                  <a:schemeClr val="tx1"/>
                </a:solidFill>
                <a:effectLst/>
                <a:latin typeface="+mn-lt"/>
                <a:ea typeface="+mn-ea"/>
                <a:cs typeface="+mn-cs"/>
              </a:rPr>
              <a:t>Community Health Organisation (CHO) Listing</a:t>
            </a:r>
            <a:r>
              <a:rPr lang="en-IE" sz="1200" kern="1200" dirty="0">
                <a:solidFill>
                  <a:schemeClr val="tx1"/>
                </a:solidFill>
                <a:effectLst/>
                <a:latin typeface="+mn-lt"/>
                <a:ea typeface="+mn-ea"/>
                <a:cs typeface="+mn-cs"/>
              </a:rPr>
              <a:t>:</a:t>
            </a:r>
          </a:p>
          <a:p>
            <a:r>
              <a:rPr lang="en-IE" sz="1200" kern="1200" dirty="0">
                <a:solidFill>
                  <a:schemeClr val="tx1"/>
                </a:solidFill>
                <a:effectLst/>
                <a:latin typeface="+mn-lt"/>
                <a:ea typeface="+mn-ea"/>
                <a:cs typeface="+mn-cs"/>
              </a:rPr>
              <a:t>Area 1: Donegal; Sligo/Leitrim/West Cavan; Cavan/Monaghan; Area 2: Galway; Roscommon; Mayo; Area 3: Clare; Limerick; North Tipperary/East Limerick; Area 4: Kerry; North Cork; North Lee; South Lee; West Cork; Area 5: South Tipperary; Carlow/Kilkenny; Waterford; Wexford; Area 6: Wicklow; Dun Laoghaire; Dublin South East; Area 7: Kildare/West Wicklow; Dublin West; Dublin South City; Dublin South West; Area 8: Laois/Offaly; Longford/Westmeath; Louth/Meath; Area 9: Dublin North; Dublin North Central; Dublin North West</a:t>
            </a:r>
          </a:p>
          <a:p>
            <a:endParaRPr lang="en-IE" dirty="0"/>
          </a:p>
        </p:txBody>
      </p:sp>
      <p:sp>
        <p:nvSpPr>
          <p:cNvPr id="4" name="Slide Number Placeholder 3"/>
          <p:cNvSpPr>
            <a:spLocks noGrp="1"/>
          </p:cNvSpPr>
          <p:nvPr>
            <p:ph type="sldNum" sz="quarter" idx="5"/>
          </p:nvPr>
        </p:nvSpPr>
        <p:spPr/>
        <p:txBody>
          <a:bodyPr/>
          <a:lstStyle/>
          <a:p>
            <a:fld id="{5A908BF7-63AD-4786-B1BA-C1B9B7BEBC86}" type="slidenum">
              <a:rPr lang="en-IE" smtClean="0"/>
              <a:t>53</a:t>
            </a:fld>
            <a:endParaRPr lang="en-IE" dirty="0"/>
          </a:p>
        </p:txBody>
      </p:sp>
    </p:spTree>
    <p:extLst>
      <p:ext uri="{BB962C8B-B14F-4D97-AF65-F5344CB8AC3E}">
        <p14:creationId xmlns:p14="http://schemas.microsoft.com/office/powerpoint/2010/main" val="2272230344"/>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E" sz="1200" b="1" dirty="0">
                <a:solidFill>
                  <a:srgbClr val="BA1F46"/>
                </a:solidFill>
              </a:rPr>
              <a:t>*</a:t>
            </a:r>
            <a:r>
              <a:rPr lang="en-GB" sz="1200" dirty="0">
                <a:solidFill>
                  <a:srgbClr val="BA1F46"/>
                </a:solidFill>
              </a:rPr>
              <a:t>based on complete returns only-figures accurate as of September 2022</a:t>
            </a:r>
            <a:endParaRPr lang="en-IE" sz="1200" b="0" i="1"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i="0" kern="1200" baseline="0" dirty="0">
                <a:solidFill>
                  <a:srgbClr val="BA1F46"/>
                </a:solidFill>
                <a:effectLst/>
                <a:latin typeface="+mn-lt"/>
                <a:ea typeface="+mn-ea"/>
                <a:cs typeface="+mn-cs"/>
              </a:rPr>
              <a:t>RHA= Regional Health Areas A to F</a:t>
            </a:r>
          </a:p>
          <a:p>
            <a:pPr lvl="0"/>
            <a:r>
              <a:rPr lang="en-IE" sz="1200" b="1" kern="1200" dirty="0">
                <a:solidFill>
                  <a:schemeClr val="tx1"/>
                </a:solidFill>
                <a:effectLst/>
                <a:latin typeface="+mn-lt"/>
                <a:ea typeface="+mn-ea"/>
                <a:cs typeface="+mn-cs"/>
              </a:rPr>
              <a:t>Area A:</a:t>
            </a:r>
            <a:r>
              <a:rPr lang="en-IE" sz="1200" kern="1200" dirty="0">
                <a:solidFill>
                  <a:schemeClr val="tx1"/>
                </a:solidFill>
                <a:effectLst/>
                <a:latin typeface="+mn-lt"/>
                <a:ea typeface="+mn-ea"/>
                <a:cs typeface="+mn-cs"/>
              </a:rPr>
              <a:t> North Dublin, Meath, Louth, Cavan, and Monaghan;</a:t>
            </a:r>
          </a:p>
          <a:p>
            <a:pPr lvl="0"/>
            <a:r>
              <a:rPr lang="en-IE" sz="1200" b="1" kern="1200" dirty="0">
                <a:solidFill>
                  <a:schemeClr val="tx1"/>
                </a:solidFill>
                <a:effectLst/>
                <a:latin typeface="+mn-lt"/>
                <a:ea typeface="+mn-ea"/>
                <a:cs typeface="+mn-cs"/>
              </a:rPr>
              <a:t>Area B</a:t>
            </a:r>
            <a:r>
              <a:rPr lang="en-IE" sz="1200" kern="1200" dirty="0">
                <a:solidFill>
                  <a:schemeClr val="tx1"/>
                </a:solidFill>
                <a:effectLst/>
                <a:latin typeface="+mn-lt"/>
                <a:ea typeface="+mn-ea"/>
                <a:cs typeface="+mn-cs"/>
              </a:rPr>
              <a:t>: Longford, Westmeath, Offaly, Laois, Kildare, and parts of Dublin and Wicklow;</a:t>
            </a:r>
          </a:p>
          <a:p>
            <a:pPr lvl="0"/>
            <a:r>
              <a:rPr lang="en-IE" sz="1200" b="1" kern="1200" dirty="0">
                <a:solidFill>
                  <a:schemeClr val="tx1"/>
                </a:solidFill>
                <a:effectLst/>
                <a:latin typeface="+mn-lt"/>
                <a:ea typeface="+mn-ea"/>
                <a:cs typeface="+mn-cs"/>
              </a:rPr>
              <a:t>Area C:</a:t>
            </a:r>
            <a:r>
              <a:rPr lang="en-IE" sz="1200" kern="1200" dirty="0">
                <a:solidFill>
                  <a:schemeClr val="tx1"/>
                </a:solidFill>
                <a:effectLst/>
                <a:latin typeface="+mn-lt"/>
                <a:ea typeface="+mn-ea"/>
                <a:cs typeface="+mn-cs"/>
              </a:rPr>
              <a:t> Tipperary South, Waterford, Kilkenny, Carlow, Wexford, Wicklow, part of South Dublin;</a:t>
            </a:r>
          </a:p>
          <a:p>
            <a:pPr lvl="0"/>
            <a:r>
              <a:rPr lang="en-IE" sz="1200" b="1" kern="1200" dirty="0">
                <a:solidFill>
                  <a:schemeClr val="tx1"/>
                </a:solidFill>
                <a:effectLst/>
                <a:latin typeface="+mn-lt"/>
                <a:ea typeface="+mn-ea"/>
                <a:cs typeface="+mn-cs"/>
              </a:rPr>
              <a:t>Area D:</a:t>
            </a:r>
            <a:r>
              <a:rPr lang="en-IE" sz="1200" kern="1200" dirty="0">
                <a:solidFill>
                  <a:schemeClr val="tx1"/>
                </a:solidFill>
                <a:effectLst/>
                <a:latin typeface="+mn-lt"/>
                <a:ea typeface="+mn-ea"/>
                <a:cs typeface="+mn-cs"/>
              </a:rPr>
              <a:t> Kerry and Cork;</a:t>
            </a:r>
          </a:p>
          <a:p>
            <a:pPr lvl="0"/>
            <a:r>
              <a:rPr lang="en-IE" sz="1200" b="1" kern="1200" dirty="0">
                <a:solidFill>
                  <a:schemeClr val="tx1"/>
                </a:solidFill>
                <a:effectLst/>
                <a:latin typeface="+mn-lt"/>
                <a:ea typeface="+mn-ea"/>
                <a:cs typeface="+mn-cs"/>
              </a:rPr>
              <a:t>Area E:</a:t>
            </a:r>
            <a:r>
              <a:rPr lang="en-IE" sz="1200" kern="1200" dirty="0">
                <a:solidFill>
                  <a:schemeClr val="tx1"/>
                </a:solidFill>
                <a:effectLst/>
                <a:latin typeface="+mn-lt"/>
                <a:ea typeface="+mn-ea"/>
                <a:cs typeface="+mn-cs"/>
              </a:rPr>
              <a:t> Limerick, Tipperary and Clare;</a:t>
            </a:r>
          </a:p>
          <a:p>
            <a:r>
              <a:rPr lang="en-IE" sz="1200" b="1" kern="1200" dirty="0">
                <a:solidFill>
                  <a:schemeClr val="tx1"/>
                </a:solidFill>
                <a:effectLst/>
                <a:latin typeface="+mn-lt"/>
                <a:ea typeface="+mn-ea"/>
                <a:cs typeface="+mn-cs"/>
              </a:rPr>
              <a:t>Area F:</a:t>
            </a:r>
            <a:r>
              <a:rPr lang="en-IE" sz="1200" kern="1200" dirty="0">
                <a:solidFill>
                  <a:schemeClr val="tx1"/>
                </a:solidFill>
                <a:effectLst/>
                <a:latin typeface="+mn-lt"/>
                <a:ea typeface="+mn-ea"/>
                <a:cs typeface="+mn-cs"/>
              </a:rPr>
              <a:t> Donegal, Sligo, Leitrim, Roscommon, Mayo, and Galway</a:t>
            </a:r>
            <a:endParaRPr lang="en-IE" sz="1200" b="0" i="1" kern="1200" baseline="0" dirty="0">
              <a:solidFill>
                <a:schemeClr val="tx1"/>
              </a:solidFill>
              <a:effectLst/>
              <a:latin typeface="+mn-lt"/>
              <a:ea typeface="+mn-ea"/>
              <a:cs typeface="+mn-cs"/>
            </a:endParaRPr>
          </a:p>
          <a:p>
            <a:endParaRPr lang="en-IE" dirty="0"/>
          </a:p>
        </p:txBody>
      </p:sp>
      <p:sp>
        <p:nvSpPr>
          <p:cNvPr id="4" name="Slide Number Placeholder 3"/>
          <p:cNvSpPr>
            <a:spLocks noGrp="1"/>
          </p:cNvSpPr>
          <p:nvPr>
            <p:ph type="sldNum" sz="quarter" idx="5"/>
          </p:nvPr>
        </p:nvSpPr>
        <p:spPr/>
        <p:txBody>
          <a:bodyPr/>
          <a:lstStyle/>
          <a:p>
            <a:fld id="{5A908BF7-63AD-4786-B1BA-C1B9B7BEBC86}" type="slidenum">
              <a:rPr lang="en-IE" smtClean="0"/>
              <a:t>54</a:t>
            </a:fld>
            <a:endParaRPr lang="en-IE" dirty="0"/>
          </a:p>
        </p:txBody>
      </p:sp>
    </p:spTree>
    <p:extLst>
      <p:ext uri="{BB962C8B-B14F-4D97-AF65-F5344CB8AC3E}">
        <p14:creationId xmlns:p14="http://schemas.microsoft.com/office/powerpoint/2010/main" val="6501988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E" sz="1200" b="1" dirty="0">
                <a:solidFill>
                  <a:srgbClr val="BA1F46"/>
                </a:solidFill>
              </a:rPr>
              <a:t>*</a:t>
            </a:r>
            <a:r>
              <a:rPr lang="en-GB" sz="1200" dirty="0">
                <a:solidFill>
                  <a:srgbClr val="BA1F46"/>
                </a:solidFill>
              </a:rPr>
              <a:t>based on complete returns only-figures accurate as of September 2022</a:t>
            </a:r>
            <a:endParaRPr lang="en-IE" sz="1200" baseline="0" dirty="0">
              <a:solidFill>
                <a:srgbClr val="BA1F46"/>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lang="en-IE" sz="1200" kern="1200" dirty="0">
                <a:solidFill>
                  <a:schemeClr val="tx1"/>
                </a:solidFill>
                <a:effectLst/>
                <a:latin typeface="+mn-lt"/>
                <a:ea typeface="+mn-ea"/>
                <a:cs typeface="+mn-cs"/>
              </a:rPr>
              <a:t>na = not available/data not reported</a:t>
            </a:r>
          </a:p>
        </p:txBody>
      </p:sp>
      <p:sp>
        <p:nvSpPr>
          <p:cNvPr id="4" name="Slide Number Placeholder 3"/>
          <p:cNvSpPr>
            <a:spLocks noGrp="1"/>
          </p:cNvSpPr>
          <p:nvPr>
            <p:ph type="sldNum" sz="quarter" idx="10"/>
          </p:nvPr>
        </p:nvSpPr>
        <p:spPr/>
        <p:txBody>
          <a:bodyPr/>
          <a:lstStyle/>
          <a:p>
            <a:fld id="{5A908BF7-63AD-4786-B1BA-C1B9B7BEBC86}" type="slidenum">
              <a:rPr lang="en-IE" smtClean="0"/>
              <a:t>9</a:t>
            </a:fld>
            <a:endParaRPr lang="en-IE" dirty="0"/>
          </a:p>
        </p:txBody>
      </p:sp>
    </p:spTree>
    <p:extLst>
      <p:ext uri="{BB962C8B-B14F-4D97-AF65-F5344CB8AC3E}">
        <p14:creationId xmlns:p14="http://schemas.microsoft.com/office/powerpoint/2010/main" val="2082401243"/>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E" sz="1200" b="1" dirty="0">
                <a:solidFill>
                  <a:srgbClr val="BA1F46"/>
                </a:solidFill>
              </a:rPr>
              <a:t>*</a:t>
            </a:r>
            <a:r>
              <a:rPr lang="en-GB" sz="1200" dirty="0">
                <a:solidFill>
                  <a:srgbClr val="BA1F46"/>
                </a:solidFill>
              </a:rPr>
              <a:t>based on complete returns only-figures accurate as of September 2022</a:t>
            </a:r>
            <a:endParaRPr lang="en-IE" sz="1200" b="0" i="1" kern="1200" dirty="0">
              <a:solidFill>
                <a:schemeClr val="tx1"/>
              </a:solidFill>
              <a:effectLst/>
              <a:latin typeface="+mn-lt"/>
              <a:ea typeface="+mn-ea"/>
              <a:cs typeface="+mn-cs"/>
            </a:endParaRPr>
          </a:p>
          <a:p>
            <a:r>
              <a:rPr lang="en-IE" sz="1200" b="1" kern="1200" dirty="0">
                <a:solidFill>
                  <a:schemeClr val="tx1"/>
                </a:solidFill>
                <a:effectLst/>
                <a:latin typeface="+mn-lt"/>
                <a:ea typeface="+mn-ea"/>
                <a:cs typeface="+mn-cs"/>
              </a:rPr>
              <a:t>Community Health Organisation (CHO) Listing</a:t>
            </a:r>
            <a:r>
              <a:rPr lang="en-IE" sz="1200" kern="1200" dirty="0">
                <a:solidFill>
                  <a:schemeClr val="tx1"/>
                </a:solidFill>
                <a:effectLst/>
                <a:latin typeface="+mn-lt"/>
                <a:ea typeface="+mn-ea"/>
                <a:cs typeface="+mn-cs"/>
              </a:rPr>
              <a:t>:</a:t>
            </a:r>
          </a:p>
          <a:p>
            <a:r>
              <a:rPr lang="en-IE" sz="1200" kern="1200" dirty="0">
                <a:solidFill>
                  <a:schemeClr val="tx1"/>
                </a:solidFill>
                <a:effectLst/>
                <a:latin typeface="+mn-lt"/>
                <a:ea typeface="+mn-ea"/>
                <a:cs typeface="+mn-cs"/>
              </a:rPr>
              <a:t>Area 1: Donegal; Sligo/Leitrim/West Cavan; Cavan/Monaghan; Area 2: Galway; Roscommon; Mayo; Area 3: Clare; Limerick; North Tipperary/East Limerick; Area 4: Kerry; North Cork; North Lee; South Lee; West Cork; Area 5: South Tipperary; Carlow/Kilkenny; Waterford; Wexford; Area 6: Wicklow; Dun Laoghaire; Dublin South East; Area 7: Kildare/West Wicklow; Dublin West; Dublin South City; Dublin South West; Area 8: Laois/Offaly; Longford/Westmeath; Louth/Meath; Area 9: Dublin North; Dublin North Central; Dublin North West</a:t>
            </a:r>
          </a:p>
        </p:txBody>
      </p:sp>
      <p:sp>
        <p:nvSpPr>
          <p:cNvPr id="4" name="Slide Number Placeholder 3"/>
          <p:cNvSpPr>
            <a:spLocks noGrp="1"/>
          </p:cNvSpPr>
          <p:nvPr>
            <p:ph type="sldNum" sz="quarter" idx="5"/>
          </p:nvPr>
        </p:nvSpPr>
        <p:spPr/>
        <p:txBody>
          <a:bodyPr/>
          <a:lstStyle/>
          <a:p>
            <a:fld id="{5A908BF7-63AD-4786-B1BA-C1B9B7BEBC86}" type="slidenum">
              <a:rPr lang="en-IE" smtClean="0"/>
              <a:t>55</a:t>
            </a:fld>
            <a:endParaRPr lang="en-IE" dirty="0"/>
          </a:p>
        </p:txBody>
      </p:sp>
    </p:spTree>
    <p:extLst>
      <p:ext uri="{BB962C8B-B14F-4D97-AF65-F5344CB8AC3E}">
        <p14:creationId xmlns:p14="http://schemas.microsoft.com/office/powerpoint/2010/main" val="312416331"/>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E" sz="1200" b="1" dirty="0">
                <a:solidFill>
                  <a:srgbClr val="BA1F46"/>
                </a:solidFill>
              </a:rPr>
              <a:t>*</a:t>
            </a:r>
            <a:r>
              <a:rPr lang="en-GB" sz="1200" dirty="0">
                <a:solidFill>
                  <a:srgbClr val="BA1F46"/>
                </a:solidFill>
              </a:rPr>
              <a:t>based on complete returns only-figures accurate as of September 2022</a:t>
            </a:r>
            <a:endParaRPr lang="en-IE" sz="1200" b="0" i="1"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i="0" kern="1200" baseline="0" dirty="0">
                <a:solidFill>
                  <a:srgbClr val="BA1F46"/>
                </a:solidFill>
                <a:effectLst/>
                <a:latin typeface="+mn-lt"/>
                <a:ea typeface="+mn-ea"/>
                <a:cs typeface="+mn-cs"/>
              </a:rPr>
              <a:t>RHA= Regional Health Areas A to F</a:t>
            </a:r>
          </a:p>
          <a:p>
            <a:pPr lvl="0"/>
            <a:r>
              <a:rPr lang="en-IE" sz="1200" b="1" kern="1200" dirty="0">
                <a:solidFill>
                  <a:schemeClr val="tx1"/>
                </a:solidFill>
                <a:effectLst/>
                <a:latin typeface="+mn-lt"/>
                <a:ea typeface="+mn-ea"/>
                <a:cs typeface="+mn-cs"/>
              </a:rPr>
              <a:t>Area A:</a:t>
            </a:r>
            <a:r>
              <a:rPr lang="en-IE" sz="1200" kern="1200" dirty="0">
                <a:solidFill>
                  <a:schemeClr val="tx1"/>
                </a:solidFill>
                <a:effectLst/>
                <a:latin typeface="+mn-lt"/>
                <a:ea typeface="+mn-ea"/>
                <a:cs typeface="+mn-cs"/>
              </a:rPr>
              <a:t> North Dublin, Meath, Louth, Cavan, and Monaghan;</a:t>
            </a:r>
          </a:p>
          <a:p>
            <a:pPr lvl="0"/>
            <a:r>
              <a:rPr lang="en-IE" sz="1200" b="1" kern="1200" dirty="0">
                <a:solidFill>
                  <a:schemeClr val="tx1"/>
                </a:solidFill>
                <a:effectLst/>
                <a:latin typeface="+mn-lt"/>
                <a:ea typeface="+mn-ea"/>
                <a:cs typeface="+mn-cs"/>
              </a:rPr>
              <a:t>Area B</a:t>
            </a:r>
            <a:r>
              <a:rPr lang="en-IE" sz="1200" kern="1200" dirty="0">
                <a:solidFill>
                  <a:schemeClr val="tx1"/>
                </a:solidFill>
                <a:effectLst/>
                <a:latin typeface="+mn-lt"/>
                <a:ea typeface="+mn-ea"/>
                <a:cs typeface="+mn-cs"/>
              </a:rPr>
              <a:t>: Longford, Westmeath, Offaly, Laois, Kildare, and parts of Dublin and Wicklow;</a:t>
            </a:r>
          </a:p>
          <a:p>
            <a:pPr lvl="0"/>
            <a:r>
              <a:rPr lang="en-IE" sz="1200" b="1" kern="1200" dirty="0">
                <a:solidFill>
                  <a:schemeClr val="tx1"/>
                </a:solidFill>
                <a:effectLst/>
                <a:latin typeface="+mn-lt"/>
                <a:ea typeface="+mn-ea"/>
                <a:cs typeface="+mn-cs"/>
              </a:rPr>
              <a:t>Area C:</a:t>
            </a:r>
            <a:r>
              <a:rPr lang="en-IE" sz="1200" kern="1200" dirty="0">
                <a:solidFill>
                  <a:schemeClr val="tx1"/>
                </a:solidFill>
                <a:effectLst/>
                <a:latin typeface="+mn-lt"/>
                <a:ea typeface="+mn-ea"/>
                <a:cs typeface="+mn-cs"/>
              </a:rPr>
              <a:t> Tipperary South, Waterford, Kilkenny, Carlow, Wexford, Wicklow, part of South Dublin;</a:t>
            </a:r>
          </a:p>
          <a:p>
            <a:pPr lvl="0"/>
            <a:r>
              <a:rPr lang="en-IE" sz="1200" b="1" kern="1200" dirty="0">
                <a:solidFill>
                  <a:schemeClr val="tx1"/>
                </a:solidFill>
                <a:effectLst/>
                <a:latin typeface="+mn-lt"/>
                <a:ea typeface="+mn-ea"/>
                <a:cs typeface="+mn-cs"/>
              </a:rPr>
              <a:t>Area D:</a:t>
            </a:r>
            <a:r>
              <a:rPr lang="en-IE" sz="1200" kern="1200" dirty="0">
                <a:solidFill>
                  <a:schemeClr val="tx1"/>
                </a:solidFill>
                <a:effectLst/>
                <a:latin typeface="+mn-lt"/>
                <a:ea typeface="+mn-ea"/>
                <a:cs typeface="+mn-cs"/>
              </a:rPr>
              <a:t> Kerry and Cork;</a:t>
            </a:r>
          </a:p>
          <a:p>
            <a:pPr lvl="0"/>
            <a:r>
              <a:rPr lang="en-IE" sz="1200" b="1" kern="1200" dirty="0">
                <a:solidFill>
                  <a:schemeClr val="tx1"/>
                </a:solidFill>
                <a:effectLst/>
                <a:latin typeface="+mn-lt"/>
                <a:ea typeface="+mn-ea"/>
                <a:cs typeface="+mn-cs"/>
              </a:rPr>
              <a:t>Area E:</a:t>
            </a:r>
            <a:r>
              <a:rPr lang="en-IE" sz="1200" kern="1200" dirty="0">
                <a:solidFill>
                  <a:schemeClr val="tx1"/>
                </a:solidFill>
                <a:effectLst/>
                <a:latin typeface="+mn-lt"/>
                <a:ea typeface="+mn-ea"/>
                <a:cs typeface="+mn-cs"/>
              </a:rPr>
              <a:t> Limerick, Tipperary and Clare;</a:t>
            </a:r>
          </a:p>
          <a:p>
            <a:r>
              <a:rPr lang="en-IE" sz="1200" b="1" kern="1200" dirty="0">
                <a:solidFill>
                  <a:schemeClr val="tx1"/>
                </a:solidFill>
                <a:effectLst/>
                <a:latin typeface="+mn-lt"/>
                <a:ea typeface="+mn-ea"/>
                <a:cs typeface="+mn-cs"/>
              </a:rPr>
              <a:t>Area F:</a:t>
            </a:r>
            <a:r>
              <a:rPr lang="en-IE" sz="1200" kern="1200" dirty="0">
                <a:solidFill>
                  <a:schemeClr val="tx1"/>
                </a:solidFill>
                <a:effectLst/>
                <a:latin typeface="+mn-lt"/>
                <a:ea typeface="+mn-ea"/>
                <a:cs typeface="+mn-cs"/>
              </a:rPr>
              <a:t> Donegal, Sligo, Leitrim, Roscommon, Mayo, and Galway</a:t>
            </a:r>
            <a:endParaRPr lang="en-IE" sz="1200" b="0" i="1" kern="1200" baseline="0" dirty="0">
              <a:solidFill>
                <a:schemeClr val="tx1"/>
              </a:solidFill>
              <a:effectLst/>
              <a:latin typeface="+mn-lt"/>
              <a:ea typeface="+mn-ea"/>
              <a:cs typeface="+mn-cs"/>
            </a:endParaRPr>
          </a:p>
          <a:p>
            <a:endParaRPr lang="en-IE" dirty="0"/>
          </a:p>
        </p:txBody>
      </p:sp>
      <p:sp>
        <p:nvSpPr>
          <p:cNvPr id="4" name="Slide Number Placeholder 3"/>
          <p:cNvSpPr>
            <a:spLocks noGrp="1"/>
          </p:cNvSpPr>
          <p:nvPr>
            <p:ph type="sldNum" sz="quarter" idx="5"/>
          </p:nvPr>
        </p:nvSpPr>
        <p:spPr/>
        <p:txBody>
          <a:bodyPr/>
          <a:lstStyle/>
          <a:p>
            <a:fld id="{5A908BF7-63AD-4786-B1BA-C1B9B7BEBC86}" type="slidenum">
              <a:rPr lang="en-IE" smtClean="0"/>
              <a:t>56</a:t>
            </a:fld>
            <a:endParaRPr lang="en-IE" dirty="0"/>
          </a:p>
        </p:txBody>
      </p:sp>
    </p:spTree>
    <p:extLst>
      <p:ext uri="{BB962C8B-B14F-4D97-AF65-F5344CB8AC3E}">
        <p14:creationId xmlns:p14="http://schemas.microsoft.com/office/powerpoint/2010/main" val="1653255840"/>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E" sz="1200" b="1" dirty="0">
                <a:solidFill>
                  <a:srgbClr val="BA1F46"/>
                </a:solidFill>
              </a:rPr>
              <a:t>*</a:t>
            </a:r>
            <a:r>
              <a:rPr lang="en-GB" sz="1200" dirty="0">
                <a:solidFill>
                  <a:srgbClr val="BA1F46"/>
                </a:solidFill>
              </a:rPr>
              <a:t>based on complete returns only-figures accurate as of Septembe2022</a:t>
            </a:r>
          </a:p>
          <a:p>
            <a:r>
              <a:rPr lang="en-IE" sz="1200" b="1" kern="1200" dirty="0">
                <a:solidFill>
                  <a:schemeClr val="tx1"/>
                </a:solidFill>
                <a:effectLst/>
                <a:latin typeface="+mn-lt"/>
                <a:ea typeface="+mn-ea"/>
                <a:cs typeface="+mn-cs"/>
              </a:rPr>
              <a:t>Community Health Organisation (CHO) Listing</a:t>
            </a:r>
            <a:r>
              <a:rPr lang="en-IE" sz="1200" kern="1200" dirty="0">
                <a:solidFill>
                  <a:schemeClr val="tx1"/>
                </a:solidFill>
                <a:effectLst/>
                <a:latin typeface="+mn-lt"/>
                <a:ea typeface="+mn-ea"/>
                <a:cs typeface="+mn-cs"/>
              </a:rPr>
              <a:t>:</a:t>
            </a:r>
          </a:p>
          <a:p>
            <a:r>
              <a:rPr lang="en-IE" sz="1200" kern="1200" dirty="0">
                <a:solidFill>
                  <a:schemeClr val="tx1"/>
                </a:solidFill>
                <a:effectLst/>
                <a:latin typeface="+mn-lt"/>
                <a:ea typeface="+mn-ea"/>
                <a:cs typeface="+mn-cs"/>
              </a:rPr>
              <a:t>Area 1: Donegal; Sligo/Leitrim/West Cavan; Cavan/Monaghan; Area 2: Galway; Roscommon; Mayo; Area 3: Clare; Limerick; North Tipperary/East Limerick; Area 4: Kerry; North Cork; North Lee; South Lee; West Cork; Area 5: South Tipperary; Carlow/Kilkenny; Waterford; Wexford; Area 6: Wicklow; Dun Laoghaire; Dublin South East; Area 7: Kildare/West Wicklow; Dublin West; Dublin South City; Dublin South West; Area 8: Laois/Offaly; Longford/Westmeath; Louth/Meath; Area 9: Dublin North; Dublin North Central; Dublin North West</a:t>
            </a:r>
            <a:endParaRPr lang="en-IE" sz="1200" b="0" i="1"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IE" sz="1200" baseline="0" dirty="0">
                <a:solidFill>
                  <a:srgbClr val="BA1F46"/>
                </a:solidFill>
              </a:rPr>
              <a:t>PPS1-1</a:t>
            </a:r>
            <a:r>
              <a:rPr lang="en-IE" sz="1200" baseline="30000" dirty="0">
                <a:solidFill>
                  <a:srgbClr val="BA1F46"/>
                </a:solidFill>
              </a:rPr>
              <a:t>st</a:t>
            </a:r>
            <a:r>
              <a:rPr lang="en-IE" sz="1200" baseline="0" dirty="0">
                <a:solidFill>
                  <a:srgbClr val="BA1F46"/>
                </a:solidFill>
              </a:rPr>
              <a:t> Point Prevalence Survey conducted in last week of November 2017 </a:t>
            </a:r>
          </a:p>
          <a:p>
            <a:pPr marL="0" marR="0" indent="0" algn="l" defTabSz="914400" rtl="0" eaLnBrk="1" fontAlgn="auto" latinLnBrk="0" hangingPunct="1">
              <a:lnSpc>
                <a:spcPct val="100000"/>
              </a:lnSpc>
              <a:spcBef>
                <a:spcPts val="0"/>
              </a:spcBef>
              <a:spcAft>
                <a:spcPts val="0"/>
              </a:spcAft>
              <a:buClrTx/>
              <a:buSzTx/>
              <a:buFontTx/>
              <a:buNone/>
              <a:tabLst/>
              <a:defRPr/>
            </a:pPr>
            <a:r>
              <a:rPr lang="en-IE" sz="1200" baseline="0" dirty="0">
                <a:solidFill>
                  <a:srgbClr val="BA1F46"/>
                </a:solidFill>
              </a:rPr>
              <a:t>PPS2-2</a:t>
            </a:r>
            <a:r>
              <a:rPr lang="en-IE" sz="1200" baseline="30000" dirty="0">
                <a:solidFill>
                  <a:srgbClr val="BA1F46"/>
                </a:solidFill>
              </a:rPr>
              <a:t>nd</a:t>
            </a:r>
            <a:r>
              <a:rPr lang="en-IE" sz="1200" baseline="0" dirty="0">
                <a:solidFill>
                  <a:srgbClr val="BA1F46"/>
                </a:solidFill>
              </a:rPr>
              <a:t> Point Prevalence Survey conducted in last week of April 2018</a:t>
            </a:r>
          </a:p>
          <a:p>
            <a:pPr marL="0" marR="0" indent="0" algn="l" defTabSz="914400" rtl="0" eaLnBrk="1" fontAlgn="auto" latinLnBrk="0" hangingPunct="1">
              <a:lnSpc>
                <a:spcPct val="100000"/>
              </a:lnSpc>
              <a:spcBef>
                <a:spcPts val="0"/>
              </a:spcBef>
              <a:spcAft>
                <a:spcPts val="0"/>
              </a:spcAft>
              <a:buClrTx/>
              <a:buSzTx/>
              <a:buFontTx/>
              <a:buNone/>
              <a:tabLst/>
              <a:defRPr/>
            </a:pPr>
            <a:r>
              <a:rPr lang="en-IE" sz="1200" baseline="0" dirty="0">
                <a:solidFill>
                  <a:srgbClr val="BA1F46"/>
                </a:solidFill>
              </a:rPr>
              <a:t>PPS3-3</a:t>
            </a:r>
            <a:r>
              <a:rPr lang="en-IE" sz="1200" baseline="30000" dirty="0">
                <a:solidFill>
                  <a:srgbClr val="BA1F46"/>
                </a:solidFill>
              </a:rPr>
              <a:t>rd</a:t>
            </a:r>
            <a:r>
              <a:rPr lang="en-IE" sz="1200" baseline="0" dirty="0">
                <a:solidFill>
                  <a:srgbClr val="BA1F46"/>
                </a:solidFill>
              </a:rPr>
              <a:t> Point Prevalence Survey conducted in last week of January 2019</a:t>
            </a:r>
          </a:p>
          <a:p>
            <a:pPr marL="0" marR="0" lvl="0" indent="0" algn="l" defTabSz="914400" rtl="0" eaLnBrk="1" fontAlgn="auto" latinLnBrk="0" hangingPunct="1">
              <a:lnSpc>
                <a:spcPct val="100000"/>
              </a:lnSpc>
              <a:spcBef>
                <a:spcPts val="0"/>
              </a:spcBef>
              <a:spcAft>
                <a:spcPts val="0"/>
              </a:spcAft>
              <a:buClrTx/>
              <a:buSzTx/>
              <a:buFontTx/>
              <a:buNone/>
              <a:tabLst/>
              <a:defRPr/>
            </a:pPr>
            <a:r>
              <a:rPr lang="en-IE" sz="1200" baseline="0" dirty="0">
                <a:solidFill>
                  <a:srgbClr val="BA1F46"/>
                </a:solidFill>
              </a:rPr>
              <a:t>PPS4-4</a:t>
            </a:r>
            <a:r>
              <a:rPr lang="en-IE" sz="1200" baseline="30000" dirty="0">
                <a:solidFill>
                  <a:srgbClr val="BA1F46"/>
                </a:solidFill>
              </a:rPr>
              <a:t>th</a:t>
            </a:r>
            <a:r>
              <a:rPr lang="en-IE" sz="1200" baseline="0" dirty="0">
                <a:solidFill>
                  <a:srgbClr val="BA1F46"/>
                </a:solidFill>
              </a:rPr>
              <a:t> Point Prevalence Survey conducted in last week of January 2020</a:t>
            </a:r>
          </a:p>
          <a:p>
            <a:pPr marL="0" marR="0" lvl="0" indent="0" algn="l" defTabSz="914400" rtl="0" eaLnBrk="1" fontAlgn="auto" latinLnBrk="0" hangingPunct="1">
              <a:lnSpc>
                <a:spcPct val="100000"/>
              </a:lnSpc>
              <a:spcBef>
                <a:spcPts val="0"/>
              </a:spcBef>
              <a:spcAft>
                <a:spcPts val="0"/>
              </a:spcAft>
              <a:buClrTx/>
              <a:buSzTx/>
              <a:buFontTx/>
              <a:buNone/>
              <a:tabLst/>
              <a:defRPr/>
            </a:pPr>
            <a:r>
              <a:rPr lang="en-IE" sz="1200" baseline="0" dirty="0">
                <a:solidFill>
                  <a:srgbClr val="BA1F46"/>
                </a:solidFill>
              </a:rPr>
              <a:t>PPS5-5</a:t>
            </a:r>
            <a:r>
              <a:rPr lang="en-IE" sz="1200" baseline="30000" dirty="0">
                <a:solidFill>
                  <a:srgbClr val="BA1F46"/>
                </a:solidFill>
              </a:rPr>
              <a:t>th</a:t>
            </a:r>
            <a:r>
              <a:rPr lang="en-IE" sz="1200" baseline="0" dirty="0">
                <a:solidFill>
                  <a:srgbClr val="BA1F46"/>
                </a:solidFill>
              </a:rPr>
              <a:t> Point Prevalence Survey conducted in second week of December 2020</a:t>
            </a:r>
          </a:p>
          <a:p>
            <a:pPr marL="0" marR="0" lvl="0" indent="0" algn="l" defTabSz="914400" rtl="0" eaLnBrk="1" fontAlgn="auto" latinLnBrk="0" hangingPunct="1">
              <a:lnSpc>
                <a:spcPct val="100000"/>
              </a:lnSpc>
              <a:spcBef>
                <a:spcPts val="0"/>
              </a:spcBef>
              <a:spcAft>
                <a:spcPts val="0"/>
              </a:spcAft>
              <a:buClrTx/>
              <a:buSzTx/>
              <a:buFontTx/>
              <a:buNone/>
              <a:tabLst/>
              <a:defRPr/>
            </a:pPr>
            <a:r>
              <a:rPr lang="en-IE" sz="1200" baseline="0" dirty="0">
                <a:solidFill>
                  <a:srgbClr val="BA1F46"/>
                </a:solidFill>
              </a:rPr>
              <a:t>PPS6-6</a:t>
            </a:r>
            <a:r>
              <a:rPr lang="en-IE" sz="1200" baseline="30000" dirty="0">
                <a:solidFill>
                  <a:srgbClr val="BA1F46"/>
                </a:solidFill>
              </a:rPr>
              <a:t>th</a:t>
            </a:r>
            <a:r>
              <a:rPr lang="en-IE" sz="1200" baseline="0" dirty="0">
                <a:solidFill>
                  <a:srgbClr val="BA1F46"/>
                </a:solidFill>
              </a:rPr>
              <a:t> Point Prevalence Survey conducted in second week of December 2021</a:t>
            </a:r>
          </a:p>
          <a:p>
            <a:pPr marL="0" marR="0" indent="0" algn="l" defTabSz="914400" rtl="0" eaLnBrk="1" fontAlgn="auto" latinLnBrk="0" hangingPunct="1">
              <a:lnSpc>
                <a:spcPct val="100000"/>
              </a:lnSpc>
              <a:spcBef>
                <a:spcPts val="0"/>
              </a:spcBef>
              <a:spcAft>
                <a:spcPts val="0"/>
              </a:spcAft>
              <a:buClrTx/>
              <a:buSzTx/>
              <a:buFontTx/>
              <a:buNone/>
              <a:tabLst/>
              <a:defRPr/>
            </a:pPr>
            <a:endParaRPr lang="en-IE" sz="1200" baseline="0" dirty="0">
              <a:solidFill>
                <a:srgbClr val="BA1F46"/>
              </a:solidFill>
            </a:endParaRPr>
          </a:p>
        </p:txBody>
      </p:sp>
      <p:sp>
        <p:nvSpPr>
          <p:cNvPr id="4" name="Slide Number Placeholder 3"/>
          <p:cNvSpPr>
            <a:spLocks noGrp="1"/>
          </p:cNvSpPr>
          <p:nvPr>
            <p:ph type="sldNum" sz="quarter" idx="10"/>
          </p:nvPr>
        </p:nvSpPr>
        <p:spPr/>
        <p:txBody>
          <a:bodyPr/>
          <a:lstStyle/>
          <a:p>
            <a:fld id="{5A908BF7-63AD-4786-B1BA-C1B9B7BEBC86}" type="slidenum">
              <a:rPr lang="en-IE" smtClean="0"/>
              <a:t>57</a:t>
            </a:fld>
            <a:endParaRPr lang="en-IE" dirty="0"/>
          </a:p>
        </p:txBody>
      </p:sp>
    </p:spTree>
    <p:extLst>
      <p:ext uri="{BB962C8B-B14F-4D97-AF65-F5344CB8AC3E}">
        <p14:creationId xmlns:p14="http://schemas.microsoft.com/office/powerpoint/2010/main" val="3631019307"/>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E" sz="1200" b="1" dirty="0">
                <a:solidFill>
                  <a:srgbClr val="BA1F46"/>
                </a:solidFill>
              </a:rPr>
              <a:t>*</a:t>
            </a:r>
            <a:r>
              <a:rPr lang="en-GB" sz="1200" dirty="0">
                <a:solidFill>
                  <a:srgbClr val="BA1F46"/>
                </a:solidFill>
              </a:rPr>
              <a:t>based on complete returns only-figures accurate as of September 2022</a:t>
            </a:r>
            <a:endParaRPr lang="en-IE" sz="1200" b="0" i="1"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i="0" kern="1200" baseline="0" dirty="0">
                <a:solidFill>
                  <a:srgbClr val="BA1F46"/>
                </a:solidFill>
                <a:effectLst/>
                <a:latin typeface="+mn-lt"/>
                <a:ea typeface="+mn-ea"/>
                <a:cs typeface="+mn-cs"/>
              </a:rPr>
              <a:t>RHA= Regional Health Areas A to F</a:t>
            </a:r>
          </a:p>
          <a:p>
            <a:pPr lvl="0"/>
            <a:r>
              <a:rPr lang="en-IE" sz="1200" b="1" kern="1200" dirty="0">
                <a:solidFill>
                  <a:schemeClr val="tx1"/>
                </a:solidFill>
                <a:effectLst/>
                <a:latin typeface="+mn-lt"/>
                <a:ea typeface="+mn-ea"/>
                <a:cs typeface="+mn-cs"/>
              </a:rPr>
              <a:t>Area A:</a:t>
            </a:r>
            <a:r>
              <a:rPr lang="en-IE" sz="1200" kern="1200" dirty="0">
                <a:solidFill>
                  <a:schemeClr val="tx1"/>
                </a:solidFill>
                <a:effectLst/>
                <a:latin typeface="+mn-lt"/>
                <a:ea typeface="+mn-ea"/>
                <a:cs typeface="+mn-cs"/>
              </a:rPr>
              <a:t> North Dublin, Meath, Louth, Cavan, and Monaghan;</a:t>
            </a:r>
          </a:p>
          <a:p>
            <a:pPr lvl="0"/>
            <a:r>
              <a:rPr lang="en-IE" sz="1200" b="1" kern="1200" dirty="0">
                <a:solidFill>
                  <a:schemeClr val="tx1"/>
                </a:solidFill>
                <a:effectLst/>
                <a:latin typeface="+mn-lt"/>
                <a:ea typeface="+mn-ea"/>
                <a:cs typeface="+mn-cs"/>
              </a:rPr>
              <a:t>Area B</a:t>
            </a:r>
            <a:r>
              <a:rPr lang="en-IE" sz="1200" kern="1200" dirty="0">
                <a:solidFill>
                  <a:schemeClr val="tx1"/>
                </a:solidFill>
                <a:effectLst/>
                <a:latin typeface="+mn-lt"/>
                <a:ea typeface="+mn-ea"/>
                <a:cs typeface="+mn-cs"/>
              </a:rPr>
              <a:t>: Longford, Westmeath, Offaly, Laois, Kildare, and parts of Dublin and Wicklow;</a:t>
            </a:r>
          </a:p>
          <a:p>
            <a:pPr lvl="0"/>
            <a:r>
              <a:rPr lang="en-IE" sz="1200" b="1" kern="1200" dirty="0">
                <a:solidFill>
                  <a:schemeClr val="tx1"/>
                </a:solidFill>
                <a:effectLst/>
                <a:latin typeface="+mn-lt"/>
                <a:ea typeface="+mn-ea"/>
                <a:cs typeface="+mn-cs"/>
              </a:rPr>
              <a:t>Area C:</a:t>
            </a:r>
            <a:r>
              <a:rPr lang="en-IE" sz="1200" kern="1200" dirty="0">
                <a:solidFill>
                  <a:schemeClr val="tx1"/>
                </a:solidFill>
                <a:effectLst/>
                <a:latin typeface="+mn-lt"/>
                <a:ea typeface="+mn-ea"/>
                <a:cs typeface="+mn-cs"/>
              </a:rPr>
              <a:t> Tipperary South, Waterford, Kilkenny, Carlow, Wexford, Wicklow, part of South Dublin;</a:t>
            </a:r>
          </a:p>
          <a:p>
            <a:pPr lvl="0"/>
            <a:r>
              <a:rPr lang="en-IE" sz="1200" b="1" kern="1200" dirty="0">
                <a:solidFill>
                  <a:schemeClr val="tx1"/>
                </a:solidFill>
                <a:effectLst/>
                <a:latin typeface="+mn-lt"/>
                <a:ea typeface="+mn-ea"/>
                <a:cs typeface="+mn-cs"/>
              </a:rPr>
              <a:t>Area D:</a:t>
            </a:r>
            <a:r>
              <a:rPr lang="en-IE" sz="1200" kern="1200" dirty="0">
                <a:solidFill>
                  <a:schemeClr val="tx1"/>
                </a:solidFill>
                <a:effectLst/>
                <a:latin typeface="+mn-lt"/>
                <a:ea typeface="+mn-ea"/>
                <a:cs typeface="+mn-cs"/>
              </a:rPr>
              <a:t> Kerry and Cork;</a:t>
            </a:r>
          </a:p>
          <a:p>
            <a:pPr lvl="0"/>
            <a:r>
              <a:rPr lang="en-IE" sz="1200" b="1" kern="1200" dirty="0">
                <a:solidFill>
                  <a:schemeClr val="tx1"/>
                </a:solidFill>
                <a:effectLst/>
                <a:latin typeface="+mn-lt"/>
                <a:ea typeface="+mn-ea"/>
                <a:cs typeface="+mn-cs"/>
              </a:rPr>
              <a:t>Area E:</a:t>
            </a:r>
            <a:r>
              <a:rPr lang="en-IE" sz="1200" kern="1200" dirty="0">
                <a:solidFill>
                  <a:schemeClr val="tx1"/>
                </a:solidFill>
                <a:effectLst/>
                <a:latin typeface="+mn-lt"/>
                <a:ea typeface="+mn-ea"/>
                <a:cs typeface="+mn-cs"/>
              </a:rPr>
              <a:t> Limerick, Tipperary and Clare;</a:t>
            </a:r>
          </a:p>
          <a:p>
            <a:r>
              <a:rPr lang="en-IE" sz="1200" b="1" kern="1200" dirty="0">
                <a:solidFill>
                  <a:schemeClr val="tx1"/>
                </a:solidFill>
                <a:effectLst/>
                <a:latin typeface="+mn-lt"/>
                <a:ea typeface="+mn-ea"/>
                <a:cs typeface="+mn-cs"/>
              </a:rPr>
              <a:t>Area F:</a:t>
            </a:r>
            <a:r>
              <a:rPr lang="en-IE" sz="1200" kern="1200" dirty="0">
                <a:solidFill>
                  <a:schemeClr val="tx1"/>
                </a:solidFill>
                <a:effectLst/>
                <a:latin typeface="+mn-lt"/>
                <a:ea typeface="+mn-ea"/>
                <a:cs typeface="+mn-cs"/>
              </a:rPr>
              <a:t> Donegal, Sligo, Leitrim, Roscommon, Mayo, and Galway</a:t>
            </a:r>
            <a:endParaRPr lang="en-IE" sz="1200" b="0" i="1" kern="1200" baseline="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IE" sz="1200" baseline="0" dirty="0">
                <a:solidFill>
                  <a:srgbClr val="BA1F46"/>
                </a:solidFill>
              </a:rPr>
              <a:t>PPS1-1</a:t>
            </a:r>
            <a:r>
              <a:rPr lang="en-IE" sz="1200" baseline="30000" dirty="0">
                <a:solidFill>
                  <a:srgbClr val="BA1F46"/>
                </a:solidFill>
              </a:rPr>
              <a:t>st</a:t>
            </a:r>
            <a:r>
              <a:rPr lang="en-IE" sz="1200" baseline="0" dirty="0">
                <a:solidFill>
                  <a:srgbClr val="BA1F46"/>
                </a:solidFill>
              </a:rPr>
              <a:t> Point Prevalence Survey conducted in last week of November 2017 </a:t>
            </a:r>
          </a:p>
          <a:p>
            <a:pPr marL="0" marR="0" indent="0" algn="l" defTabSz="914400" rtl="0" eaLnBrk="1" fontAlgn="auto" latinLnBrk="0" hangingPunct="1">
              <a:lnSpc>
                <a:spcPct val="100000"/>
              </a:lnSpc>
              <a:spcBef>
                <a:spcPts val="0"/>
              </a:spcBef>
              <a:spcAft>
                <a:spcPts val="0"/>
              </a:spcAft>
              <a:buClrTx/>
              <a:buSzTx/>
              <a:buFontTx/>
              <a:buNone/>
              <a:tabLst/>
              <a:defRPr/>
            </a:pPr>
            <a:r>
              <a:rPr lang="en-IE" sz="1200" baseline="0" dirty="0">
                <a:solidFill>
                  <a:srgbClr val="BA1F46"/>
                </a:solidFill>
              </a:rPr>
              <a:t>PPS2-2</a:t>
            </a:r>
            <a:r>
              <a:rPr lang="en-IE" sz="1200" baseline="30000" dirty="0">
                <a:solidFill>
                  <a:srgbClr val="BA1F46"/>
                </a:solidFill>
              </a:rPr>
              <a:t>nd</a:t>
            </a:r>
            <a:r>
              <a:rPr lang="en-IE" sz="1200" baseline="0" dirty="0">
                <a:solidFill>
                  <a:srgbClr val="BA1F46"/>
                </a:solidFill>
              </a:rPr>
              <a:t> Point Prevalence Survey conducted in last week of April 2018</a:t>
            </a:r>
          </a:p>
          <a:p>
            <a:pPr marL="0" marR="0" indent="0" algn="l" defTabSz="914400" rtl="0" eaLnBrk="1" fontAlgn="auto" latinLnBrk="0" hangingPunct="1">
              <a:lnSpc>
                <a:spcPct val="100000"/>
              </a:lnSpc>
              <a:spcBef>
                <a:spcPts val="0"/>
              </a:spcBef>
              <a:spcAft>
                <a:spcPts val="0"/>
              </a:spcAft>
              <a:buClrTx/>
              <a:buSzTx/>
              <a:buFontTx/>
              <a:buNone/>
              <a:tabLst/>
              <a:defRPr/>
            </a:pPr>
            <a:r>
              <a:rPr lang="en-IE" sz="1200" baseline="0" dirty="0">
                <a:solidFill>
                  <a:srgbClr val="BA1F46"/>
                </a:solidFill>
              </a:rPr>
              <a:t>PPS3-3</a:t>
            </a:r>
            <a:r>
              <a:rPr lang="en-IE" sz="1200" baseline="30000" dirty="0">
                <a:solidFill>
                  <a:srgbClr val="BA1F46"/>
                </a:solidFill>
              </a:rPr>
              <a:t>rd</a:t>
            </a:r>
            <a:r>
              <a:rPr lang="en-IE" sz="1200" baseline="0" dirty="0">
                <a:solidFill>
                  <a:srgbClr val="BA1F46"/>
                </a:solidFill>
              </a:rPr>
              <a:t> Point Prevalence Survey conducted in last week of January 2019</a:t>
            </a:r>
          </a:p>
          <a:p>
            <a:pPr marL="0" marR="0" lvl="0" indent="0" algn="l" defTabSz="914400" rtl="0" eaLnBrk="1" fontAlgn="auto" latinLnBrk="0" hangingPunct="1">
              <a:lnSpc>
                <a:spcPct val="100000"/>
              </a:lnSpc>
              <a:spcBef>
                <a:spcPts val="0"/>
              </a:spcBef>
              <a:spcAft>
                <a:spcPts val="0"/>
              </a:spcAft>
              <a:buClrTx/>
              <a:buSzTx/>
              <a:buFontTx/>
              <a:buNone/>
              <a:tabLst/>
              <a:defRPr/>
            </a:pPr>
            <a:r>
              <a:rPr lang="en-IE" sz="1200" baseline="0" dirty="0">
                <a:solidFill>
                  <a:srgbClr val="BA1F46"/>
                </a:solidFill>
              </a:rPr>
              <a:t>PPS4-4</a:t>
            </a:r>
            <a:r>
              <a:rPr lang="en-IE" sz="1200" baseline="30000" dirty="0">
                <a:solidFill>
                  <a:srgbClr val="BA1F46"/>
                </a:solidFill>
              </a:rPr>
              <a:t>th</a:t>
            </a:r>
            <a:r>
              <a:rPr lang="en-IE" sz="1200" baseline="0" dirty="0">
                <a:solidFill>
                  <a:srgbClr val="BA1F46"/>
                </a:solidFill>
              </a:rPr>
              <a:t> Point Prevalence Survey conducted in last week of January 2020</a:t>
            </a:r>
          </a:p>
          <a:p>
            <a:pPr marL="0" marR="0" lvl="0" indent="0" algn="l" defTabSz="914400" rtl="0" eaLnBrk="1" fontAlgn="auto" latinLnBrk="0" hangingPunct="1">
              <a:lnSpc>
                <a:spcPct val="100000"/>
              </a:lnSpc>
              <a:spcBef>
                <a:spcPts val="0"/>
              </a:spcBef>
              <a:spcAft>
                <a:spcPts val="0"/>
              </a:spcAft>
              <a:buClrTx/>
              <a:buSzTx/>
              <a:buFontTx/>
              <a:buNone/>
              <a:tabLst/>
              <a:defRPr/>
            </a:pPr>
            <a:r>
              <a:rPr lang="en-IE" sz="1200" baseline="0" dirty="0">
                <a:solidFill>
                  <a:srgbClr val="BA1F46"/>
                </a:solidFill>
              </a:rPr>
              <a:t>PPS5-5</a:t>
            </a:r>
            <a:r>
              <a:rPr lang="en-IE" sz="1200" baseline="30000" dirty="0">
                <a:solidFill>
                  <a:srgbClr val="BA1F46"/>
                </a:solidFill>
              </a:rPr>
              <a:t>th</a:t>
            </a:r>
            <a:r>
              <a:rPr lang="en-IE" sz="1200" baseline="0" dirty="0">
                <a:solidFill>
                  <a:srgbClr val="BA1F46"/>
                </a:solidFill>
              </a:rPr>
              <a:t> Point Prevalence Survey conducted in second week of December 2020</a:t>
            </a:r>
          </a:p>
          <a:p>
            <a:pPr marL="0" marR="0" lvl="0" indent="0" algn="l" defTabSz="914400" rtl="0" eaLnBrk="1" fontAlgn="auto" latinLnBrk="0" hangingPunct="1">
              <a:lnSpc>
                <a:spcPct val="100000"/>
              </a:lnSpc>
              <a:spcBef>
                <a:spcPts val="0"/>
              </a:spcBef>
              <a:spcAft>
                <a:spcPts val="0"/>
              </a:spcAft>
              <a:buClrTx/>
              <a:buSzTx/>
              <a:buFontTx/>
              <a:buNone/>
              <a:tabLst/>
              <a:defRPr/>
            </a:pPr>
            <a:r>
              <a:rPr lang="en-IE" sz="1200" baseline="0" dirty="0">
                <a:solidFill>
                  <a:srgbClr val="BA1F46"/>
                </a:solidFill>
              </a:rPr>
              <a:t>PPS6-6</a:t>
            </a:r>
            <a:r>
              <a:rPr lang="en-IE" sz="1200" baseline="30000" dirty="0">
                <a:solidFill>
                  <a:srgbClr val="BA1F46"/>
                </a:solidFill>
              </a:rPr>
              <a:t>th</a:t>
            </a:r>
            <a:r>
              <a:rPr lang="en-IE" sz="1200" baseline="0" dirty="0">
                <a:solidFill>
                  <a:srgbClr val="BA1F46"/>
                </a:solidFill>
              </a:rPr>
              <a:t> Point Prevalence Survey conducted in second week of December 2021</a:t>
            </a:r>
          </a:p>
          <a:p>
            <a:pPr marL="0" marR="0" indent="0" algn="l" defTabSz="914400" rtl="0" eaLnBrk="1" fontAlgn="auto" latinLnBrk="0" hangingPunct="1">
              <a:lnSpc>
                <a:spcPct val="100000"/>
              </a:lnSpc>
              <a:spcBef>
                <a:spcPts val="0"/>
              </a:spcBef>
              <a:spcAft>
                <a:spcPts val="0"/>
              </a:spcAft>
              <a:buClrTx/>
              <a:buSzTx/>
              <a:buFontTx/>
              <a:buNone/>
              <a:tabLst/>
              <a:defRPr/>
            </a:pPr>
            <a:endParaRPr lang="en-IE" sz="1200" baseline="0" dirty="0">
              <a:solidFill>
                <a:srgbClr val="BA1F46"/>
              </a:solidFill>
            </a:endParaRPr>
          </a:p>
        </p:txBody>
      </p:sp>
      <p:sp>
        <p:nvSpPr>
          <p:cNvPr id="4" name="Slide Number Placeholder 3"/>
          <p:cNvSpPr>
            <a:spLocks noGrp="1"/>
          </p:cNvSpPr>
          <p:nvPr>
            <p:ph type="sldNum" sz="quarter" idx="10"/>
          </p:nvPr>
        </p:nvSpPr>
        <p:spPr/>
        <p:txBody>
          <a:bodyPr/>
          <a:lstStyle/>
          <a:p>
            <a:fld id="{5A908BF7-63AD-4786-B1BA-C1B9B7BEBC86}" type="slidenum">
              <a:rPr lang="en-IE" smtClean="0"/>
              <a:t>58</a:t>
            </a:fld>
            <a:endParaRPr lang="en-IE" dirty="0"/>
          </a:p>
        </p:txBody>
      </p:sp>
    </p:spTree>
    <p:extLst>
      <p:ext uri="{BB962C8B-B14F-4D97-AF65-F5344CB8AC3E}">
        <p14:creationId xmlns:p14="http://schemas.microsoft.com/office/powerpoint/2010/main" val="1491358415"/>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E" sz="1200" b="1" dirty="0">
                <a:solidFill>
                  <a:srgbClr val="BA1F46"/>
                </a:solidFill>
              </a:rPr>
              <a:t>*</a:t>
            </a:r>
            <a:r>
              <a:rPr lang="en-GB" sz="1200" dirty="0">
                <a:solidFill>
                  <a:srgbClr val="BA1F46"/>
                </a:solidFill>
              </a:rPr>
              <a:t>based on complete returns only-figures accurate as of September 2022</a:t>
            </a:r>
            <a:endParaRPr lang="en-IE" sz="1200" b="0" i="1" kern="1200" dirty="0">
              <a:solidFill>
                <a:schemeClr val="tx1"/>
              </a:solidFill>
              <a:effectLst/>
              <a:latin typeface="+mn-lt"/>
              <a:ea typeface="+mn-ea"/>
              <a:cs typeface="+mn-cs"/>
            </a:endParaRPr>
          </a:p>
          <a:p>
            <a:r>
              <a:rPr lang="en-IE" sz="1200" b="1" kern="1200" dirty="0">
                <a:solidFill>
                  <a:schemeClr val="tx1"/>
                </a:solidFill>
                <a:effectLst/>
                <a:latin typeface="+mn-lt"/>
                <a:ea typeface="+mn-ea"/>
                <a:cs typeface="+mn-cs"/>
              </a:rPr>
              <a:t>Community Health Organisation (CHO) Listing</a:t>
            </a:r>
            <a:r>
              <a:rPr lang="en-IE" sz="1200" kern="1200" dirty="0">
                <a:solidFill>
                  <a:schemeClr val="tx1"/>
                </a:solidFill>
                <a:effectLst/>
                <a:latin typeface="+mn-lt"/>
                <a:ea typeface="+mn-ea"/>
                <a:cs typeface="+mn-cs"/>
              </a:rPr>
              <a:t>:</a:t>
            </a:r>
          </a:p>
          <a:p>
            <a:r>
              <a:rPr lang="en-IE" sz="1200" kern="1200" dirty="0">
                <a:solidFill>
                  <a:schemeClr val="tx1"/>
                </a:solidFill>
                <a:effectLst/>
                <a:latin typeface="+mn-lt"/>
                <a:ea typeface="+mn-ea"/>
                <a:cs typeface="+mn-cs"/>
              </a:rPr>
              <a:t>Area 1: Donegal; Sligo/Leitrim/West Cavan; Cavan/Monaghan; Area 2: Galway; Roscommon; Mayo; Area 3: Clare; Limerick; North Tipperary/East Limerick; Area 4: Kerry; North Cork; North Lee; South Lee; West Cork; Area 5: South Tipperary; Carlow/Kilkenny; Waterford; Wexford; Area 6: Wicklow; Dun Laoghaire; Dublin South East; Area 7: Kildare/West Wicklow; Dublin West; Dublin South City; Dublin South West; Area 8: Laois/Offaly; Longford/Westmeath; Louth/Meath; Area 9: Dublin North; Dublin North Central; Dublin North West</a:t>
            </a:r>
          </a:p>
          <a:p>
            <a:pPr marL="0" marR="0" indent="0" algn="l" defTabSz="914400" rtl="0" eaLnBrk="1" fontAlgn="auto" latinLnBrk="0" hangingPunct="1">
              <a:lnSpc>
                <a:spcPct val="100000"/>
              </a:lnSpc>
              <a:spcBef>
                <a:spcPts val="0"/>
              </a:spcBef>
              <a:spcAft>
                <a:spcPts val="0"/>
              </a:spcAft>
              <a:buClrTx/>
              <a:buSzTx/>
              <a:buFontTx/>
              <a:buNone/>
              <a:tabLst/>
              <a:defRPr/>
            </a:pPr>
            <a:r>
              <a:rPr lang="en-IE" sz="1200" baseline="0" dirty="0">
                <a:solidFill>
                  <a:srgbClr val="BA1F46"/>
                </a:solidFill>
              </a:rPr>
              <a:t>PPS1-1</a:t>
            </a:r>
            <a:r>
              <a:rPr lang="en-IE" sz="1200" baseline="30000" dirty="0">
                <a:solidFill>
                  <a:srgbClr val="BA1F46"/>
                </a:solidFill>
              </a:rPr>
              <a:t>st</a:t>
            </a:r>
            <a:r>
              <a:rPr lang="en-IE" sz="1200" baseline="0" dirty="0">
                <a:solidFill>
                  <a:srgbClr val="BA1F46"/>
                </a:solidFill>
              </a:rPr>
              <a:t> Point Prevalence Survey conducted in last week of November 2017 </a:t>
            </a:r>
          </a:p>
          <a:p>
            <a:pPr marL="0" marR="0" indent="0" algn="l" defTabSz="914400" rtl="0" eaLnBrk="1" fontAlgn="auto" latinLnBrk="0" hangingPunct="1">
              <a:lnSpc>
                <a:spcPct val="100000"/>
              </a:lnSpc>
              <a:spcBef>
                <a:spcPts val="0"/>
              </a:spcBef>
              <a:spcAft>
                <a:spcPts val="0"/>
              </a:spcAft>
              <a:buClrTx/>
              <a:buSzTx/>
              <a:buFontTx/>
              <a:buNone/>
              <a:tabLst/>
              <a:defRPr/>
            </a:pPr>
            <a:r>
              <a:rPr lang="en-IE" sz="1200" baseline="0" dirty="0">
                <a:solidFill>
                  <a:srgbClr val="BA1F46"/>
                </a:solidFill>
              </a:rPr>
              <a:t>PPS2-2</a:t>
            </a:r>
            <a:r>
              <a:rPr lang="en-IE" sz="1200" baseline="30000" dirty="0">
                <a:solidFill>
                  <a:srgbClr val="BA1F46"/>
                </a:solidFill>
              </a:rPr>
              <a:t>nd</a:t>
            </a:r>
            <a:r>
              <a:rPr lang="en-IE" sz="1200" baseline="0" dirty="0">
                <a:solidFill>
                  <a:srgbClr val="BA1F46"/>
                </a:solidFill>
              </a:rPr>
              <a:t> Point Prevalence Survey conducted in last week of April 2018</a:t>
            </a:r>
          </a:p>
          <a:p>
            <a:pPr marL="0" marR="0" indent="0" algn="l" defTabSz="914400" rtl="0" eaLnBrk="1" fontAlgn="auto" latinLnBrk="0" hangingPunct="1">
              <a:lnSpc>
                <a:spcPct val="100000"/>
              </a:lnSpc>
              <a:spcBef>
                <a:spcPts val="0"/>
              </a:spcBef>
              <a:spcAft>
                <a:spcPts val="0"/>
              </a:spcAft>
              <a:buClrTx/>
              <a:buSzTx/>
              <a:buFontTx/>
              <a:buNone/>
              <a:tabLst/>
              <a:defRPr/>
            </a:pPr>
            <a:r>
              <a:rPr lang="en-IE" sz="1200" baseline="0" dirty="0">
                <a:solidFill>
                  <a:srgbClr val="BA1F46"/>
                </a:solidFill>
              </a:rPr>
              <a:t>PPS3-3</a:t>
            </a:r>
            <a:r>
              <a:rPr lang="en-IE" sz="1200" baseline="30000" dirty="0">
                <a:solidFill>
                  <a:srgbClr val="BA1F46"/>
                </a:solidFill>
              </a:rPr>
              <a:t>rd</a:t>
            </a:r>
            <a:r>
              <a:rPr lang="en-IE" sz="1200" baseline="0" dirty="0">
                <a:solidFill>
                  <a:srgbClr val="BA1F46"/>
                </a:solidFill>
              </a:rPr>
              <a:t> Point Prevalence Survey conducted in last week of January 2019</a:t>
            </a:r>
          </a:p>
          <a:p>
            <a:pPr marL="0" marR="0" lvl="0" indent="0" algn="l" defTabSz="914400" rtl="0" eaLnBrk="1" fontAlgn="auto" latinLnBrk="0" hangingPunct="1">
              <a:lnSpc>
                <a:spcPct val="100000"/>
              </a:lnSpc>
              <a:spcBef>
                <a:spcPts val="0"/>
              </a:spcBef>
              <a:spcAft>
                <a:spcPts val="0"/>
              </a:spcAft>
              <a:buClrTx/>
              <a:buSzTx/>
              <a:buFontTx/>
              <a:buNone/>
              <a:tabLst/>
              <a:defRPr/>
            </a:pPr>
            <a:r>
              <a:rPr lang="en-IE" sz="1200" baseline="0" dirty="0">
                <a:solidFill>
                  <a:srgbClr val="BA1F46"/>
                </a:solidFill>
              </a:rPr>
              <a:t>PPS4-4</a:t>
            </a:r>
            <a:r>
              <a:rPr lang="en-IE" sz="1200" baseline="30000" dirty="0">
                <a:solidFill>
                  <a:srgbClr val="BA1F46"/>
                </a:solidFill>
              </a:rPr>
              <a:t>th</a:t>
            </a:r>
            <a:r>
              <a:rPr lang="en-IE" sz="1200" baseline="0" dirty="0">
                <a:solidFill>
                  <a:srgbClr val="BA1F46"/>
                </a:solidFill>
              </a:rPr>
              <a:t> Point Prevalence Survey conducted in last week of January 2020</a:t>
            </a:r>
          </a:p>
          <a:p>
            <a:pPr marL="0" marR="0" lvl="0" indent="0" algn="l" defTabSz="914400" rtl="0" eaLnBrk="1" fontAlgn="auto" latinLnBrk="0" hangingPunct="1">
              <a:lnSpc>
                <a:spcPct val="100000"/>
              </a:lnSpc>
              <a:spcBef>
                <a:spcPts val="0"/>
              </a:spcBef>
              <a:spcAft>
                <a:spcPts val="0"/>
              </a:spcAft>
              <a:buClrTx/>
              <a:buSzTx/>
              <a:buFontTx/>
              <a:buNone/>
              <a:tabLst/>
              <a:defRPr/>
            </a:pPr>
            <a:r>
              <a:rPr lang="en-IE" sz="1200" baseline="0" dirty="0">
                <a:solidFill>
                  <a:srgbClr val="BA1F46"/>
                </a:solidFill>
              </a:rPr>
              <a:t>PPS5-5</a:t>
            </a:r>
            <a:r>
              <a:rPr lang="en-IE" sz="1200" baseline="30000" dirty="0">
                <a:solidFill>
                  <a:srgbClr val="BA1F46"/>
                </a:solidFill>
              </a:rPr>
              <a:t>th</a:t>
            </a:r>
            <a:r>
              <a:rPr lang="en-IE" sz="1200" baseline="0" dirty="0">
                <a:solidFill>
                  <a:srgbClr val="BA1F46"/>
                </a:solidFill>
              </a:rPr>
              <a:t> Point Prevalence Survey conducted in second week of December 2020</a:t>
            </a:r>
          </a:p>
          <a:p>
            <a:pPr marL="0" marR="0" lvl="0" indent="0" algn="l" defTabSz="914400" rtl="0" eaLnBrk="1" fontAlgn="auto" latinLnBrk="0" hangingPunct="1">
              <a:lnSpc>
                <a:spcPct val="100000"/>
              </a:lnSpc>
              <a:spcBef>
                <a:spcPts val="0"/>
              </a:spcBef>
              <a:spcAft>
                <a:spcPts val="0"/>
              </a:spcAft>
              <a:buClrTx/>
              <a:buSzTx/>
              <a:buFontTx/>
              <a:buNone/>
              <a:tabLst/>
              <a:defRPr/>
            </a:pPr>
            <a:r>
              <a:rPr lang="en-IE" sz="1200" baseline="0" dirty="0">
                <a:solidFill>
                  <a:srgbClr val="BA1F46"/>
                </a:solidFill>
              </a:rPr>
              <a:t>PPS6-6</a:t>
            </a:r>
            <a:r>
              <a:rPr lang="en-IE" sz="1200" baseline="30000" dirty="0">
                <a:solidFill>
                  <a:srgbClr val="BA1F46"/>
                </a:solidFill>
              </a:rPr>
              <a:t>th</a:t>
            </a:r>
            <a:r>
              <a:rPr lang="en-IE" sz="1200" baseline="0" dirty="0">
                <a:solidFill>
                  <a:srgbClr val="BA1F46"/>
                </a:solidFill>
              </a:rPr>
              <a:t> Point Prevalence Survey conducted in second week of December 2021</a:t>
            </a:r>
          </a:p>
        </p:txBody>
      </p:sp>
      <p:sp>
        <p:nvSpPr>
          <p:cNvPr id="4" name="Slide Number Placeholder 3"/>
          <p:cNvSpPr>
            <a:spLocks noGrp="1"/>
          </p:cNvSpPr>
          <p:nvPr>
            <p:ph type="sldNum" sz="quarter" idx="10"/>
          </p:nvPr>
        </p:nvSpPr>
        <p:spPr/>
        <p:txBody>
          <a:bodyPr/>
          <a:lstStyle/>
          <a:p>
            <a:fld id="{5A908BF7-63AD-4786-B1BA-C1B9B7BEBC86}" type="slidenum">
              <a:rPr lang="en-IE" smtClean="0"/>
              <a:t>59</a:t>
            </a:fld>
            <a:endParaRPr lang="en-IE" dirty="0"/>
          </a:p>
        </p:txBody>
      </p:sp>
    </p:spTree>
    <p:extLst>
      <p:ext uri="{BB962C8B-B14F-4D97-AF65-F5344CB8AC3E}">
        <p14:creationId xmlns:p14="http://schemas.microsoft.com/office/powerpoint/2010/main" val="3631019307"/>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E" sz="1200" b="1" dirty="0">
                <a:solidFill>
                  <a:srgbClr val="BA1F46"/>
                </a:solidFill>
              </a:rPr>
              <a:t>*</a:t>
            </a:r>
            <a:r>
              <a:rPr lang="en-GB" sz="1200" dirty="0">
                <a:solidFill>
                  <a:srgbClr val="BA1F46"/>
                </a:solidFill>
              </a:rPr>
              <a:t>based on complete returns only-figures accurate as of September 2022</a:t>
            </a:r>
            <a:endParaRPr lang="en-IE" sz="1200" b="0" i="1"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i="0" kern="1200" baseline="0" dirty="0">
                <a:solidFill>
                  <a:srgbClr val="BA1F46"/>
                </a:solidFill>
                <a:effectLst/>
                <a:latin typeface="+mn-lt"/>
                <a:ea typeface="+mn-ea"/>
                <a:cs typeface="+mn-cs"/>
              </a:rPr>
              <a:t>RHA= Regional Health Areas A to F</a:t>
            </a:r>
          </a:p>
          <a:p>
            <a:pPr lvl="0"/>
            <a:r>
              <a:rPr lang="en-IE" sz="1200" b="1" kern="1200" dirty="0">
                <a:solidFill>
                  <a:schemeClr val="tx1"/>
                </a:solidFill>
                <a:effectLst/>
                <a:latin typeface="+mn-lt"/>
                <a:ea typeface="+mn-ea"/>
                <a:cs typeface="+mn-cs"/>
              </a:rPr>
              <a:t>Area A:</a:t>
            </a:r>
            <a:r>
              <a:rPr lang="en-IE" sz="1200" kern="1200" dirty="0">
                <a:solidFill>
                  <a:schemeClr val="tx1"/>
                </a:solidFill>
                <a:effectLst/>
                <a:latin typeface="+mn-lt"/>
                <a:ea typeface="+mn-ea"/>
                <a:cs typeface="+mn-cs"/>
              </a:rPr>
              <a:t> North Dublin, Meath, Louth, Cavan, and Monaghan;</a:t>
            </a:r>
          </a:p>
          <a:p>
            <a:pPr lvl="0"/>
            <a:r>
              <a:rPr lang="en-IE" sz="1200" b="1" kern="1200" dirty="0">
                <a:solidFill>
                  <a:schemeClr val="tx1"/>
                </a:solidFill>
                <a:effectLst/>
                <a:latin typeface="+mn-lt"/>
                <a:ea typeface="+mn-ea"/>
                <a:cs typeface="+mn-cs"/>
              </a:rPr>
              <a:t>Area B</a:t>
            </a:r>
            <a:r>
              <a:rPr lang="en-IE" sz="1200" kern="1200" dirty="0">
                <a:solidFill>
                  <a:schemeClr val="tx1"/>
                </a:solidFill>
                <a:effectLst/>
                <a:latin typeface="+mn-lt"/>
                <a:ea typeface="+mn-ea"/>
                <a:cs typeface="+mn-cs"/>
              </a:rPr>
              <a:t>: Longford, Westmeath, Offaly, Laois, Kildare, and parts of Dublin and Wicklow;</a:t>
            </a:r>
          </a:p>
          <a:p>
            <a:pPr lvl="0"/>
            <a:r>
              <a:rPr lang="en-IE" sz="1200" b="1" kern="1200" dirty="0">
                <a:solidFill>
                  <a:schemeClr val="tx1"/>
                </a:solidFill>
                <a:effectLst/>
                <a:latin typeface="+mn-lt"/>
                <a:ea typeface="+mn-ea"/>
                <a:cs typeface="+mn-cs"/>
              </a:rPr>
              <a:t>Area C:</a:t>
            </a:r>
            <a:r>
              <a:rPr lang="en-IE" sz="1200" kern="1200" dirty="0">
                <a:solidFill>
                  <a:schemeClr val="tx1"/>
                </a:solidFill>
                <a:effectLst/>
                <a:latin typeface="+mn-lt"/>
                <a:ea typeface="+mn-ea"/>
                <a:cs typeface="+mn-cs"/>
              </a:rPr>
              <a:t> Tipperary South, Waterford, Kilkenny, Carlow, Wexford, Wicklow, part of South Dublin;</a:t>
            </a:r>
          </a:p>
          <a:p>
            <a:pPr lvl="0"/>
            <a:r>
              <a:rPr lang="en-IE" sz="1200" b="1" kern="1200" dirty="0">
                <a:solidFill>
                  <a:schemeClr val="tx1"/>
                </a:solidFill>
                <a:effectLst/>
                <a:latin typeface="+mn-lt"/>
                <a:ea typeface="+mn-ea"/>
                <a:cs typeface="+mn-cs"/>
              </a:rPr>
              <a:t>Area D:</a:t>
            </a:r>
            <a:r>
              <a:rPr lang="en-IE" sz="1200" kern="1200" dirty="0">
                <a:solidFill>
                  <a:schemeClr val="tx1"/>
                </a:solidFill>
                <a:effectLst/>
                <a:latin typeface="+mn-lt"/>
                <a:ea typeface="+mn-ea"/>
                <a:cs typeface="+mn-cs"/>
              </a:rPr>
              <a:t> Kerry and Cork;</a:t>
            </a:r>
          </a:p>
          <a:p>
            <a:pPr lvl="0"/>
            <a:r>
              <a:rPr lang="en-IE" sz="1200" b="1" kern="1200" dirty="0">
                <a:solidFill>
                  <a:schemeClr val="tx1"/>
                </a:solidFill>
                <a:effectLst/>
                <a:latin typeface="+mn-lt"/>
                <a:ea typeface="+mn-ea"/>
                <a:cs typeface="+mn-cs"/>
              </a:rPr>
              <a:t>Area E:</a:t>
            </a:r>
            <a:r>
              <a:rPr lang="en-IE" sz="1200" kern="1200" dirty="0">
                <a:solidFill>
                  <a:schemeClr val="tx1"/>
                </a:solidFill>
                <a:effectLst/>
                <a:latin typeface="+mn-lt"/>
                <a:ea typeface="+mn-ea"/>
                <a:cs typeface="+mn-cs"/>
              </a:rPr>
              <a:t> Limerick, Tipperary and Clare;</a:t>
            </a:r>
          </a:p>
          <a:p>
            <a:r>
              <a:rPr lang="en-IE" sz="1200" b="1" kern="1200" dirty="0">
                <a:solidFill>
                  <a:schemeClr val="tx1"/>
                </a:solidFill>
                <a:effectLst/>
                <a:latin typeface="+mn-lt"/>
                <a:ea typeface="+mn-ea"/>
                <a:cs typeface="+mn-cs"/>
              </a:rPr>
              <a:t>Area F:</a:t>
            </a:r>
            <a:r>
              <a:rPr lang="en-IE" sz="1200" kern="1200" dirty="0">
                <a:solidFill>
                  <a:schemeClr val="tx1"/>
                </a:solidFill>
                <a:effectLst/>
                <a:latin typeface="+mn-lt"/>
                <a:ea typeface="+mn-ea"/>
                <a:cs typeface="+mn-cs"/>
              </a:rPr>
              <a:t> Donegal, Sligo, Leitrim, Roscommon, Mayo, and Galway</a:t>
            </a:r>
            <a:endParaRPr lang="en-IE" sz="1200" b="0" i="1" kern="1200" baseline="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IE" sz="1200" baseline="0" dirty="0">
                <a:solidFill>
                  <a:srgbClr val="BA1F46"/>
                </a:solidFill>
              </a:rPr>
              <a:t>PPS1-1</a:t>
            </a:r>
            <a:r>
              <a:rPr lang="en-IE" sz="1200" baseline="30000" dirty="0">
                <a:solidFill>
                  <a:srgbClr val="BA1F46"/>
                </a:solidFill>
              </a:rPr>
              <a:t>st</a:t>
            </a:r>
            <a:r>
              <a:rPr lang="en-IE" sz="1200" baseline="0" dirty="0">
                <a:solidFill>
                  <a:srgbClr val="BA1F46"/>
                </a:solidFill>
              </a:rPr>
              <a:t> Point Prevalence Survey conducted in last week of November 2017 </a:t>
            </a:r>
          </a:p>
          <a:p>
            <a:pPr marL="0" marR="0" indent="0" algn="l" defTabSz="914400" rtl="0" eaLnBrk="1" fontAlgn="auto" latinLnBrk="0" hangingPunct="1">
              <a:lnSpc>
                <a:spcPct val="100000"/>
              </a:lnSpc>
              <a:spcBef>
                <a:spcPts val="0"/>
              </a:spcBef>
              <a:spcAft>
                <a:spcPts val="0"/>
              </a:spcAft>
              <a:buClrTx/>
              <a:buSzTx/>
              <a:buFontTx/>
              <a:buNone/>
              <a:tabLst/>
              <a:defRPr/>
            </a:pPr>
            <a:r>
              <a:rPr lang="en-IE" sz="1200" baseline="0" dirty="0">
                <a:solidFill>
                  <a:srgbClr val="BA1F46"/>
                </a:solidFill>
              </a:rPr>
              <a:t>PPS2-2</a:t>
            </a:r>
            <a:r>
              <a:rPr lang="en-IE" sz="1200" baseline="30000" dirty="0">
                <a:solidFill>
                  <a:srgbClr val="BA1F46"/>
                </a:solidFill>
              </a:rPr>
              <a:t>nd</a:t>
            </a:r>
            <a:r>
              <a:rPr lang="en-IE" sz="1200" baseline="0" dirty="0">
                <a:solidFill>
                  <a:srgbClr val="BA1F46"/>
                </a:solidFill>
              </a:rPr>
              <a:t> Point Prevalence Survey conducted in last week of April 2018</a:t>
            </a:r>
          </a:p>
          <a:p>
            <a:pPr marL="0" marR="0" indent="0" algn="l" defTabSz="914400" rtl="0" eaLnBrk="1" fontAlgn="auto" latinLnBrk="0" hangingPunct="1">
              <a:lnSpc>
                <a:spcPct val="100000"/>
              </a:lnSpc>
              <a:spcBef>
                <a:spcPts val="0"/>
              </a:spcBef>
              <a:spcAft>
                <a:spcPts val="0"/>
              </a:spcAft>
              <a:buClrTx/>
              <a:buSzTx/>
              <a:buFontTx/>
              <a:buNone/>
              <a:tabLst/>
              <a:defRPr/>
            </a:pPr>
            <a:r>
              <a:rPr lang="en-IE" sz="1200" baseline="0" dirty="0">
                <a:solidFill>
                  <a:srgbClr val="BA1F46"/>
                </a:solidFill>
              </a:rPr>
              <a:t>PPS3-3</a:t>
            </a:r>
            <a:r>
              <a:rPr lang="en-IE" sz="1200" baseline="30000" dirty="0">
                <a:solidFill>
                  <a:srgbClr val="BA1F46"/>
                </a:solidFill>
              </a:rPr>
              <a:t>rd</a:t>
            </a:r>
            <a:r>
              <a:rPr lang="en-IE" sz="1200" baseline="0" dirty="0">
                <a:solidFill>
                  <a:srgbClr val="BA1F46"/>
                </a:solidFill>
              </a:rPr>
              <a:t> Point Prevalence Survey conducted in last week of January 2019</a:t>
            </a:r>
          </a:p>
          <a:p>
            <a:pPr marL="0" marR="0" lvl="0" indent="0" algn="l" defTabSz="914400" rtl="0" eaLnBrk="1" fontAlgn="auto" latinLnBrk="0" hangingPunct="1">
              <a:lnSpc>
                <a:spcPct val="100000"/>
              </a:lnSpc>
              <a:spcBef>
                <a:spcPts val="0"/>
              </a:spcBef>
              <a:spcAft>
                <a:spcPts val="0"/>
              </a:spcAft>
              <a:buClrTx/>
              <a:buSzTx/>
              <a:buFontTx/>
              <a:buNone/>
              <a:tabLst/>
              <a:defRPr/>
            </a:pPr>
            <a:r>
              <a:rPr lang="en-IE" sz="1200" baseline="0" dirty="0">
                <a:solidFill>
                  <a:srgbClr val="BA1F46"/>
                </a:solidFill>
              </a:rPr>
              <a:t>PPS4-4</a:t>
            </a:r>
            <a:r>
              <a:rPr lang="en-IE" sz="1200" baseline="30000" dirty="0">
                <a:solidFill>
                  <a:srgbClr val="BA1F46"/>
                </a:solidFill>
              </a:rPr>
              <a:t>th</a:t>
            </a:r>
            <a:r>
              <a:rPr lang="en-IE" sz="1200" baseline="0" dirty="0">
                <a:solidFill>
                  <a:srgbClr val="BA1F46"/>
                </a:solidFill>
              </a:rPr>
              <a:t> Point Prevalence Survey conducted in last week of January 2020</a:t>
            </a:r>
          </a:p>
          <a:p>
            <a:pPr marL="0" marR="0" lvl="0" indent="0" algn="l" defTabSz="914400" rtl="0" eaLnBrk="1" fontAlgn="auto" latinLnBrk="0" hangingPunct="1">
              <a:lnSpc>
                <a:spcPct val="100000"/>
              </a:lnSpc>
              <a:spcBef>
                <a:spcPts val="0"/>
              </a:spcBef>
              <a:spcAft>
                <a:spcPts val="0"/>
              </a:spcAft>
              <a:buClrTx/>
              <a:buSzTx/>
              <a:buFontTx/>
              <a:buNone/>
              <a:tabLst/>
              <a:defRPr/>
            </a:pPr>
            <a:r>
              <a:rPr lang="en-IE" sz="1200" baseline="0" dirty="0">
                <a:solidFill>
                  <a:srgbClr val="BA1F46"/>
                </a:solidFill>
              </a:rPr>
              <a:t>PPS5-5</a:t>
            </a:r>
            <a:r>
              <a:rPr lang="en-IE" sz="1200" baseline="30000" dirty="0">
                <a:solidFill>
                  <a:srgbClr val="BA1F46"/>
                </a:solidFill>
              </a:rPr>
              <a:t>th</a:t>
            </a:r>
            <a:r>
              <a:rPr lang="en-IE" sz="1200" baseline="0" dirty="0">
                <a:solidFill>
                  <a:srgbClr val="BA1F46"/>
                </a:solidFill>
              </a:rPr>
              <a:t> Point Prevalence Survey conducted in second week of December 2020</a:t>
            </a:r>
          </a:p>
          <a:p>
            <a:pPr marL="0" marR="0" lvl="0" indent="0" algn="l" defTabSz="914400" rtl="0" eaLnBrk="1" fontAlgn="auto" latinLnBrk="0" hangingPunct="1">
              <a:lnSpc>
                <a:spcPct val="100000"/>
              </a:lnSpc>
              <a:spcBef>
                <a:spcPts val="0"/>
              </a:spcBef>
              <a:spcAft>
                <a:spcPts val="0"/>
              </a:spcAft>
              <a:buClrTx/>
              <a:buSzTx/>
              <a:buFontTx/>
              <a:buNone/>
              <a:tabLst/>
              <a:defRPr/>
            </a:pPr>
            <a:r>
              <a:rPr lang="en-IE" sz="1200" baseline="0" dirty="0">
                <a:solidFill>
                  <a:srgbClr val="BA1F46"/>
                </a:solidFill>
              </a:rPr>
              <a:t>PPS6-6</a:t>
            </a:r>
            <a:r>
              <a:rPr lang="en-IE" sz="1200" baseline="30000" dirty="0">
                <a:solidFill>
                  <a:srgbClr val="BA1F46"/>
                </a:solidFill>
              </a:rPr>
              <a:t>th</a:t>
            </a:r>
            <a:r>
              <a:rPr lang="en-IE" sz="1200" baseline="0" dirty="0">
                <a:solidFill>
                  <a:srgbClr val="BA1F46"/>
                </a:solidFill>
              </a:rPr>
              <a:t> Point Prevalence Survey conducted in second week of December 2021</a:t>
            </a:r>
          </a:p>
        </p:txBody>
      </p:sp>
      <p:sp>
        <p:nvSpPr>
          <p:cNvPr id="4" name="Slide Number Placeholder 3"/>
          <p:cNvSpPr>
            <a:spLocks noGrp="1"/>
          </p:cNvSpPr>
          <p:nvPr>
            <p:ph type="sldNum" sz="quarter" idx="10"/>
          </p:nvPr>
        </p:nvSpPr>
        <p:spPr/>
        <p:txBody>
          <a:bodyPr/>
          <a:lstStyle/>
          <a:p>
            <a:fld id="{5A908BF7-63AD-4786-B1BA-C1B9B7BEBC86}" type="slidenum">
              <a:rPr lang="en-IE" smtClean="0"/>
              <a:t>60</a:t>
            </a:fld>
            <a:endParaRPr lang="en-IE" dirty="0"/>
          </a:p>
        </p:txBody>
      </p:sp>
    </p:spTree>
    <p:extLst>
      <p:ext uri="{BB962C8B-B14F-4D97-AF65-F5344CB8AC3E}">
        <p14:creationId xmlns:p14="http://schemas.microsoft.com/office/powerpoint/2010/main" val="18599947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E" sz="1200" b="1" dirty="0">
                <a:solidFill>
                  <a:srgbClr val="BA1F46"/>
                </a:solidFill>
              </a:rPr>
              <a:t>*</a:t>
            </a:r>
            <a:r>
              <a:rPr lang="en-IE" sz="1200" dirty="0">
                <a:solidFill>
                  <a:srgbClr val="BA1F46"/>
                </a:solidFill>
              </a:rPr>
              <a:t>based on complete returns only-figures</a:t>
            </a:r>
            <a:r>
              <a:rPr lang="en-IE" sz="1200" baseline="0" dirty="0">
                <a:solidFill>
                  <a:srgbClr val="BA1F46"/>
                </a:solidFill>
              </a:rPr>
              <a:t> accurate as of September 2022</a:t>
            </a:r>
            <a:r>
              <a:rPr lang="en-IE" sz="1200" dirty="0">
                <a:solidFill>
                  <a:srgbClr val="BA1F46"/>
                </a:solidFill>
              </a:rPr>
              <a:t>; </a:t>
            </a:r>
          </a:p>
          <a:p>
            <a:pPr marL="0" marR="0" indent="0" algn="l" defTabSz="914400" rtl="0" eaLnBrk="1" fontAlgn="auto" latinLnBrk="0" hangingPunct="1">
              <a:lnSpc>
                <a:spcPct val="100000"/>
              </a:lnSpc>
              <a:spcBef>
                <a:spcPts val="0"/>
              </a:spcBef>
              <a:spcAft>
                <a:spcPts val="0"/>
              </a:spcAft>
              <a:buClrTx/>
              <a:buSzTx/>
              <a:buFontTx/>
              <a:buNone/>
              <a:tabLst/>
              <a:defRPr/>
            </a:pPr>
            <a:r>
              <a:rPr lang="en-IE" sz="1200" kern="1200" dirty="0">
                <a:solidFill>
                  <a:schemeClr val="tx1"/>
                </a:solidFill>
                <a:effectLst/>
                <a:latin typeface="+mn-lt"/>
                <a:ea typeface="+mn-ea"/>
                <a:cs typeface="+mn-cs"/>
              </a:rPr>
              <a:t>Notes: </a:t>
            </a:r>
          </a:p>
          <a:p>
            <a:pPr marL="0" marR="0" indent="0" algn="l" defTabSz="914400" rtl="0" eaLnBrk="1" fontAlgn="auto" latinLnBrk="0" hangingPunct="1">
              <a:lnSpc>
                <a:spcPct val="100000"/>
              </a:lnSpc>
              <a:spcBef>
                <a:spcPts val="0"/>
              </a:spcBef>
              <a:spcAft>
                <a:spcPts val="0"/>
              </a:spcAft>
              <a:buClrTx/>
              <a:buSzTx/>
              <a:buFontTx/>
              <a:buNone/>
              <a:tabLst/>
              <a:defRPr/>
            </a:pPr>
            <a:r>
              <a:rPr lang="en-IE" sz="1200" kern="1200" dirty="0">
                <a:solidFill>
                  <a:schemeClr val="tx1"/>
                </a:solidFill>
                <a:effectLst/>
                <a:latin typeface="+mn-lt"/>
                <a:ea typeface="+mn-ea"/>
                <a:cs typeface="+mn-cs"/>
              </a:rPr>
              <a:t>1) Children’s Hospital Group renamed from Acute Paediatric Group and includes three hospitals: Children's University Hospital, Temple Street, Our Lady's Hospital for Sick Children, Crumlin, and, new in 2018-2019, Children's Hospital Ireland (Tallaght University Hospital (paediatric) Unit)</a:t>
            </a:r>
            <a:endParaRPr lang="en-IE" sz="1200" dirty="0">
              <a:solidFill>
                <a:srgbClr val="BA1F46"/>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lang="en-IE" sz="1200" kern="1200" dirty="0">
                <a:solidFill>
                  <a:schemeClr val="tx1"/>
                </a:solidFill>
                <a:effectLst/>
                <a:latin typeface="+mn-lt"/>
                <a:ea typeface="+mn-ea"/>
                <a:cs typeface="+mn-cs"/>
              </a:rPr>
              <a:t>2) Data for the Midwest (UL) in 2011-2012 and 2012-2013 was not reported; </a:t>
            </a:r>
          </a:p>
          <a:p>
            <a:pPr marL="0" marR="0" indent="0" algn="l" defTabSz="914400" rtl="0" eaLnBrk="1" fontAlgn="auto" latinLnBrk="0" hangingPunct="1">
              <a:lnSpc>
                <a:spcPct val="100000"/>
              </a:lnSpc>
              <a:spcBef>
                <a:spcPts val="0"/>
              </a:spcBef>
              <a:spcAft>
                <a:spcPts val="0"/>
              </a:spcAft>
              <a:buClrTx/>
              <a:buSzTx/>
              <a:buFontTx/>
              <a:buNone/>
              <a:tabLst/>
              <a:defRPr/>
            </a:pPr>
            <a:r>
              <a:rPr lang="en-IE" sz="1200" kern="1200" dirty="0">
                <a:solidFill>
                  <a:schemeClr val="tx1"/>
                </a:solidFill>
                <a:effectLst/>
                <a:latin typeface="+mn-lt"/>
                <a:ea typeface="+mn-ea"/>
                <a:cs typeface="+mn-cs"/>
              </a:rPr>
              <a:t>3) excludes returns from 8 facilities that reported as hospitals in previous seasons, but have now been correctly recorded as long term care facilities. </a:t>
            </a:r>
          </a:p>
          <a:p>
            <a:pPr marL="0" marR="0" indent="0" algn="l" defTabSz="914400" rtl="0" eaLnBrk="1" fontAlgn="auto" latinLnBrk="0" hangingPunct="1">
              <a:lnSpc>
                <a:spcPct val="100000"/>
              </a:lnSpc>
              <a:spcBef>
                <a:spcPts val="0"/>
              </a:spcBef>
              <a:spcAft>
                <a:spcPts val="0"/>
              </a:spcAft>
              <a:buClrTx/>
              <a:buSzTx/>
              <a:buFontTx/>
              <a:buNone/>
              <a:tabLst/>
              <a:defRPr/>
            </a:pPr>
            <a:r>
              <a:rPr lang="en-IE" sz="1200" kern="1200" dirty="0">
                <a:solidFill>
                  <a:schemeClr val="tx1"/>
                </a:solidFill>
                <a:effectLst/>
                <a:latin typeface="+mn-lt"/>
                <a:ea typeface="+mn-ea"/>
                <a:cs typeface="+mn-cs"/>
              </a:rPr>
              <a:t>See </a:t>
            </a:r>
            <a:r>
              <a:rPr lang="en-IE" sz="1200" u="sng" kern="1200" dirty="0">
                <a:solidFill>
                  <a:schemeClr val="tx1"/>
                </a:solidFill>
                <a:effectLst/>
                <a:latin typeface="+mn-lt"/>
                <a:ea typeface="+mn-ea"/>
                <a:cs typeface="+mn-cs"/>
                <a:hlinkClick r:id="rId3"/>
              </a:rPr>
              <a:t>http://www.hse.ie/eng/services/list/3/acutehospitals/hospitalgroups.html</a:t>
            </a:r>
            <a:r>
              <a:rPr lang="en-IE" sz="1200" kern="1200" dirty="0">
                <a:solidFill>
                  <a:schemeClr val="tx1"/>
                </a:solidFill>
                <a:effectLst/>
                <a:latin typeface="+mn-lt"/>
                <a:ea typeface="+mn-ea"/>
                <a:cs typeface="+mn-cs"/>
              </a:rPr>
              <a:t> for a description of hospital groups and their location; 3) 3) National Rehabilitation Hospital is neither a private hospital or a hospital that falls within the 7 HSE hospital groups and therefore has been categorised under ‘other’</a:t>
            </a:r>
            <a:endParaRPr lang="en-IE" dirty="0"/>
          </a:p>
        </p:txBody>
      </p:sp>
      <p:sp>
        <p:nvSpPr>
          <p:cNvPr id="4" name="Slide Number Placeholder 3"/>
          <p:cNvSpPr>
            <a:spLocks noGrp="1"/>
          </p:cNvSpPr>
          <p:nvPr>
            <p:ph type="sldNum" sz="quarter" idx="10"/>
          </p:nvPr>
        </p:nvSpPr>
        <p:spPr/>
        <p:txBody>
          <a:bodyPr/>
          <a:lstStyle/>
          <a:p>
            <a:fld id="{5A908BF7-63AD-4786-B1BA-C1B9B7BEBC86}" type="slidenum">
              <a:rPr lang="en-IE" smtClean="0"/>
              <a:t>10</a:t>
            </a:fld>
            <a:endParaRPr lang="en-IE" dirty="0"/>
          </a:p>
        </p:txBody>
      </p:sp>
    </p:spTree>
    <p:extLst>
      <p:ext uri="{BB962C8B-B14F-4D97-AF65-F5344CB8AC3E}">
        <p14:creationId xmlns:p14="http://schemas.microsoft.com/office/powerpoint/2010/main" val="71520181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E" sz="1200" b="1" dirty="0">
                <a:solidFill>
                  <a:srgbClr val="BA1F46"/>
                </a:solidFill>
              </a:rPr>
              <a:t>*</a:t>
            </a:r>
            <a:r>
              <a:rPr lang="en-IE" sz="1200" dirty="0">
                <a:solidFill>
                  <a:srgbClr val="BA1F46"/>
                </a:solidFill>
              </a:rPr>
              <a:t>based on complete returns only-figures</a:t>
            </a:r>
            <a:r>
              <a:rPr lang="en-IE" sz="1200" baseline="0" dirty="0">
                <a:solidFill>
                  <a:srgbClr val="BA1F46"/>
                </a:solidFill>
              </a:rPr>
              <a:t> accurate as of September 2022</a:t>
            </a:r>
            <a:r>
              <a:rPr lang="en-IE" sz="1200" dirty="0">
                <a:solidFill>
                  <a:srgbClr val="BA1F46"/>
                </a:solidFill>
              </a:rPr>
              <a:t>; </a:t>
            </a:r>
          </a:p>
        </p:txBody>
      </p:sp>
      <p:sp>
        <p:nvSpPr>
          <p:cNvPr id="4" name="Slide Number Placeholder 3"/>
          <p:cNvSpPr>
            <a:spLocks noGrp="1"/>
          </p:cNvSpPr>
          <p:nvPr>
            <p:ph type="sldNum" sz="quarter" idx="10"/>
          </p:nvPr>
        </p:nvSpPr>
        <p:spPr/>
        <p:txBody>
          <a:bodyPr/>
          <a:lstStyle/>
          <a:p>
            <a:fld id="{5A908BF7-63AD-4786-B1BA-C1B9B7BEBC86}" type="slidenum">
              <a:rPr lang="en-IE" smtClean="0"/>
              <a:t>11</a:t>
            </a:fld>
            <a:endParaRPr lang="en-IE" dirty="0"/>
          </a:p>
        </p:txBody>
      </p:sp>
    </p:spTree>
    <p:extLst>
      <p:ext uri="{BB962C8B-B14F-4D97-AF65-F5344CB8AC3E}">
        <p14:creationId xmlns:p14="http://schemas.microsoft.com/office/powerpoint/2010/main" val="62083038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E" sz="1200" b="1" dirty="0">
                <a:solidFill>
                  <a:srgbClr val="BA1F46"/>
                </a:solidFill>
              </a:rPr>
              <a:t>*</a:t>
            </a:r>
            <a:r>
              <a:rPr lang="en-IE" sz="1200" dirty="0">
                <a:solidFill>
                  <a:srgbClr val="BA1F46"/>
                </a:solidFill>
              </a:rPr>
              <a:t>based on complete returns only-figures</a:t>
            </a:r>
            <a:r>
              <a:rPr lang="en-IE" sz="1200" baseline="0" dirty="0">
                <a:solidFill>
                  <a:srgbClr val="BA1F46"/>
                </a:solidFill>
              </a:rPr>
              <a:t> accurate as of September 2022</a:t>
            </a:r>
            <a:r>
              <a:rPr lang="en-IE" sz="1200" dirty="0">
                <a:solidFill>
                  <a:srgbClr val="BA1F46"/>
                </a:solidFill>
              </a:rPr>
              <a:t>; </a:t>
            </a:r>
          </a:p>
        </p:txBody>
      </p:sp>
      <p:sp>
        <p:nvSpPr>
          <p:cNvPr id="4" name="Slide Number Placeholder 3"/>
          <p:cNvSpPr>
            <a:spLocks noGrp="1"/>
          </p:cNvSpPr>
          <p:nvPr>
            <p:ph type="sldNum" sz="quarter" idx="10"/>
          </p:nvPr>
        </p:nvSpPr>
        <p:spPr/>
        <p:txBody>
          <a:bodyPr/>
          <a:lstStyle/>
          <a:p>
            <a:fld id="{5A908BF7-63AD-4786-B1BA-C1B9B7BEBC86}" type="slidenum">
              <a:rPr lang="en-IE" smtClean="0"/>
              <a:t>12</a:t>
            </a:fld>
            <a:endParaRPr lang="en-IE" dirty="0"/>
          </a:p>
        </p:txBody>
      </p:sp>
    </p:spTree>
    <p:extLst>
      <p:ext uri="{BB962C8B-B14F-4D97-AF65-F5344CB8AC3E}">
        <p14:creationId xmlns:p14="http://schemas.microsoft.com/office/powerpoint/2010/main" val="363101930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E" sz="1200" b="1" dirty="0">
                <a:solidFill>
                  <a:srgbClr val="BA1F46"/>
                </a:solidFill>
              </a:rPr>
              <a:t>*</a:t>
            </a:r>
            <a:r>
              <a:rPr lang="en-IE" sz="1200" dirty="0">
                <a:solidFill>
                  <a:srgbClr val="BA1F46"/>
                </a:solidFill>
              </a:rPr>
              <a:t>based on complete returns only-figures</a:t>
            </a:r>
            <a:r>
              <a:rPr lang="en-IE" sz="1200" baseline="0" dirty="0">
                <a:solidFill>
                  <a:srgbClr val="BA1F46"/>
                </a:solidFill>
              </a:rPr>
              <a:t> accurate as of September 2022</a:t>
            </a:r>
            <a:r>
              <a:rPr lang="en-IE" sz="1200" dirty="0">
                <a:solidFill>
                  <a:srgbClr val="BA1F46"/>
                </a:solidFill>
              </a:rPr>
              <a:t>; </a:t>
            </a:r>
          </a:p>
        </p:txBody>
      </p:sp>
      <p:sp>
        <p:nvSpPr>
          <p:cNvPr id="4" name="Slide Number Placeholder 3"/>
          <p:cNvSpPr>
            <a:spLocks noGrp="1"/>
          </p:cNvSpPr>
          <p:nvPr>
            <p:ph type="sldNum" sz="quarter" idx="10"/>
          </p:nvPr>
        </p:nvSpPr>
        <p:spPr/>
        <p:txBody>
          <a:bodyPr/>
          <a:lstStyle/>
          <a:p>
            <a:fld id="{5A908BF7-63AD-4786-B1BA-C1B9B7BEBC86}" type="slidenum">
              <a:rPr lang="en-IE" smtClean="0"/>
              <a:t>13</a:t>
            </a:fld>
            <a:endParaRPr lang="en-IE" dirty="0"/>
          </a:p>
        </p:txBody>
      </p:sp>
    </p:spTree>
    <p:extLst>
      <p:ext uri="{BB962C8B-B14F-4D97-AF65-F5344CB8AC3E}">
        <p14:creationId xmlns:p14="http://schemas.microsoft.com/office/powerpoint/2010/main" val="36310193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37"/>
            <a:ext cx="7772400" cy="1470025"/>
          </a:xfrm>
        </p:spPr>
        <p:txBody>
          <a:bodyPr/>
          <a:lstStyle/>
          <a:p>
            <a:r>
              <a:rPr lang="en-US"/>
              <a:t>Click to edit Master title style</a:t>
            </a:r>
            <a:endParaRPr lang="en-IE"/>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IE"/>
          </a:p>
        </p:txBody>
      </p:sp>
      <p:sp>
        <p:nvSpPr>
          <p:cNvPr id="4" name="Date Placeholder 3"/>
          <p:cNvSpPr>
            <a:spLocks noGrp="1"/>
          </p:cNvSpPr>
          <p:nvPr>
            <p:ph type="dt" sz="half" idx="10"/>
          </p:nvPr>
        </p:nvSpPr>
        <p:spPr/>
        <p:txBody>
          <a:bodyPr/>
          <a:lstStyle/>
          <a:p>
            <a:fld id="{14893CD0-479C-4BAC-BBC9-3472CF8F3D24}" type="datetimeFigureOut">
              <a:rPr lang="en-IE" smtClean="0"/>
              <a:t>06/09/2022</a:t>
            </a:fld>
            <a:endParaRPr lang="en-IE" dirty="0"/>
          </a:p>
        </p:txBody>
      </p:sp>
      <p:sp>
        <p:nvSpPr>
          <p:cNvPr id="5" name="Footer Placeholder 4"/>
          <p:cNvSpPr>
            <a:spLocks noGrp="1"/>
          </p:cNvSpPr>
          <p:nvPr>
            <p:ph type="ftr" sz="quarter" idx="11"/>
          </p:nvPr>
        </p:nvSpPr>
        <p:spPr/>
        <p:txBody>
          <a:bodyPr/>
          <a:lstStyle/>
          <a:p>
            <a:endParaRPr lang="en-IE" dirty="0"/>
          </a:p>
        </p:txBody>
      </p:sp>
      <p:sp>
        <p:nvSpPr>
          <p:cNvPr id="6" name="Slide Number Placeholder 5"/>
          <p:cNvSpPr>
            <a:spLocks noGrp="1"/>
          </p:cNvSpPr>
          <p:nvPr>
            <p:ph type="sldNum" sz="quarter" idx="12"/>
          </p:nvPr>
        </p:nvSpPr>
        <p:spPr/>
        <p:txBody>
          <a:bodyPr/>
          <a:lstStyle/>
          <a:p>
            <a:fld id="{79733FA7-9A3D-4A43-8F1C-37084025C059}" type="slidenum">
              <a:rPr lang="en-IE" smtClean="0"/>
              <a:t>‹#›</a:t>
            </a:fld>
            <a:endParaRPr lang="en-IE" dirty="0"/>
          </a:p>
        </p:txBody>
      </p:sp>
    </p:spTree>
    <p:extLst>
      <p:ext uri="{BB962C8B-B14F-4D97-AF65-F5344CB8AC3E}">
        <p14:creationId xmlns:p14="http://schemas.microsoft.com/office/powerpoint/2010/main" val="3456310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E"/>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p:cNvSpPr>
            <a:spLocks noGrp="1"/>
          </p:cNvSpPr>
          <p:nvPr>
            <p:ph type="dt" sz="half" idx="10"/>
          </p:nvPr>
        </p:nvSpPr>
        <p:spPr/>
        <p:txBody>
          <a:bodyPr/>
          <a:lstStyle/>
          <a:p>
            <a:fld id="{14893CD0-479C-4BAC-BBC9-3472CF8F3D24}" type="datetimeFigureOut">
              <a:rPr lang="en-IE" smtClean="0"/>
              <a:t>06/09/2022</a:t>
            </a:fld>
            <a:endParaRPr lang="en-IE" dirty="0"/>
          </a:p>
        </p:txBody>
      </p:sp>
      <p:sp>
        <p:nvSpPr>
          <p:cNvPr id="5" name="Footer Placeholder 4"/>
          <p:cNvSpPr>
            <a:spLocks noGrp="1"/>
          </p:cNvSpPr>
          <p:nvPr>
            <p:ph type="ftr" sz="quarter" idx="11"/>
          </p:nvPr>
        </p:nvSpPr>
        <p:spPr/>
        <p:txBody>
          <a:bodyPr/>
          <a:lstStyle/>
          <a:p>
            <a:endParaRPr lang="en-IE" dirty="0"/>
          </a:p>
        </p:txBody>
      </p:sp>
      <p:sp>
        <p:nvSpPr>
          <p:cNvPr id="6" name="Slide Number Placeholder 5"/>
          <p:cNvSpPr>
            <a:spLocks noGrp="1"/>
          </p:cNvSpPr>
          <p:nvPr>
            <p:ph type="sldNum" sz="quarter" idx="12"/>
          </p:nvPr>
        </p:nvSpPr>
        <p:spPr/>
        <p:txBody>
          <a:bodyPr/>
          <a:lstStyle/>
          <a:p>
            <a:fld id="{79733FA7-9A3D-4A43-8F1C-37084025C059}" type="slidenum">
              <a:rPr lang="en-IE" smtClean="0"/>
              <a:t>‹#›</a:t>
            </a:fld>
            <a:endParaRPr lang="en-IE" dirty="0"/>
          </a:p>
        </p:txBody>
      </p:sp>
    </p:spTree>
    <p:extLst>
      <p:ext uri="{BB962C8B-B14F-4D97-AF65-F5344CB8AC3E}">
        <p14:creationId xmlns:p14="http://schemas.microsoft.com/office/powerpoint/2010/main" val="6297525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50"/>
            <a:ext cx="2057400" cy="5851525"/>
          </a:xfrm>
        </p:spPr>
        <p:txBody>
          <a:bodyPr vert="eaVert"/>
          <a:lstStyle/>
          <a:p>
            <a:r>
              <a:rPr lang="en-US"/>
              <a:t>Click to edit Master title style</a:t>
            </a:r>
            <a:endParaRPr lang="en-IE"/>
          </a:p>
        </p:txBody>
      </p:sp>
      <p:sp>
        <p:nvSpPr>
          <p:cNvPr id="3" name="Vertical Text Placeholder 2"/>
          <p:cNvSpPr>
            <a:spLocks noGrp="1"/>
          </p:cNvSpPr>
          <p:nvPr>
            <p:ph type="body" orient="vert" idx="1"/>
          </p:nvPr>
        </p:nvSpPr>
        <p:spPr>
          <a:xfrm>
            <a:off x="457200" y="274650"/>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p:cNvSpPr>
            <a:spLocks noGrp="1"/>
          </p:cNvSpPr>
          <p:nvPr>
            <p:ph type="dt" sz="half" idx="10"/>
          </p:nvPr>
        </p:nvSpPr>
        <p:spPr/>
        <p:txBody>
          <a:bodyPr/>
          <a:lstStyle/>
          <a:p>
            <a:fld id="{14893CD0-479C-4BAC-BBC9-3472CF8F3D24}" type="datetimeFigureOut">
              <a:rPr lang="en-IE" smtClean="0"/>
              <a:t>06/09/2022</a:t>
            </a:fld>
            <a:endParaRPr lang="en-IE" dirty="0"/>
          </a:p>
        </p:txBody>
      </p:sp>
      <p:sp>
        <p:nvSpPr>
          <p:cNvPr id="5" name="Footer Placeholder 4"/>
          <p:cNvSpPr>
            <a:spLocks noGrp="1"/>
          </p:cNvSpPr>
          <p:nvPr>
            <p:ph type="ftr" sz="quarter" idx="11"/>
          </p:nvPr>
        </p:nvSpPr>
        <p:spPr/>
        <p:txBody>
          <a:bodyPr/>
          <a:lstStyle/>
          <a:p>
            <a:endParaRPr lang="en-IE" dirty="0"/>
          </a:p>
        </p:txBody>
      </p:sp>
      <p:sp>
        <p:nvSpPr>
          <p:cNvPr id="6" name="Slide Number Placeholder 5"/>
          <p:cNvSpPr>
            <a:spLocks noGrp="1"/>
          </p:cNvSpPr>
          <p:nvPr>
            <p:ph type="sldNum" sz="quarter" idx="12"/>
          </p:nvPr>
        </p:nvSpPr>
        <p:spPr/>
        <p:txBody>
          <a:bodyPr/>
          <a:lstStyle/>
          <a:p>
            <a:fld id="{79733FA7-9A3D-4A43-8F1C-37084025C059}" type="slidenum">
              <a:rPr lang="en-IE" smtClean="0"/>
              <a:t>‹#›</a:t>
            </a:fld>
            <a:endParaRPr lang="en-IE" dirty="0"/>
          </a:p>
        </p:txBody>
      </p:sp>
    </p:spTree>
    <p:extLst>
      <p:ext uri="{BB962C8B-B14F-4D97-AF65-F5344CB8AC3E}">
        <p14:creationId xmlns:p14="http://schemas.microsoft.com/office/powerpoint/2010/main" val="754966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E"/>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p:cNvSpPr>
            <a:spLocks noGrp="1"/>
          </p:cNvSpPr>
          <p:nvPr>
            <p:ph type="dt" sz="half" idx="10"/>
          </p:nvPr>
        </p:nvSpPr>
        <p:spPr/>
        <p:txBody>
          <a:bodyPr/>
          <a:lstStyle/>
          <a:p>
            <a:fld id="{14893CD0-479C-4BAC-BBC9-3472CF8F3D24}" type="datetimeFigureOut">
              <a:rPr lang="en-IE" smtClean="0"/>
              <a:t>06/09/2022</a:t>
            </a:fld>
            <a:endParaRPr lang="en-IE" dirty="0"/>
          </a:p>
        </p:txBody>
      </p:sp>
      <p:sp>
        <p:nvSpPr>
          <p:cNvPr id="5" name="Footer Placeholder 4"/>
          <p:cNvSpPr>
            <a:spLocks noGrp="1"/>
          </p:cNvSpPr>
          <p:nvPr>
            <p:ph type="ftr" sz="quarter" idx="11"/>
          </p:nvPr>
        </p:nvSpPr>
        <p:spPr/>
        <p:txBody>
          <a:bodyPr/>
          <a:lstStyle/>
          <a:p>
            <a:endParaRPr lang="en-IE" dirty="0"/>
          </a:p>
        </p:txBody>
      </p:sp>
      <p:sp>
        <p:nvSpPr>
          <p:cNvPr id="6" name="Slide Number Placeholder 5"/>
          <p:cNvSpPr>
            <a:spLocks noGrp="1"/>
          </p:cNvSpPr>
          <p:nvPr>
            <p:ph type="sldNum" sz="quarter" idx="12"/>
          </p:nvPr>
        </p:nvSpPr>
        <p:spPr/>
        <p:txBody>
          <a:bodyPr/>
          <a:lstStyle/>
          <a:p>
            <a:fld id="{79733FA7-9A3D-4A43-8F1C-37084025C059}" type="slidenum">
              <a:rPr lang="en-IE" smtClean="0"/>
              <a:t>‹#›</a:t>
            </a:fld>
            <a:endParaRPr lang="en-IE" dirty="0"/>
          </a:p>
        </p:txBody>
      </p:sp>
    </p:spTree>
    <p:extLst>
      <p:ext uri="{BB962C8B-B14F-4D97-AF65-F5344CB8AC3E}">
        <p14:creationId xmlns:p14="http://schemas.microsoft.com/office/powerpoint/2010/main" val="13044779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12"/>
            <a:ext cx="7772400" cy="1362075"/>
          </a:xfrm>
        </p:spPr>
        <p:txBody>
          <a:bodyPr anchor="t"/>
          <a:lstStyle>
            <a:lvl1pPr algn="l">
              <a:defRPr sz="4000" b="1" cap="all"/>
            </a:lvl1pPr>
          </a:lstStyle>
          <a:p>
            <a:r>
              <a:rPr lang="en-US"/>
              <a:t>Click to edit Master title style</a:t>
            </a:r>
            <a:endParaRPr lang="en-IE"/>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4893CD0-479C-4BAC-BBC9-3472CF8F3D24}" type="datetimeFigureOut">
              <a:rPr lang="en-IE" smtClean="0"/>
              <a:t>06/09/2022</a:t>
            </a:fld>
            <a:endParaRPr lang="en-IE" dirty="0"/>
          </a:p>
        </p:txBody>
      </p:sp>
      <p:sp>
        <p:nvSpPr>
          <p:cNvPr id="5" name="Footer Placeholder 4"/>
          <p:cNvSpPr>
            <a:spLocks noGrp="1"/>
          </p:cNvSpPr>
          <p:nvPr>
            <p:ph type="ftr" sz="quarter" idx="11"/>
          </p:nvPr>
        </p:nvSpPr>
        <p:spPr/>
        <p:txBody>
          <a:bodyPr/>
          <a:lstStyle/>
          <a:p>
            <a:endParaRPr lang="en-IE" dirty="0"/>
          </a:p>
        </p:txBody>
      </p:sp>
      <p:sp>
        <p:nvSpPr>
          <p:cNvPr id="6" name="Slide Number Placeholder 5"/>
          <p:cNvSpPr>
            <a:spLocks noGrp="1"/>
          </p:cNvSpPr>
          <p:nvPr>
            <p:ph type="sldNum" sz="quarter" idx="12"/>
          </p:nvPr>
        </p:nvSpPr>
        <p:spPr/>
        <p:txBody>
          <a:bodyPr/>
          <a:lstStyle/>
          <a:p>
            <a:fld id="{79733FA7-9A3D-4A43-8F1C-37084025C059}" type="slidenum">
              <a:rPr lang="en-IE" smtClean="0"/>
              <a:t>‹#›</a:t>
            </a:fld>
            <a:endParaRPr lang="en-IE" dirty="0"/>
          </a:p>
        </p:txBody>
      </p:sp>
    </p:spTree>
    <p:extLst>
      <p:ext uri="{BB962C8B-B14F-4D97-AF65-F5344CB8AC3E}">
        <p14:creationId xmlns:p14="http://schemas.microsoft.com/office/powerpoint/2010/main" val="20520620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E"/>
          </a:p>
        </p:txBody>
      </p:sp>
      <p:sp>
        <p:nvSpPr>
          <p:cNvPr id="3" name="Content Placeholder 2"/>
          <p:cNvSpPr>
            <a:spLocks noGrp="1"/>
          </p:cNvSpPr>
          <p:nvPr>
            <p:ph sz="half" idx="1"/>
          </p:nvPr>
        </p:nvSpPr>
        <p:spPr>
          <a:xfrm>
            <a:off x="457200" y="1600206"/>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Content Placeholder 3"/>
          <p:cNvSpPr>
            <a:spLocks noGrp="1"/>
          </p:cNvSpPr>
          <p:nvPr>
            <p:ph sz="half" idx="2"/>
          </p:nvPr>
        </p:nvSpPr>
        <p:spPr>
          <a:xfrm>
            <a:off x="4648200" y="1600206"/>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5" name="Date Placeholder 4"/>
          <p:cNvSpPr>
            <a:spLocks noGrp="1"/>
          </p:cNvSpPr>
          <p:nvPr>
            <p:ph type="dt" sz="half" idx="10"/>
          </p:nvPr>
        </p:nvSpPr>
        <p:spPr/>
        <p:txBody>
          <a:bodyPr/>
          <a:lstStyle/>
          <a:p>
            <a:fld id="{14893CD0-479C-4BAC-BBC9-3472CF8F3D24}" type="datetimeFigureOut">
              <a:rPr lang="en-IE" smtClean="0"/>
              <a:t>06/09/2022</a:t>
            </a:fld>
            <a:endParaRPr lang="en-IE" dirty="0"/>
          </a:p>
        </p:txBody>
      </p:sp>
      <p:sp>
        <p:nvSpPr>
          <p:cNvPr id="6" name="Footer Placeholder 5"/>
          <p:cNvSpPr>
            <a:spLocks noGrp="1"/>
          </p:cNvSpPr>
          <p:nvPr>
            <p:ph type="ftr" sz="quarter" idx="11"/>
          </p:nvPr>
        </p:nvSpPr>
        <p:spPr/>
        <p:txBody>
          <a:bodyPr/>
          <a:lstStyle/>
          <a:p>
            <a:endParaRPr lang="en-IE" dirty="0"/>
          </a:p>
        </p:txBody>
      </p:sp>
      <p:sp>
        <p:nvSpPr>
          <p:cNvPr id="7" name="Slide Number Placeholder 6"/>
          <p:cNvSpPr>
            <a:spLocks noGrp="1"/>
          </p:cNvSpPr>
          <p:nvPr>
            <p:ph type="sldNum" sz="quarter" idx="12"/>
          </p:nvPr>
        </p:nvSpPr>
        <p:spPr/>
        <p:txBody>
          <a:bodyPr/>
          <a:lstStyle/>
          <a:p>
            <a:fld id="{79733FA7-9A3D-4A43-8F1C-37084025C059}" type="slidenum">
              <a:rPr lang="en-IE" smtClean="0"/>
              <a:t>‹#›</a:t>
            </a:fld>
            <a:endParaRPr lang="en-IE" dirty="0"/>
          </a:p>
        </p:txBody>
      </p:sp>
    </p:spTree>
    <p:extLst>
      <p:ext uri="{BB962C8B-B14F-4D97-AF65-F5344CB8AC3E}">
        <p14:creationId xmlns:p14="http://schemas.microsoft.com/office/powerpoint/2010/main" val="15747485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IE"/>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5" name="Text Placeholder 4"/>
          <p:cNvSpPr>
            <a:spLocks noGrp="1"/>
          </p:cNvSpPr>
          <p:nvPr>
            <p:ph type="body" sz="quarter" idx="3"/>
          </p:nvPr>
        </p:nvSpPr>
        <p:spPr>
          <a:xfrm>
            <a:off x="4645031"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31"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7" name="Date Placeholder 6"/>
          <p:cNvSpPr>
            <a:spLocks noGrp="1"/>
          </p:cNvSpPr>
          <p:nvPr>
            <p:ph type="dt" sz="half" idx="10"/>
          </p:nvPr>
        </p:nvSpPr>
        <p:spPr/>
        <p:txBody>
          <a:bodyPr/>
          <a:lstStyle/>
          <a:p>
            <a:fld id="{14893CD0-479C-4BAC-BBC9-3472CF8F3D24}" type="datetimeFigureOut">
              <a:rPr lang="en-IE" smtClean="0"/>
              <a:t>06/09/2022</a:t>
            </a:fld>
            <a:endParaRPr lang="en-IE" dirty="0"/>
          </a:p>
        </p:txBody>
      </p:sp>
      <p:sp>
        <p:nvSpPr>
          <p:cNvPr id="8" name="Footer Placeholder 7"/>
          <p:cNvSpPr>
            <a:spLocks noGrp="1"/>
          </p:cNvSpPr>
          <p:nvPr>
            <p:ph type="ftr" sz="quarter" idx="11"/>
          </p:nvPr>
        </p:nvSpPr>
        <p:spPr/>
        <p:txBody>
          <a:bodyPr/>
          <a:lstStyle/>
          <a:p>
            <a:endParaRPr lang="en-IE" dirty="0"/>
          </a:p>
        </p:txBody>
      </p:sp>
      <p:sp>
        <p:nvSpPr>
          <p:cNvPr id="9" name="Slide Number Placeholder 8"/>
          <p:cNvSpPr>
            <a:spLocks noGrp="1"/>
          </p:cNvSpPr>
          <p:nvPr>
            <p:ph type="sldNum" sz="quarter" idx="12"/>
          </p:nvPr>
        </p:nvSpPr>
        <p:spPr/>
        <p:txBody>
          <a:bodyPr/>
          <a:lstStyle/>
          <a:p>
            <a:fld id="{79733FA7-9A3D-4A43-8F1C-37084025C059}" type="slidenum">
              <a:rPr lang="en-IE" smtClean="0"/>
              <a:t>‹#›</a:t>
            </a:fld>
            <a:endParaRPr lang="en-IE" dirty="0"/>
          </a:p>
        </p:txBody>
      </p:sp>
    </p:spTree>
    <p:extLst>
      <p:ext uri="{BB962C8B-B14F-4D97-AF65-F5344CB8AC3E}">
        <p14:creationId xmlns:p14="http://schemas.microsoft.com/office/powerpoint/2010/main" val="22694210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E"/>
          </a:p>
        </p:txBody>
      </p:sp>
      <p:sp>
        <p:nvSpPr>
          <p:cNvPr id="3" name="Date Placeholder 2"/>
          <p:cNvSpPr>
            <a:spLocks noGrp="1"/>
          </p:cNvSpPr>
          <p:nvPr>
            <p:ph type="dt" sz="half" idx="10"/>
          </p:nvPr>
        </p:nvSpPr>
        <p:spPr/>
        <p:txBody>
          <a:bodyPr/>
          <a:lstStyle/>
          <a:p>
            <a:fld id="{14893CD0-479C-4BAC-BBC9-3472CF8F3D24}" type="datetimeFigureOut">
              <a:rPr lang="en-IE" smtClean="0"/>
              <a:t>06/09/2022</a:t>
            </a:fld>
            <a:endParaRPr lang="en-IE" dirty="0"/>
          </a:p>
        </p:txBody>
      </p:sp>
      <p:sp>
        <p:nvSpPr>
          <p:cNvPr id="4" name="Footer Placeholder 3"/>
          <p:cNvSpPr>
            <a:spLocks noGrp="1"/>
          </p:cNvSpPr>
          <p:nvPr>
            <p:ph type="ftr" sz="quarter" idx="11"/>
          </p:nvPr>
        </p:nvSpPr>
        <p:spPr/>
        <p:txBody>
          <a:bodyPr/>
          <a:lstStyle/>
          <a:p>
            <a:endParaRPr lang="en-IE" dirty="0"/>
          </a:p>
        </p:txBody>
      </p:sp>
      <p:sp>
        <p:nvSpPr>
          <p:cNvPr id="5" name="Slide Number Placeholder 4"/>
          <p:cNvSpPr>
            <a:spLocks noGrp="1"/>
          </p:cNvSpPr>
          <p:nvPr>
            <p:ph type="sldNum" sz="quarter" idx="12"/>
          </p:nvPr>
        </p:nvSpPr>
        <p:spPr/>
        <p:txBody>
          <a:bodyPr/>
          <a:lstStyle/>
          <a:p>
            <a:fld id="{79733FA7-9A3D-4A43-8F1C-37084025C059}" type="slidenum">
              <a:rPr lang="en-IE" smtClean="0"/>
              <a:t>‹#›</a:t>
            </a:fld>
            <a:endParaRPr lang="en-IE" dirty="0"/>
          </a:p>
        </p:txBody>
      </p:sp>
    </p:spTree>
    <p:extLst>
      <p:ext uri="{BB962C8B-B14F-4D97-AF65-F5344CB8AC3E}">
        <p14:creationId xmlns:p14="http://schemas.microsoft.com/office/powerpoint/2010/main" val="40965733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4893CD0-479C-4BAC-BBC9-3472CF8F3D24}" type="datetimeFigureOut">
              <a:rPr lang="en-IE" smtClean="0"/>
              <a:t>06/09/2022</a:t>
            </a:fld>
            <a:endParaRPr lang="en-IE" dirty="0"/>
          </a:p>
        </p:txBody>
      </p:sp>
      <p:sp>
        <p:nvSpPr>
          <p:cNvPr id="3" name="Footer Placeholder 2"/>
          <p:cNvSpPr>
            <a:spLocks noGrp="1"/>
          </p:cNvSpPr>
          <p:nvPr>
            <p:ph type="ftr" sz="quarter" idx="11"/>
          </p:nvPr>
        </p:nvSpPr>
        <p:spPr/>
        <p:txBody>
          <a:bodyPr/>
          <a:lstStyle/>
          <a:p>
            <a:endParaRPr lang="en-IE" dirty="0"/>
          </a:p>
        </p:txBody>
      </p:sp>
      <p:sp>
        <p:nvSpPr>
          <p:cNvPr id="4" name="Slide Number Placeholder 3"/>
          <p:cNvSpPr>
            <a:spLocks noGrp="1"/>
          </p:cNvSpPr>
          <p:nvPr>
            <p:ph type="sldNum" sz="quarter" idx="12"/>
          </p:nvPr>
        </p:nvSpPr>
        <p:spPr/>
        <p:txBody>
          <a:bodyPr/>
          <a:lstStyle/>
          <a:p>
            <a:fld id="{79733FA7-9A3D-4A43-8F1C-37084025C059}" type="slidenum">
              <a:rPr lang="en-IE" smtClean="0"/>
              <a:t>‹#›</a:t>
            </a:fld>
            <a:endParaRPr lang="en-IE" dirty="0"/>
          </a:p>
        </p:txBody>
      </p:sp>
    </p:spTree>
    <p:extLst>
      <p:ext uri="{BB962C8B-B14F-4D97-AF65-F5344CB8AC3E}">
        <p14:creationId xmlns:p14="http://schemas.microsoft.com/office/powerpoint/2010/main" val="35513040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0"/>
            <a:ext cx="3008313" cy="1162050"/>
          </a:xfrm>
        </p:spPr>
        <p:txBody>
          <a:bodyPr anchor="b"/>
          <a:lstStyle>
            <a:lvl1pPr algn="l">
              <a:defRPr sz="2000" b="1"/>
            </a:lvl1pPr>
          </a:lstStyle>
          <a:p>
            <a:r>
              <a:rPr lang="en-US"/>
              <a:t>Click to edit Master title style</a:t>
            </a:r>
            <a:endParaRPr lang="en-IE"/>
          </a:p>
        </p:txBody>
      </p:sp>
      <p:sp>
        <p:nvSpPr>
          <p:cNvPr id="3" name="Content Placeholder 2"/>
          <p:cNvSpPr>
            <a:spLocks noGrp="1"/>
          </p:cNvSpPr>
          <p:nvPr>
            <p:ph idx="1"/>
          </p:nvPr>
        </p:nvSpPr>
        <p:spPr>
          <a:xfrm>
            <a:off x="3575050" y="27306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Text Placeholder 3"/>
          <p:cNvSpPr>
            <a:spLocks noGrp="1"/>
          </p:cNvSpPr>
          <p:nvPr>
            <p:ph type="body" sz="half" idx="2"/>
          </p:nvPr>
        </p:nvSpPr>
        <p:spPr>
          <a:xfrm>
            <a:off x="457202" y="1435103"/>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4893CD0-479C-4BAC-BBC9-3472CF8F3D24}" type="datetimeFigureOut">
              <a:rPr lang="en-IE" smtClean="0"/>
              <a:t>06/09/2022</a:t>
            </a:fld>
            <a:endParaRPr lang="en-IE" dirty="0"/>
          </a:p>
        </p:txBody>
      </p:sp>
      <p:sp>
        <p:nvSpPr>
          <p:cNvPr id="6" name="Footer Placeholder 5"/>
          <p:cNvSpPr>
            <a:spLocks noGrp="1"/>
          </p:cNvSpPr>
          <p:nvPr>
            <p:ph type="ftr" sz="quarter" idx="11"/>
          </p:nvPr>
        </p:nvSpPr>
        <p:spPr/>
        <p:txBody>
          <a:bodyPr/>
          <a:lstStyle/>
          <a:p>
            <a:endParaRPr lang="en-IE" dirty="0"/>
          </a:p>
        </p:txBody>
      </p:sp>
      <p:sp>
        <p:nvSpPr>
          <p:cNvPr id="7" name="Slide Number Placeholder 6"/>
          <p:cNvSpPr>
            <a:spLocks noGrp="1"/>
          </p:cNvSpPr>
          <p:nvPr>
            <p:ph type="sldNum" sz="quarter" idx="12"/>
          </p:nvPr>
        </p:nvSpPr>
        <p:spPr/>
        <p:txBody>
          <a:bodyPr/>
          <a:lstStyle/>
          <a:p>
            <a:fld id="{79733FA7-9A3D-4A43-8F1C-37084025C059}" type="slidenum">
              <a:rPr lang="en-IE" smtClean="0"/>
              <a:t>‹#›</a:t>
            </a:fld>
            <a:endParaRPr lang="en-IE" dirty="0"/>
          </a:p>
        </p:txBody>
      </p:sp>
    </p:spTree>
    <p:extLst>
      <p:ext uri="{BB962C8B-B14F-4D97-AF65-F5344CB8AC3E}">
        <p14:creationId xmlns:p14="http://schemas.microsoft.com/office/powerpoint/2010/main" val="13133226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IE"/>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E"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4893CD0-479C-4BAC-BBC9-3472CF8F3D24}" type="datetimeFigureOut">
              <a:rPr lang="en-IE" smtClean="0"/>
              <a:t>06/09/2022</a:t>
            </a:fld>
            <a:endParaRPr lang="en-IE" dirty="0"/>
          </a:p>
        </p:txBody>
      </p:sp>
      <p:sp>
        <p:nvSpPr>
          <p:cNvPr id="6" name="Footer Placeholder 5"/>
          <p:cNvSpPr>
            <a:spLocks noGrp="1"/>
          </p:cNvSpPr>
          <p:nvPr>
            <p:ph type="ftr" sz="quarter" idx="11"/>
          </p:nvPr>
        </p:nvSpPr>
        <p:spPr/>
        <p:txBody>
          <a:bodyPr/>
          <a:lstStyle/>
          <a:p>
            <a:endParaRPr lang="en-IE" dirty="0"/>
          </a:p>
        </p:txBody>
      </p:sp>
      <p:sp>
        <p:nvSpPr>
          <p:cNvPr id="7" name="Slide Number Placeholder 6"/>
          <p:cNvSpPr>
            <a:spLocks noGrp="1"/>
          </p:cNvSpPr>
          <p:nvPr>
            <p:ph type="sldNum" sz="quarter" idx="12"/>
          </p:nvPr>
        </p:nvSpPr>
        <p:spPr/>
        <p:txBody>
          <a:bodyPr/>
          <a:lstStyle/>
          <a:p>
            <a:fld id="{79733FA7-9A3D-4A43-8F1C-37084025C059}" type="slidenum">
              <a:rPr lang="en-IE" smtClean="0"/>
              <a:t>‹#›</a:t>
            </a:fld>
            <a:endParaRPr lang="en-IE" dirty="0"/>
          </a:p>
        </p:txBody>
      </p:sp>
    </p:spTree>
    <p:extLst>
      <p:ext uri="{BB962C8B-B14F-4D97-AF65-F5344CB8AC3E}">
        <p14:creationId xmlns:p14="http://schemas.microsoft.com/office/powerpoint/2010/main" val="41068797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IE"/>
          </a:p>
        </p:txBody>
      </p:sp>
      <p:sp>
        <p:nvSpPr>
          <p:cNvPr id="3" name="Text Placeholder 2"/>
          <p:cNvSpPr>
            <a:spLocks noGrp="1"/>
          </p:cNvSpPr>
          <p:nvPr>
            <p:ph type="body" idx="1"/>
          </p:nvPr>
        </p:nvSpPr>
        <p:spPr>
          <a:xfrm>
            <a:off x="457200" y="1600206"/>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p:cNvSpPr>
            <a:spLocks noGrp="1"/>
          </p:cNvSpPr>
          <p:nvPr>
            <p:ph type="dt" sz="half" idx="2"/>
          </p:nvPr>
        </p:nvSpPr>
        <p:spPr>
          <a:xfrm>
            <a:off x="457200" y="6356362"/>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4893CD0-479C-4BAC-BBC9-3472CF8F3D24}" type="datetimeFigureOut">
              <a:rPr lang="en-IE" smtClean="0"/>
              <a:t>06/09/2022</a:t>
            </a:fld>
            <a:endParaRPr lang="en-IE" dirty="0"/>
          </a:p>
        </p:txBody>
      </p:sp>
      <p:sp>
        <p:nvSpPr>
          <p:cNvPr id="5" name="Footer Placeholder 4"/>
          <p:cNvSpPr>
            <a:spLocks noGrp="1"/>
          </p:cNvSpPr>
          <p:nvPr>
            <p:ph type="ftr" sz="quarter" idx="3"/>
          </p:nvPr>
        </p:nvSpPr>
        <p:spPr>
          <a:xfrm>
            <a:off x="3124200" y="635636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E" dirty="0"/>
          </a:p>
        </p:txBody>
      </p:sp>
      <p:sp>
        <p:nvSpPr>
          <p:cNvPr id="6" name="Slide Number Placeholder 5"/>
          <p:cNvSpPr>
            <a:spLocks noGrp="1"/>
          </p:cNvSpPr>
          <p:nvPr>
            <p:ph type="sldNum" sz="quarter" idx="4"/>
          </p:nvPr>
        </p:nvSpPr>
        <p:spPr>
          <a:xfrm>
            <a:off x="6553200" y="6356362"/>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9733FA7-9A3D-4A43-8F1C-37084025C059}" type="slidenum">
              <a:rPr lang="en-IE" smtClean="0"/>
              <a:t>‹#›</a:t>
            </a:fld>
            <a:endParaRPr lang="en-IE" dirty="0"/>
          </a:p>
        </p:txBody>
      </p:sp>
    </p:spTree>
    <p:extLst>
      <p:ext uri="{BB962C8B-B14F-4D97-AF65-F5344CB8AC3E}">
        <p14:creationId xmlns:p14="http://schemas.microsoft.com/office/powerpoint/2010/main" val="21482145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chart" Target="../charts/chart1.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chart" Target="../charts/char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chart" Target="../charts/chart3.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chart" Target="../charts/chart4.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chart" Target="../charts/chart5.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chart" Target="../charts/chart6.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chart" Target="../charts/chart7.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chart" Target="../charts/chart8.x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chart" Target="../charts/chart9.xml"/></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chart" Target="../charts/chart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chart" Target="../charts/chart11.xml"/></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chart" Target="../charts/char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3.xml"/><Relationship Id="rId1" Type="http://schemas.openxmlformats.org/officeDocument/2006/relationships/slideLayout" Target="../slideLayouts/slideLayout2.xml"/><Relationship Id="rId4" Type="http://schemas.openxmlformats.org/officeDocument/2006/relationships/chart" Target="../charts/chart13.xml"/></Relationships>
</file>

<file path=ppt/slides/_rels/slide2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4.xml"/><Relationship Id="rId1" Type="http://schemas.openxmlformats.org/officeDocument/2006/relationships/slideLayout" Target="../slideLayouts/slideLayout2.xml"/><Relationship Id="rId4" Type="http://schemas.openxmlformats.org/officeDocument/2006/relationships/chart" Target="../charts/chart1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5.xml"/><Relationship Id="rId1" Type="http://schemas.openxmlformats.org/officeDocument/2006/relationships/slideLayout" Target="../slideLayouts/slideLayout2.xml"/><Relationship Id="rId4" Type="http://schemas.openxmlformats.org/officeDocument/2006/relationships/chart" Target="../charts/chart15.xml"/></Relationships>
</file>

<file path=ppt/slides/_rels/slide3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6.xml"/><Relationship Id="rId1" Type="http://schemas.openxmlformats.org/officeDocument/2006/relationships/slideLayout" Target="../slideLayouts/slideLayout2.xml"/><Relationship Id="rId4" Type="http://schemas.openxmlformats.org/officeDocument/2006/relationships/chart" Target="../charts/chart16.xml"/></Relationships>
</file>

<file path=ppt/slides/_rels/slide3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7.xml"/><Relationship Id="rId1" Type="http://schemas.openxmlformats.org/officeDocument/2006/relationships/slideLayout" Target="../slideLayouts/slideLayout2.xml"/><Relationship Id="rId4" Type="http://schemas.openxmlformats.org/officeDocument/2006/relationships/chart" Target="../charts/chart17.xml"/></Relationships>
</file>

<file path=ppt/slides/_rels/slide3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8.xml"/><Relationship Id="rId1" Type="http://schemas.openxmlformats.org/officeDocument/2006/relationships/slideLayout" Target="../slideLayouts/slideLayout2.xml"/><Relationship Id="rId4" Type="http://schemas.openxmlformats.org/officeDocument/2006/relationships/chart" Target="../charts/chart18.xml"/></Relationships>
</file>

<file path=ppt/slides/_rels/slide3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9.xml"/><Relationship Id="rId1" Type="http://schemas.openxmlformats.org/officeDocument/2006/relationships/slideLayout" Target="../slideLayouts/slideLayout2.xml"/><Relationship Id="rId4" Type="http://schemas.openxmlformats.org/officeDocument/2006/relationships/chart" Target="../charts/chart19.xml"/></Relationships>
</file>

<file path=ppt/slides/_rels/slide3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0.xml"/><Relationship Id="rId1" Type="http://schemas.openxmlformats.org/officeDocument/2006/relationships/slideLayout" Target="../slideLayouts/slideLayout2.xml"/><Relationship Id="rId4" Type="http://schemas.openxmlformats.org/officeDocument/2006/relationships/chart" Target="../charts/chart20.xml"/></Relationships>
</file>

<file path=ppt/slides/_rels/slide3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2.xml"/><Relationship Id="rId1" Type="http://schemas.openxmlformats.org/officeDocument/2006/relationships/slideLayout" Target="../slideLayouts/slideLayout2.xml"/><Relationship Id="rId4" Type="http://schemas.openxmlformats.org/officeDocument/2006/relationships/chart" Target="../charts/chart21.xml"/></Relationships>
</file>

<file path=ppt/slides/_rels/slide3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3.xml"/><Relationship Id="rId1" Type="http://schemas.openxmlformats.org/officeDocument/2006/relationships/slideLayout" Target="../slideLayouts/slideLayout2.xml"/><Relationship Id="rId4" Type="http://schemas.openxmlformats.org/officeDocument/2006/relationships/chart" Target="../charts/chart22.xml"/></Relationships>
</file>

<file path=ppt/slides/_rels/slide3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4.xml"/><Relationship Id="rId1" Type="http://schemas.openxmlformats.org/officeDocument/2006/relationships/slideLayout" Target="../slideLayouts/slideLayout2.xml"/><Relationship Id="rId4" Type="http://schemas.openxmlformats.org/officeDocument/2006/relationships/chart" Target="../charts/chart2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5.xml"/><Relationship Id="rId1" Type="http://schemas.openxmlformats.org/officeDocument/2006/relationships/slideLayout" Target="../slideLayouts/slideLayout2.xml"/><Relationship Id="rId4" Type="http://schemas.openxmlformats.org/officeDocument/2006/relationships/chart" Target="../charts/chart24.xml"/></Relationships>
</file>

<file path=ppt/slides/_rels/slide4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6.xml"/><Relationship Id="rId1" Type="http://schemas.openxmlformats.org/officeDocument/2006/relationships/slideLayout" Target="../slideLayouts/slideLayout2.xml"/><Relationship Id="rId4" Type="http://schemas.openxmlformats.org/officeDocument/2006/relationships/chart" Target="../charts/chart25.xml"/></Relationships>
</file>

<file path=ppt/slides/_rels/slide4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7.xml"/><Relationship Id="rId1" Type="http://schemas.openxmlformats.org/officeDocument/2006/relationships/slideLayout" Target="../slideLayouts/slideLayout2.xml"/><Relationship Id="rId4" Type="http://schemas.openxmlformats.org/officeDocument/2006/relationships/chart" Target="../charts/chart26.xml"/></Relationships>
</file>

<file path=ppt/slides/_rels/slide4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8.xml"/><Relationship Id="rId1" Type="http://schemas.openxmlformats.org/officeDocument/2006/relationships/slideLayout" Target="../slideLayouts/slideLayout2.xml"/><Relationship Id="rId4" Type="http://schemas.openxmlformats.org/officeDocument/2006/relationships/chart" Target="../charts/chart27.xml"/></Relationships>
</file>

<file path=ppt/slides/_rels/slide4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9.xml"/><Relationship Id="rId1" Type="http://schemas.openxmlformats.org/officeDocument/2006/relationships/slideLayout" Target="../slideLayouts/slideLayout2.xml"/><Relationship Id="rId4" Type="http://schemas.openxmlformats.org/officeDocument/2006/relationships/chart" Target="../charts/chart28.xml"/></Relationships>
</file>

<file path=ppt/slides/_rels/slide4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0.xml"/><Relationship Id="rId1" Type="http://schemas.openxmlformats.org/officeDocument/2006/relationships/slideLayout" Target="../slideLayouts/slideLayout2.xml"/><Relationship Id="rId4" Type="http://schemas.openxmlformats.org/officeDocument/2006/relationships/chart" Target="../charts/chart29.xml"/></Relationships>
</file>

<file path=ppt/slides/_rels/slide4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1.xml"/><Relationship Id="rId1" Type="http://schemas.openxmlformats.org/officeDocument/2006/relationships/slideLayout" Target="../slideLayouts/slideLayout2.xml"/><Relationship Id="rId4" Type="http://schemas.openxmlformats.org/officeDocument/2006/relationships/chart" Target="../charts/chart30.xml"/></Relationships>
</file>

<file path=ppt/slides/_rels/slide4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2.xml"/><Relationship Id="rId1" Type="http://schemas.openxmlformats.org/officeDocument/2006/relationships/slideLayout" Target="../slideLayouts/slideLayout2.xml"/><Relationship Id="rId4" Type="http://schemas.openxmlformats.org/officeDocument/2006/relationships/chart" Target="../charts/chart31.xml"/></Relationships>
</file>

<file path=ppt/slides/_rels/slide4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3.xml"/><Relationship Id="rId1" Type="http://schemas.openxmlformats.org/officeDocument/2006/relationships/slideLayout" Target="../slideLayouts/slideLayout2.xml"/><Relationship Id="rId4" Type="http://schemas.openxmlformats.org/officeDocument/2006/relationships/chart" Target="../charts/chart32.xml"/></Relationships>
</file>

<file path=ppt/slides/_rels/slide4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4.xml"/><Relationship Id="rId1" Type="http://schemas.openxmlformats.org/officeDocument/2006/relationships/slideLayout" Target="../slideLayouts/slideLayout2.xml"/><Relationship Id="rId4" Type="http://schemas.openxmlformats.org/officeDocument/2006/relationships/chart" Target="../charts/chart33.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5.xml"/><Relationship Id="rId1" Type="http://schemas.openxmlformats.org/officeDocument/2006/relationships/slideLayout" Target="../slideLayouts/slideLayout2.xml"/><Relationship Id="rId4" Type="http://schemas.openxmlformats.org/officeDocument/2006/relationships/chart" Target="../charts/chart34.xml"/></Relationships>
</file>

<file path=ppt/slides/_rels/slide5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6.xml"/><Relationship Id="rId1" Type="http://schemas.openxmlformats.org/officeDocument/2006/relationships/slideLayout" Target="../slideLayouts/slideLayout2.xml"/><Relationship Id="rId4" Type="http://schemas.openxmlformats.org/officeDocument/2006/relationships/chart" Target="../charts/chart35.xml"/></Relationships>
</file>

<file path=ppt/slides/_rels/slide5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7.xml"/><Relationship Id="rId1" Type="http://schemas.openxmlformats.org/officeDocument/2006/relationships/slideLayout" Target="../slideLayouts/slideLayout2.xml"/><Relationship Id="rId4" Type="http://schemas.openxmlformats.org/officeDocument/2006/relationships/chart" Target="../charts/chart36.xml"/></Relationships>
</file>

<file path=ppt/slides/_rels/slide53.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notesSlide" Target="../notesSlides/notesSlide48.xml"/><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3" Type="http://schemas.openxmlformats.org/officeDocument/2006/relationships/comments" Target="../comments/comment2.xml"/><Relationship Id="rId2" Type="http://schemas.openxmlformats.org/officeDocument/2006/relationships/notesSlide" Target="../notesSlides/notesSlide49.xml"/><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3" Type="http://schemas.openxmlformats.org/officeDocument/2006/relationships/comments" Target="../comments/comment3.xml"/><Relationship Id="rId2" Type="http://schemas.openxmlformats.org/officeDocument/2006/relationships/notesSlide" Target="../notesSlides/notesSlide51.xml"/><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2.xml"/><Relationship Id="rId1" Type="http://schemas.openxmlformats.org/officeDocument/2006/relationships/slideLayout" Target="../slideLayouts/slideLayout2.xml"/><Relationship Id="rId4" Type="http://schemas.openxmlformats.org/officeDocument/2006/relationships/chart" Target="../charts/chart37.xml"/></Relationships>
</file>

<file path=ppt/slides/_rels/slide5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3.xml"/><Relationship Id="rId1" Type="http://schemas.openxmlformats.org/officeDocument/2006/relationships/slideLayout" Target="../slideLayouts/slideLayout2.xml"/><Relationship Id="rId4" Type="http://schemas.openxmlformats.org/officeDocument/2006/relationships/chart" Target="../charts/chart38.xml"/></Relationships>
</file>

<file path=ppt/slides/_rels/slide5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4.xml"/><Relationship Id="rId1" Type="http://schemas.openxmlformats.org/officeDocument/2006/relationships/slideLayout" Target="../slideLayouts/slideLayout2.xml"/><Relationship Id="rId4" Type="http://schemas.openxmlformats.org/officeDocument/2006/relationships/chart" Target="../charts/chart39.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5.xml"/><Relationship Id="rId1" Type="http://schemas.openxmlformats.org/officeDocument/2006/relationships/slideLayout" Target="../slideLayouts/slideLayout2.xml"/><Relationship Id="rId4" Type="http://schemas.openxmlformats.org/officeDocument/2006/relationships/chart" Target="../charts/chart40.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hape 1073741829"/>
          <p:cNvSpPr>
            <a:spLocks noChangeArrowheads="1"/>
          </p:cNvSpPr>
          <p:nvPr/>
        </p:nvSpPr>
        <p:spPr bwMode="auto">
          <a:xfrm>
            <a:off x="-11720" y="4581128"/>
            <a:ext cx="9155725" cy="1944216"/>
          </a:xfrm>
          <a:prstGeom prst="rect">
            <a:avLst/>
          </a:prstGeom>
          <a:solidFill>
            <a:srgbClr val="B8AB97"/>
          </a:solidFill>
          <a:ln>
            <a:noFill/>
          </a:ln>
        </p:spPr>
        <p:txBody>
          <a:bodyPr vert="horz" wrap="square" lIns="91440" tIns="45720" rIns="91440" bIns="45720" numCol="1" anchor="t" anchorCtr="0" compatLnSpc="1">
            <a:prstTxWarp prst="textNoShape">
              <a:avLst/>
            </a:prstTxWarp>
          </a:bodyPr>
          <a:lstStyle/>
          <a:p>
            <a:endParaRPr lang="en-IE" sz="2400" b="1"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
        <p:nvSpPr>
          <p:cNvPr id="2" name="Title 1"/>
          <p:cNvSpPr>
            <a:spLocks noGrp="1"/>
          </p:cNvSpPr>
          <p:nvPr>
            <p:ph type="ctrTitle"/>
          </p:nvPr>
        </p:nvSpPr>
        <p:spPr>
          <a:xfrm>
            <a:off x="-11726" y="4581128"/>
            <a:ext cx="7772400" cy="1944216"/>
          </a:xfrm>
        </p:spPr>
        <p:txBody>
          <a:bodyPr>
            <a:normAutofit/>
          </a:bodyPr>
          <a:lstStyle/>
          <a:p>
            <a:pPr algn="l"/>
            <a:r>
              <a:rPr lang="en-IE" sz="2400" b="1" dirty="0">
                <a:solidFill>
                  <a:schemeClr val="bg1"/>
                </a:solidFill>
                <a:latin typeface="Tahoma" panose="020B0604030504040204" pitchFamily="34" charset="0"/>
                <a:ea typeface="Tahoma" panose="020B0604030504040204" pitchFamily="34" charset="0"/>
                <a:cs typeface="Tahoma" panose="020B0604030504040204" pitchFamily="34" charset="0"/>
              </a:rPr>
              <a:t>Health</a:t>
            </a:r>
            <a:r>
              <a:rPr lang="en-IE" sz="2400" dirty="0"/>
              <a:t> </a:t>
            </a:r>
            <a:r>
              <a:rPr lang="en-IE" sz="2400" b="1" dirty="0">
                <a:solidFill>
                  <a:schemeClr val="bg1"/>
                </a:solidFill>
                <a:latin typeface="Tahoma" panose="020B0604030504040204" pitchFamily="34" charset="0"/>
                <a:ea typeface="Tahoma" panose="020B0604030504040204" pitchFamily="34" charset="0"/>
                <a:cs typeface="Tahoma" panose="020B0604030504040204" pitchFamily="34" charset="0"/>
              </a:rPr>
              <a:t>Protection Surveillance Centre</a:t>
            </a:r>
            <a:br>
              <a:rPr lang="en-IE" sz="2400" b="1" dirty="0">
                <a:solidFill>
                  <a:schemeClr val="bg1"/>
                </a:solidFill>
                <a:latin typeface="Tahoma" panose="020B0604030504040204" pitchFamily="34" charset="0"/>
                <a:ea typeface="Tahoma" panose="020B0604030504040204" pitchFamily="34" charset="0"/>
                <a:cs typeface="Tahoma" panose="020B0604030504040204" pitchFamily="34" charset="0"/>
              </a:rPr>
            </a:br>
            <a:r>
              <a:rPr lang="en-IE" sz="2200" dirty="0">
                <a:solidFill>
                  <a:schemeClr val="bg1"/>
                </a:solidFill>
                <a:latin typeface="Tahoma" panose="020B0604030504040204" pitchFamily="34" charset="0"/>
                <a:ea typeface="Tahoma" panose="020B0604030504040204" pitchFamily="34" charset="0"/>
                <a:cs typeface="Tahoma" panose="020B0604030504040204" pitchFamily="34" charset="0"/>
              </a:rPr>
              <a:t>September 2022</a:t>
            </a:r>
          </a:p>
        </p:txBody>
      </p:sp>
      <p:sp>
        <p:nvSpPr>
          <p:cNvPr id="6" name="Shape 1073741829"/>
          <p:cNvSpPr>
            <a:spLocks noChangeArrowheads="1"/>
          </p:cNvSpPr>
          <p:nvPr/>
        </p:nvSpPr>
        <p:spPr bwMode="auto">
          <a:xfrm>
            <a:off x="12" y="6525344"/>
            <a:ext cx="9143999" cy="332656"/>
          </a:xfrm>
          <a:prstGeom prst="rect">
            <a:avLst/>
          </a:prstGeom>
          <a:solidFill>
            <a:srgbClr val="BA1F46"/>
          </a:solidFill>
          <a:ln>
            <a:noFill/>
          </a:ln>
        </p:spPr>
        <p:txBody>
          <a:bodyPr vert="horz" wrap="square" lIns="91440" tIns="45720" rIns="91440" bIns="45720" numCol="1" anchor="t" anchorCtr="0" compatLnSpc="1">
            <a:prstTxWarp prst="textNoShape">
              <a:avLst/>
            </a:prstTxWarp>
          </a:bodyPr>
          <a:lstStyle/>
          <a:p>
            <a:endParaRPr lang="en-IE" sz="2000" b="1" dirty="0">
              <a:solidFill>
                <a:schemeClr val="bg1"/>
              </a:solidFill>
            </a:endParaRPr>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7728" y="116632"/>
            <a:ext cx="1143000" cy="1238250"/>
          </a:xfrm>
          <a:prstGeom prst="rect">
            <a:avLst/>
          </a:prstGeom>
        </p:spPr>
      </p:pic>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53823" y="33971"/>
            <a:ext cx="1478452" cy="1224000"/>
          </a:xfrm>
          <a:prstGeom prst="rect">
            <a:avLst/>
          </a:prstGeom>
        </p:spPr>
      </p:pic>
      <p:sp>
        <p:nvSpPr>
          <p:cNvPr id="5" name="Rectangle 4"/>
          <p:cNvSpPr/>
          <p:nvPr/>
        </p:nvSpPr>
        <p:spPr>
          <a:xfrm>
            <a:off x="37740" y="2690348"/>
            <a:ext cx="9094547" cy="1200329"/>
          </a:xfrm>
          <a:prstGeom prst="rect">
            <a:avLst/>
          </a:prstGeom>
        </p:spPr>
        <p:txBody>
          <a:bodyPr wrap="square">
            <a:spAutoFit/>
          </a:bodyPr>
          <a:lstStyle/>
          <a:p>
            <a:r>
              <a:rPr lang="en-IE" b="1" dirty="0">
                <a:solidFill>
                  <a:srgbClr val="BA1F46"/>
                </a:solidFill>
                <a:latin typeface="Tahoma" panose="020B0604030504040204" pitchFamily="34" charset="0"/>
                <a:ea typeface="Tahoma" panose="020B0604030504040204" pitchFamily="34" charset="0"/>
                <a:cs typeface="Tahoma" panose="020B0604030504040204" pitchFamily="34" charset="0"/>
              </a:rPr>
              <a:t>Uptake of the Seasonal Influenza Vaccine in Acute Hospitals and Long-Term Care/Residential Facilities in Ireland from 2011-2012 to 2021-2022 </a:t>
            </a:r>
          </a:p>
          <a:p>
            <a:r>
              <a:rPr lang="en-IE" dirty="0">
                <a:solidFill>
                  <a:srgbClr val="BA1F46"/>
                </a:solidFill>
                <a:latin typeface="Tahoma" panose="020B0604030504040204" pitchFamily="34" charset="0"/>
                <a:ea typeface="Tahoma" panose="020B0604030504040204" pitchFamily="34" charset="0"/>
                <a:cs typeface="Tahoma" panose="020B0604030504040204" pitchFamily="34" charset="0"/>
              </a:rPr>
              <a:t>Slideset prepared by: Piaras O’Lorcain, Suzanne Cotter, Breeda Neville</a:t>
            </a:r>
            <a:br>
              <a:rPr lang="en-IE" b="1" dirty="0">
                <a:solidFill>
                  <a:srgbClr val="C00000"/>
                </a:solidFill>
                <a:latin typeface="Tahoma" panose="020B0604030504040204" pitchFamily="34" charset="0"/>
                <a:ea typeface="Tahoma" panose="020B0604030504040204" pitchFamily="34" charset="0"/>
                <a:cs typeface="Tahoma" panose="020B0604030504040204" pitchFamily="34" charset="0"/>
              </a:rPr>
            </a:br>
            <a:endParaRPr lang="en-IE" dirty="0">
              <a:solidFill>
                <a:srgbClr val="C00000"/>
              </a:solidFill>
            </a:endParaRPr>
          </a:p>
        </p:txBody>
      </p:sp>
    </p:spTree>
    <p:extLst>
      <p:ext uri="{BB962C8B-B14F-4D97-AF65-F5344CB8AC3E}">
        <p14:creationId xmlns:p14="http://schemas.microsoft.com/office/powerpoint/2010/main" val="16090260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919633" y="25289"/>
            <a:ext cx="1190625" cy="809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hape 1073741829"/>
          <p:cNvSpPr>
            <a:spLocks noChangeArrowheads="1"/>
          </p:cNvSpPr>
          <p:nvPr/>
        </p:nvSpPr>
        <p:spPr bwMode="auto">
          <a:xfrm>
            <a:off x="12" y="6525344"/>
            <a:ext cx="9143999" cy="332656"/>
          </a:xfrm>
          <a:prstGeom prst="rect">
            <a:avLst/>
          </a:prstGeom>
          <a:solidFill>
            <a:srgbClr val="BA1F46"/>
          </a:solidFill>
          <a:ln>
            <a:noFill/>
          </a:ln>
        </p:spPr>
        <p:txBody>
          <a:bodyPr vert="horz" wrap="square" lIns="91440" tIns="45720" rIns="91440" bIns="45720" numCol="1" anchor="t" anchorCtr="0" compatLnSpc="1">
            <a:prstTxWarp prst="textNoShape">
              <a:avLst/>
            </a:prstTxWarp>
          </a:bodyPr>
          <a:lstStyle/>
          <a:p>
            <a:endParaRPr lang="en-IE" sz="2000" b="1" dirty="0">
              <a:solidFill>
                <a:schemeClr val="bg1"/>
              </a:solidFill>
            </a:endParaRPr>
          </a:p>
        </p:txBody>
      </p:sp>
      <p:sp>
        <p:nvSpPr>
          <p:cNvPr id="9" name="Title 1"/>
          <p:cNvSpPr txBox="1">
            <a:spLocks/>
          </p:cNvSpPr>
          <p:nvPr/>
        </p:nvSpPr>
        <p:spPr>
          <a:xfrm>
            <a:off x="460918" y="473834"/>
            <a:ext cx="8208912" cy="998984"/>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IE" sz="2000" b="1" dirty="0">
                <a:solidFill>
                  <a:srgbClr val="BA1F46"/>
                </a:solidFill>
                <a:latin typeface="Tahoma" panose="020B0604030504040204" pitchFamily="34" charset="0"/>
                <a:ea typeface="Tahoma" panose="020B0604030504040204" pitchFamily="34" charset="0"/>
                <a:cs typeface="Tahoma" panose="020B0604030504040204" pitchFamily="34" charset="0"/>
              </a:rPr>
              <a:t>HCW influenza vaccine uptake, by season and </a:t>
            </a:r>
          </a:p>
          <a:p>
            <a:r>
              <a:rPr lang="en-IE" sz="2000" b="1" dirty="0">
                <a:solidFill>
                  <a:srgbClr val="BA1F46"/>
                </a:solidFill>
                <a:latin typeface="Tahoma" panose="020B0604030504040204" pitchFamily="34" charset="0"/>
                <a:ea typeface="Tahoma" panose="020B0604030504040204" pitchFamily="34" charset="0"/>
                <a:cs typeface="Tahoma" panose="020B0604030504040204" pitchFamily="34" charset="0"/>
              </a:rPr>
              <a:t>public and private hospital groups, Ireland*</a:t>
            </a:r>
          </a:p>
        </p:txBody>
      </p:sp>
      <p:graphicFrame>
        <p:nvGraphicFramePr>
          <p:cNvPr id="7" name="Content Placeholder 6">
            <a:extLst>
              <a:ext uri="{FF2B5EF4-FFF2-40B4-BE49-F238E27FC236}">
                <a16:creationId xmlns:a16="http://schemas.microsoft.com/office/drawing/2014/main" id="{00000000-0008-0000-1F00-000004000000}"/>
              </a:ext>
            </a:extLst>
          </p:cNvPr>
          <p:cNvGraphicFramePr>
            <a:graphicFrameLocks noGrp="1"/>
          </p:cNvGraphicFramePr>
          <p:nvPr>
            <p:ph idx="1"/>
            <p:extLst>
              <p:ext uri="{D42A27DB-BD31-4B8C-83A1-F6EECF244321}">
                <p14:modId xmlns:p14="http://schemas.microsoft.com/office/powerpoint/2010/main" val="1462645549"/>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5460814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919633" y="25289"/>
            <a:ext cx="1190625" cy="809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hape 1073741829"/>
          <p:cNvSpPr>
            <a:spLocks noChangeArrowheads="1"/>
          </p:cNvSpPr>
          <p:nvPr/>
        </p:nvSpPr>
        <p:spPr bwMode="auto">
          <a:xfrm>
            <a:off x="12" y="6525344"/>
            <a:ext cx="9143999" cy="332656"/>
          </a:xfrm>
          <a:prstGeom prst="rect">
            <a:avLst/>
          </a:prstGeom>
          <a:solidFill>
            <a:srgbClr val="BA1F46"/>
          </a:solidFill>
          <a:ln>
            <a:noFill/>
          </a:ln>
        </p:spPr>
        <p:txBody>
          <a:bodyPr vert="horz" wrap="square" lIns="91440" tIns="45720" rIns="91440" bIns="45720" numCol="1" anchor="t" anchorCtr="0" compatLnSpc="1">
            <a:prstTxWarp prst="textNoShape">
              <a:avLst/>
            </a:prstTxWarp>
          </a:bodyPr>
          <a:lstStyle/>
          <a:p>
            <a:endParaRPr lang="en-IE" sz="2000" b="1" dirty="0">
              <a:solidFill>
                <a:schemeClr val="bg1"/>
              </a:solidFill>
            </a:endParaRPr>
          </a:p>
        </p:txBody>
      </p:sp>
      <p:sp>
        <p:nvSpPr>
          <p:cNvPr id="9" name="Title 1"/>
          <p:cNvSpPr txBox="1">
            <a:spLocks/>
          </p:cNvSpPr>
          <p:nvPr/>
        </p:nvSpPr>
        <p:spPr>
          <a:xfrm>
            <a:off x="467543" y="548680"/>
            <a:ext cx="8208912" cy="998984"/>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IE" sz="2000" b="1" dirty="0">
                <a:solidFill>
                  <a:srgbClr val="BA1F46"/>
                </a:solidFill>
                <a:latin typeface="Tahoma" panose="020B0604030504040204" pitchFamily="34" charset="0"/>
                <a:ea typeface="Tahoma" panose="020B0604030504040204" pitchFamily="34" charset="0"/>
                <a:cs typeface="Tahoma" panose="020B0604030504040204" pitchFamily="34" charset="0"/>
              </a:rPr>
              <a:t>HCW influenza vaccine uptake, public hospitals, by HSE grade category and influenza season, Ireland*</a:t>
            </a:r>
          </a:p>
        </p:txBody>
      </p:sp>
      <p:graphicFrame>
        <p:nvGraphicFramePr>
          <p:cNvPr id="8" name="Content Placeholder 7">
            <a:extLst>
              <a:ext uri="{FF2B5EF4-FFF2-40B4-BE49-F238E27FC236}">
                <a16:creationId xmlns:a16="http://schemas.microsoft.com/office/drawing/2014/main" id="{00000000-0008-0000-1B00-000004000000}"/>
              </a:ext>
            </a:extLst>
          </p:cNvPr>
          <p:cNvGraphicFramePr>
            <a:graphicFrameLocks noGrp="1"/>
          </p:cNvGraphicFramePr>
          <p:nvPr>
            <p:ph idx="1"/>
            <p:extLst>
              <p:ext uri="{D42A27DB-BD31-4B8C-83A1-F6EECF244321}">
                <p14:modId xmlns:p14="http://schemas.microsoft.com/office/powerpoint/2010/main" val="2695541677"/>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24204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919633" y="25289"/>
            <a:ext cx="1190625" cy="809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hape 1073741829"/>
          <p:cNvSpPr>
            <a:spLocks noChangeArrowheads="1"/>
          </p:cNvSpPr>
          <p:nvPr/>
        </p:nvSpPr>
        <p:spPr bwMode="auto">
          <a:xfrm>
            <a:off x="12" y="6525344"/>
            <a:ext cx="9143999" cy="332656"/>
          </a:xfrm>
          <a:prstGeom prst="rect">
            <a:avLst/>
          </a:prstGeom>
          <a:solidFill>
            <a:srgbClr val="BA1F46"/>
          </a:solidFill>
          <a:ln>
            <a:noFill/>
          </a:ln>
        </p:spPr>
        <p:txBody>
          <a:bodyPr vert="horz" wrap="square" lIns="91440" tIns="45720" rIns="91440" bIns="45720" numCol="1" anchor="t" anchorCtr="0" compatLnSpc="1">
            <a:prstTxWarp prst="textNoShape">
              <a:avLst/>
            </a:prstTxWarp>
          </a:bodyPr>
          <a:lstStyle/>
          <a:p>
            <a:endParaRPr lang="en-IE" sz="2000" b="1" dirty="0">
              <a:solidFill>
                <a:schemeClr val="bg1"/>
              </a:solidFill>
            </a:endParaRPr>
          </a:p>
        </p:txBody>
      </p:sp>
      <p:sp>
        <p:nvSpPr>
          <p:cNvPr id="10" name="Title 1"/>
          <p:cNvSpPr txBox="1">
            <a:spLocks/>
          </p:cNvSpPr>
          <p:nvPr/>
        </p:nvSpPr>
        <p:spPr>
          <a:xfrm>
            <a:off x="467544" y="548680"/>
            <a:ext cx="8208912" cy="998984"/>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IE" sz="2000" b="1" dirty="0">
                <a:solidFill>
                  <a:srgbClr val="BA1F46"/>
                </a:solidFill>
                <a:latin typeface="Tahoma" panose="020B0604030504040204" pitchFamily="34" charset="0"/>
                <a:ea typeface="Tahoma" panose="020B0604030504040204" pitchFamily="34" charset="0"/>
                <a:cs typeface="Tahoma" panose="020B0604030504040204" pitchFamily="34" charset="0"/>
              </a:rPr>
              <a:t>HCW influenza vaccine uptake, public hospitals, by staff size group and influenza season, Ireland*</a:t>
            </a:r>
          </a:p>
        </p:txBody>
      </p:sp>
      <p:graphicFrame>
        <p:nvGraphicFramePr>
          <p:cNvPr id="7" name="Content Placeholder 6">
            <a:extLst>
              <a:ext uri="{FF2B5EF4-FFF2-40B4-BE49-F238E27FC236}">
                <a16:creationId xmlns:a16="http://schemas.microsoft.com/office/drawing/2014/main" id="{00000000-0008-0000-0200-000015000000}"/>
              </a:ext>
            </a:extLst>
          </p:cNvPr>
          <p:cNvGraphicFramePr>
            <a:graphicFrameLocks noGrp="1"/>
          </p:cNvGraphicFramePr>
          <p:nvPr>
            <p:ph idx="1"/>
            <p:extLst>
              <p:ext uri="{D42A27DB-BD31-4B8C-83A1-F6EECF244321}">
                <p14:modId xmlns:p14="http://schemas.microsoft.com/office/powerpoint/2010/main" val="2737629926"/>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8545905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919633" y="25289"/>
            <a:ext cx="1190625" cy="809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hape 1073741829"/>
          <p:cNvSpPr>
            <a:spLocks noChangeArrowheads="1"/>
          </p:cNvSpPr>
          <p:nvPr/>
        </p:nvSpPr>
        <p:spPr bwMode="auto">
          <a:xfrm>
            <a:off x="12" y="6525344"/>
            <a:ext cx="9143999" cy="332656"/>
          </a:xfrm>
          <a:prstGeom prst="rect">
            <a:avLst/>
          </a:prstGeom>
          <a:solidFill>
            <a:srgbClr val="BA1F46"/>
          </a:solidFill>
          <a:ln>
            <a:noFill/>
          </a:ln>
        </p:spPr>
        <p:txBody>
          <a:bodyPr vert="horz" wrap="square" lIns="91440" tIns="45720" rIns="91440" bIns="45720" numCol="1" anchor="t" anchorCtr="0" compatLnSpc="1">
            <a:prstTxWarp prst="textNoShape">
              <a:avLst/>
            </a:prstTxWarp>
          </a:bodyPr>
          <a:lstStyle/>
          <a:p>
            <a:endParaRPr lang="en-IE" sz="2000" b="1" dirty="0">
              <a:solidFill>
                <a:schemeClr val="bg1"/>
              </a:solidFill>
            </a:endParaRPr>
          </a:p>
        </p:txBody>
      </p:sp>
      <p:sp>
        <p:nvSpPr>
          <p:cNvPr id="10" name="Title 1"/>
          <p:cNvSpPr txBox="1">
            <a:spLocks/>
          </p:cNvSpPr>
          <p:nvPr/>
        </p:nvSpPr>
        <p:spPr>
          <a:xfrm>
            <a:off x="467543" y="473834"/>
            <a:ext cx="8208912" cy="998984"/>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IE" sz="2000" b="1" dirty="0">
                <a:solidFill>
                  <a:srgbClr val="BA1F46"/>
                </a:solidFill>
                <a:latin typeface="Tahoma" panose="020B0604030504040204" pitchFamily="34" charset="0"/>
                <a:ea typeface="Tahoma" panose="020B0604030504040204" pitchFamily="34" charset="0"/>
                <a:cs typeface="Tahoma" panose="020B0604030504040204" pitchFamily="34" charset="0"/>
              </a:rPr>
              <a:t>Public hospitals (%) meeting uptake target in HCWs, by season, Ireland*</a:t>
            </a:r>
          </a:p>
        </p:txBody>
      </p:sp>
      <p:graphicFrame>
        <p:nvGraphicFramePr>
          <p:cNvPr id="8" name="Content Placeholder 7">
            <a:extLst>
              <a:ext uri="{FF2B5EF4-FFF2-40B4-BE49-F238E27FC236}">
                <a16:creationId xmlns:a16="http://schemas.microsoft.com/office/drawing/2014/main" id="{00000000-0008-0000-3E00-000003000000}"/>
              </a:ext>
            </a:extLst>
          </p:cNvPr>
          <p:cNvGraphicFramePr>
            <a:graphicFrameLocks noGrp="1"/>
          </p:cNvGraphicFramePr>
          <p:nvPr>
            <p:ph idx="1"/>
            <p:extLst>
              <p:ext uri="{D42A27DB-BD31-4B8C-83A1-F6EECF244321}">
                <p14:modId xmlns:p14="http://schemas.microsoft.com/office/powerpoint/2010/main" val="3142663609"/>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439831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919633" y="25289"/>
            <a:ext cx="1190625" cy="809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hape 1073741829"/>
          <p:cNvSpPr>
            <a:spLocks noChangeArrowheads="1"/>
          </p:cNvSpPr>
          <p:nvPr/>
        </p:nvSpPr>
        <p:spPr bwMode="auto">
          <a:xfrm>
            <a:off x="12" y="6525344"/>
            <a:ext cx="9143999" cy="332656"/>
          </a:xfrm>
          <a:prstGeom prst="rect">
            <a:avLst/>
          </a:prstGeom>
          <a:solidFill>
            <a:srgbClr val="BA1F46"/>
          </a:solidFill>
          <a:ln>
            <a:noFill/>
          </a:ln>
        </p:spPr>
        <p:txBody>
          <a:bodyPr vert="horz" wrap="square" lIns="91440" tIns="45720" rIns="91440" bIns="45720" numCol="1" anchor="t" anchorCtr="0" compatLnSpc="1">
            <a:prstTxWarp prst="textNoShape">
              <a:avLst/>
            </a:prstTxWarp>
          </a:bodyPr>
          <a:lstStyle/>
          <a:p>
            <a:endParaRPr lang="en-IE" sz="2000" b="1" dirty="0">
              <a:solidFill>
                <a:schemeClr val="bg1"/>
              </a:solidFill>
            </a:endParaRPr>
          </a:p>
        </p:txBody>
      </p:sp>
      <p:sp>
        <p:nvSpPr>
          <p:cNvPr id="10" name="Title 1"/>
          <p:cNvSpPr txBox="1">
            <a:spLocks/>
          </p:cNvSpPr>
          <p:nvPr/>
        </p:nvSpPr>
        <p:spPr>
          <a:xfrm>
            <a:off x="467544" y="620688"/>
            <a:ext cx="8208912" cy="998984"/>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IE" sz="2000" b="1" dirty="0">
                <a:solidFill>
                  <a:srgbClr val="BA1F46"/>
                </a:solidFill>
                <a:latin typeface="Tahoma" panose="020B0604030504040204" pitchFamily="34" charset="0"/>
                <a:ea typeface="Tahoma" panose="020B0604030504040204" pitchFamily="34" charset="0"/>
                <a:cs typeface="Tahoma" panose="020B0604030504040204" pitchFamily="34" charset="0"/>
              </a:rPr>
              <a:t>Influenza vaccine uptake, HCWs in all public hospitals, by staff category and influenza season, Ireland*</a:t>
            </a:r>
          </a:p>
        </p:txBody>
      </p:sp>
      <p:graphicFrame>
        <p:nvGraphicFramePr>
          <p:cNvPr id="7" name="Content Placeholder 6">
            <a:extLst>
              <a:ext uri="{FF2B5EF4-FFF2-40B4-BE49-F238E27FC236}">
                <a16:creationId xmlns:a16="http://schemas.microsoft.com/office/drawing/2014/main" id="{00000000-0008-0000-0300-000002000000}"/>
              </a:ext>
            </a:extLst>
          </p:cNvPr>
          <p:cNvGraphicFramePr>
            <a:graphicFrameLocks noGrp="1"/>
          </p:cNvGraphicFramePr>
          <p:nvPr>
            <p:ph idx="1"/>
            <p:extLst>
              <p:ext uri="{D42A27DB-BD31-4B8C-83A1-F6EECF244321}">
                <p14:modId xmlns:p14="http://schemas.microsoft.com/office/powerpoint/2010/main" val="626458652"/>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5496336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919633" y="25289"/>
            <a:ext cx="1190625" cy="809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hape 1073741829"/>
          <p:cNvSpPr>
            <a:spLocks noChangeArrowheads="1"/>
          </p:cNvSpPr>
          <p:nvPr/>
        </p:nvSpPr>
        <p:spPr bwMode="auto">
          <a:xfrm>
            <a:off x="12" y="6525344"/>
            <a:ext cx="9143999" cy="332656"/>
          </a:xfrm>
          <a:prstGeom prst="rect">
            <a:avLst/>
          </a:prstGeom>
          <a:solidFill>
            <a:srgbClr val="BA1F46"/>
          </a:solidFill>
          <a:ln>
            <a:noFill/>
          </a:ln>
        </p:spPr>
        <p:txBody>
          <a:bodyPr vert="horz" wrap="square" lIns="91440" tIns="45720" rIns="91440" bIns="45720" numCol="1" anchor="t" anchorCtr="0" compatLnSpc="1">
            <a:prstTxWarp prst="textNoShape">
              <a:avLst/>
            </a:prstTxWarp>
          </a:bodyPr>
          <a:lstStyle/>
          <a:p>
            <a:endParaRPr lang="en-IE" sz="2000" b="1" dirty="0">
              <a:solidFill>
                <a:schemeClr val="bg1"/>
              </a:solidFill>
            </a:endParaRPr>
          </a:p>
        </p:txBody>
      </p:sp>
      <p:sp>
        <p:nvSpPr>
          <p:cNvPr id="10" name="Title 1"/>
          <p:cNvSpPr txBox="1">
            <a:spLocks/>
          </p:cNvSpPr>
          <p:nvPr/>
        </p:nvSpPr>
        <p:spPr>
          <a:xfrm>
            <a:off x="467544" y="620688"/>
            <a:ext cx="8208912" cy="998984"/>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IE" sz="2000" b="1" dirty="0">
                <a:solidFill>
                  <a:srgbClr val="BA1F46"/>
                </a:solidFill>
                <a:latin typeface="Tahoma" panose="020B0604030504040204" pitchFamily="34" charset="0"/>
                <a:ea typeface="Tahoma" panose="020B0604030504040204" pitchFamily="34" charset="0"/>
                <a:cs typeface="Tahoma" panose="020B0604030504040204" pitchFamily="34" charset="0"/>
              </a:rPr>
              <a:t>Influenza vaccine uptake, HCWs in Children’s Hospital Group hospitals, by staff category and influenza season, Ireland*</a:t>
            </a:r>
          </a:p>
        </p:txBody>
      </p:sp>
      <p:graphicFrame>
        <p:nvGraphicFramePr>
          <p:cNvPr id="7" name="Content Placeholder 6">
            <a:extLst>
              <a:ext uri="{FF2B5EF4-FFF2-40B4-BE49-F238E27FC236}">
                <a16:creationId xmlns:a16="http://schemas.microsoft.com/office/drawing/2014/main" id="{F3C3FC9F-07AE-4D3F-B538-C6735315737A}"/>
              </a:ext>
            </a:extLst>
          </p:cNvPr>
          <p:cNvGraphicFramePr>
            <a:graphicFrameLocks noGrp="1"/>
          </p:cNvGraphicFramePr>
          <p:nvPr>
            <p:ph idx="1"/>
            <p:extLst>
              <p:ext uri="{D42A27DB-BD31-4B8C-83A1-F6EECF244321}">
                <p14:modId xmlns:p14="http://schemas.microsoft.com/office/powerpoint/2010/main" val="3133564351"/>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4527835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919633" y="25289"/>
            <a:ext cx="1190625" cy="809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hape 1073741829"/>
          <p:cNvSpPr>
            <a:spLocks noChangeArrowheads="1"/>
          </p:cNvSpPr>
          <p:nvPr/>
        </p:nvSpPr>
        <p:spPr bwMode="auto">
          <a:xfrm>
            <a:off x="12" y="6525344"/>
            <a:ext cx="9143999" cy="332656"/>
          </a:xfrm>
          <a:prstGeom prst="rect">
            <a:avLst/>
          </a:prstGeom>
          <a:solidFill>
            <a:srgbClr val="BA1F46"/>
          </a:solidFill>
          <a:ln>
            <a:noFill/>
          </a:ln>
        </p:spPr>
        <p:txBody>
          <a:bodyPr vert="horz" wrap="square" lIns="91440" tIns="45720" rIns="91440" bIns="45720" numCol="1" anchor="t" anchorCtr="0" compatLnSpc="1">
            <a:prstTxWarp prst="textNoShape">
              <a:avLst/>
            </a:prstTxWarp>
          </a:bodyPr>
          <a:lstStyle/>
          <a:p>
            <a:endParaRPr lang="en-IE" sz="2000" b="1" dirty="0">
              <a:solidFill>
                <a:schemeClr val="bg1"/>
              </a:solidFill>
            </a:endParaRPr>
          </a:p>
        </p:txBody>
      </p:sp>
      <p:sp>
        <p:nvSpPr>
          <p:cNvPr id="10" name="Title 1"/>
          <p:cNvSpPr txBox="1">
            <a:spLocks/>
          </p:cNvSpPr>
          <p:nvPr/>
        </p:nvSpPr>
        <p:spPr>
          <a:xfrm>
            <a:off x="467544" y="620688"/>
            <a:ext cx="8208912" cy="998984"/>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IE" sz="2000" b="1" dirty="0">
                <a:solidFill>
                  <a:srgbClr val="BA1F46"/>
                </a:solidFill>
                <a:latin typeface="Tahoma" panose="020B0604030504040204" pitchFamily="34" charset="0"/>
                <a:ea typeface="Tahoma" panose="020B0604030504040204" pitchFamily="34" charset="0"/>
                <a:cs typeface="Tahoma" panose="020B0604030504040204" pitchFamily="34" charset="0"/>
              </a:rPr>
              <a:t>HCW influenza vaccine uptake, Dublin Midlands (TCD) hospitals, by staff category,  and influenza season, Ireland*</a:t>
            </a:r>
          </a:p>
        </p:txBody>
      </p:sp>
      <p:graphicFrame>
        <p:nvGraphicFramePr>
          <p:cNvPr id="7" name="Content Placeholder 6">
            <a:extLst>
              <a:ext uri="{FF2B5EF4-FFF2-40B4-BE49-F238E27FC236}">
                <a16:creationId xmlns:a16="http://schemas.microsoft.com/office/drawing/2014/main" id="{F33DC4D2-CEE7-4A7C-B966-407942188EEA}"/>
              </a:ext>
            </a:extLst>
          </p:cNvPr>
          <p:cNvGraphicFramePr>
            <a:graphicFrameLocks noGrp="1"/>
          </p:cNvGraphicFramePr>
          <p:nvPr>
            <p:ph idx="1"/>
            <p:extLst>
              <p:ext uri="{D42A27DB-BD31-4B8C-83A1-F6EECF244321}">
                <p14:modId xmlns:p14="http://schemas.microsoft.com/office/powerpoint/2010/main" val="233108480"/>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16082321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919633" y="25289"/>
            <a:ext cx="1190625" cy="809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hape 1073741829"/>
          <p:cNvSpPr>
            <a:spLocks noChangeArrowheads="1"/>
          </p:cNvSpPr>
          <p:nvPr/>
        </p:nvSpPr>
        <p:spPr bwMode="auto">
          <a:xfrm>
            <a:off x="12" y="6525344"/>
            <a:ext cx="9143999" cy="332656"/>
          </a:xfrm>
          <a:prstGeom prst="rect">
            <a:avLst/>
          </a:prstGeom>
          <a:solidFill>
            <a:srgbClr val="BA1F46"/>
          </a:solidFill>
          <a:ln>
            <a:noFill/>
          </a:ln>
        </p:spPr>
        <p:txBody>
          <a:bodyPr vert="horz" wrap="square" lIns="91440" tIns="45720" rIns="91440" bIns="45720" numCol="1" anchor="t" anchorCtr="0" compatLnSpc="1">
            <a:prstTxWarp prst="textNoShape">
              <a:avLst/>
            </a:prstTxWarp>
          </a:bodyPr>
          <a:lstStyle/>
          <a:p>
            <a:endParaRPr lang="en-IE" sz="2000" b="1" dirty="0">
              <a:solidFill>
                <a:schemeClr val="bg1"/>
              </a:solidFill>
            </a:endParaRPr>
          </a:p>
        </p:txBody>
      </p:sp>
      <p:sp>
        <p:nvSpPr>
          <p:cNvPr id="10" name="Title 1"/>
          <p:cNvSpPr txBox="1">
            <a:spLocks/>
          </p:cNvSpPr>
          <p:nvPr/>
        </p:nvSpPr>
        <p:spPr>
          <a:xfrm>
            <a:off x="467544" y="620688"/>
            <a:ext cx="8208912" cy="998984"/>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IE" sz="2000" b="1" dirty="0">
                <a:solidFill>
                  <a:srgbClr val="BA1F46"/>
                </a:solidFill>
                <a:latin typeface="Tahoma" panose="020B0604030504040204" pitchFamily="34" charset="0"/>
                <a:ea typeface="Tahoma" panose="020B0604030504040204" pitchFamily="34" charset="0"/>
                <a:cs typeface="Tahoma" panose="020B0604030504040204" pitchFamily="34" charset="0"/>
              </a:rPr>
              <a:t>HCW influenza vaccine, Dublin North East (RCSI) hospitals by staff category, and influenza season, Ireland*</a:t>
            </a:r>
          </a:p>
        </p:txBody>
      </p:sp>
      <p:graphicFrame>
        <p:nvGraphicFramePr>
          <p:cNvPr id="7" name="Content Placeholder 6">
            <a:extLst>
              <a:ext uri="{FF2B5EF4-FFF2-40B4-BE49-F238E27FC236}">
                <a16:creationId xmlns:a16="http://schemas.microsoft.com/office/drawing/2014/main" id="{A4EBABF0-975E-4352-947A-A9E903A67A2F}"/>
              </a:ext>
            </a:extLst>
          </p:cNvPr>
          <p:cNvGraphicFramePr>
            <a:graphicFrameLocks noGrp="1"/>
          </p:cNvGraphicFramePr>
          <p:nvPr>
            <p:ph idx="1"/>
            <p:extLst>
              <p:ext uri="{D42A27DB-BD31-4B8C-83A1-F6EECF244321}">
                <p14:modId xmlns:p14="http://schemas.microsoft.com/office/powerpoint/2010/main" val="88762945"/>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23299982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919633" y="25289"/>
            <a:ext cx="1190625" cy="809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hape 1073741829"/>
          <p:cNvSpPr>
            <a:spLocks noChangeArrowheads="1"/>
          </p:cNvSpPr>
          <p:nvPr/>
        </p:nvSpPr>
        <p:spPr bwMode="auto">
          <a:xfrm>
            <a:off x="12" y="6525344"/>
            <a:ext cx="9143999" cy="332656"/>
          </a:xfrm>
          <a:prstGeom prst="rect">
            <a:avLst/>
          </a:prstGeom>
          <a:solidFill>
            <a:srgbClr val="BA1F46"/>
          </a:solidFill>
          <a:ln>
            <a:noFill/>
          </a:ln>
        </p:spPr>
        <p:txBody>
          <a:bodyPr vert="horz" wrap="square" lIns="91440" tIns="45720" rIns="91440" bIns="45720" numCol="1" anchor="t" anchorCtr="0" compatLnSpc="1">
            <a:prstTxWarp prst="textNoShape">
              <a:avLst/>
            </a:prstTxWarp>
          </a:bodyPr>
          <a:lstStyle/>
          <a:p>
            <a:endParaRPr lang="en-IE" sz="2000" b="1" dirty="0">
              <a:solidFill>
                <a:schemeClr val="bg1"/>
              </a:solidFill>
            </a:endParaRPr>
          </a:p>
        </p:txBody>
      </p:sp>
      <p:sp>
        <p:nvSpPr>
          <p:cNvPr id="10" name="Title 1"/>
          <p:cNvSpPr txBox="1">
            <a:spLocks/>
          </p:cNvSpPr>
          <p:nvPr/>
        </p:nvSpPr>
        <p:spPr>
          <a:xfrm>
            <a:off x="467544" y="620688"/>
            <a:ext cx="8208912" cy="998984"/>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IE" sz="2000" b="1" dirty="0">
                <a:solidFill>
                  <a:srgbClr val="BA1F46"/>
                </a:solidFill>
                <a:latin typeface="Tahoma" panose="020B0604030504040204" pitchFamily="34" charset="0"/>
                <a:ea typeface="Tahoma" panose="020B0604030504040204" pitchFamily="34" charset="0"/>
                <a:cs typeface="Tahoma" panose="020B0604030504040204" pitchFamily="34" charset="0"/>
              </a:rPr>
              <a:t>HCW influenza vaccine, Ireland East (UCD) hospitals, by staff category and influenza season, Ireland*</a:t>
            </a:r>
          </a:p>
        </p:txBody>
      </p:sp>
      <p:graphicFrame>
        <p:nvGraphicFramePr>
          <p:cNvPr id="7" name="Content Placeholder 6">
            <a:extLst>
              <a:ext uri="{FF2B5EF4-FFF2-40B4-BE49-F238E27FC236}">
                <a16:creationId xmlns:a16="http://schemas.microsoft.com/office/drawing/2014/main" id="{A406C11F-E902-403A-9F75-C068B46CA39B}"/>
              </a:ext>
            </a:extLst>
          </p:cNvPr>
          <p:cNvGraphicFramePr>
            <a:graphicFrameLocks noGrp="1"/>
          </p:cNvGraphicFramePr>
          <p:nvPr>
            <p:ph idx="1"/>
            <p:extLst>
              <p:ext uri="{D42A27DB-BD31-4B8C-83A1-F6EECF244321}">
                <p14:modId xmlns:p14="http://schemas.microsoft.com/office/powerpoint/2010/main" val="1895633302"/>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46052387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919633" y="25289"/>
            <a:ext cx="1190625" cy="809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hape 1073741829"/>
          <p:cNvSpPr>
            <a:spLocks noChangeArrowheads="1"/>
          </p:cNvSpPr>
          <p:nvPr/>
        </p:nvSpPr>
        <p:spPr bwMode="auto">
          <a:xfrm>
            <a:off x="12" y="6525344"/>
            <a:ext cx="9143999" cy="332656"/>
          </a:xfrm>
          <a:prstGeom prst="rect">
            <a:avLst/>
          </a:prstGeom>
          <a:solidFill>
            <a:srgbClr val="BA1F46"/>
          </a:solidFill>
          <a:ln>
            <a:noFill/>
          </a:ln>
        </p:spPr>
        <p:txBody>
          <a:bodyPr vert="horz" wrap="square" lIns="91440" tIns="45720" rIns="91440" bIns="45720" numCol="1" anchor="t" anchorCtr="0" compatLnSpc="1">
            <a:prstTxWarp prst="textNoShape">
              <a:avLst/>
            </a:prstTxWarp>
          </a:bodyPr>
          <a:lstStyle/>
          <a:p>
            <a:endParaRPr lang="en-IE" sz="2000" b="1" dirty="0">
              <a:solidFill>
                <a:schemeClr val="bg1"/>
              </a:solidFill>
            </a:endParaRPr>
          </a:p>
        </p:txBody>
      </p:sp>
      <p:sp>
        <p:nvSpPr>
          <p:cNvPr id="10" name="Title 1"/>
          <p:cNvSpPr txBox="1">
            <a:spLocks/>
          </p:cNvSpPr>
          <p:nvPr/>
        </p:nvSpPr>
        <p:spPr>
          <a:xfrm>
            <a:off x="467544" y="620688"/>
            <a:ext cx="8208912" cy="998984"/>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IE" sz="2000" b="1" dirty="0">
                <a:solidFill>
                  <a:srgbClr val="BA1F46"/>
                </a:solidFill>
                <a:latin typeface="Tahoma" panose="020B0604030504040204" pitchFamily="34" charset="0"/>
                <a:ea typeface="Tahoma" panose="020B0604030504040204" pitchFamily="34" charset="0"/>
                <a:cs typeface="Tahoma" panose="020B0604030504040204" pitchFamily="34" charset="0"/>
              </a:rPr>
              <a:t>HCW influenza vaccine, Mid-West (UL) hospitals, by staff category and influenza season, Ireland*</a:t>
            </a:r>
          </a:p>
        </p:txBody>
      </p:sp>
      <p:graphicFrame>
        <p:nvGraphicFramePr>
          <p:cNvPr id="8" name="Content Placeholder 7">
            <a:extLst>
              <a:ext uri="{FF2B5EF4-FFF2-40B4-BE49-F238E27FC236}">
                <a16:creationId xmlns:a16="http://schemas.microsoft.com/office/drawing/2014/main" id="{B797E5A6-FA95-4FD6-845E-862152397A30}"/>
              </a:ext>
            </a:extLst>
          </p:cNvPr>
          <p:cNvGraphicFramePr>
            <a:graphicFrameLocks noGrp="1"/>
          </p:cNvGraphicFramePr>
          <p:nvPr>
            <p:ph idx="1"/>
            <p:extLst>
              <p:ext uri="{D42A27DB-BD31-4B8C-83A1-F6EECF244321}">
                <p14:modId xmlns:p14="http://schemas.microsoft.com/office/powerpoint/2010/main" val="221732871"/>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3379009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E" sz="2300" b="1" dirty="0">
                <a:solidFill>
                  <a:srgbClr val="BA1F46"/>
                </a:solidFill>
                <a:latin typeface="Tahoma" panose="020B0604030504040204" pitchFamily="34" charset="0"/>
                <a:ea typeface="Tahoma" panose="020B0604030504040204" pitchFamily="34" charset="0"/>
                <a:cs typeface="Tahoma" panose="020B0604030504040204" pitchFamily="34" charset="0"/>
              </a:rPr>
              <a:t>Background</a:t>
            </a:r>
          </a:p>
        </p:txBody>
      </p:sp>
      <p:sp>
        <p:nvSpPr>
          <p:cNvPr id="3" name="Content Placeholder 2"/>
          <p:cNvSpPr>
            <a:spLocks noGrp="1"/>
          </p:cNvSpPr>
          <p:nvPr>
            <p:ph idx="1"/>
          </p:nvPr>
        </p:nvSpPr>
        <p:spPr/>
        <p:txBody>
          <a:bodyPr>
            <a:normAutofit fontScale="85000" lnSpcReduction="10000"/>
          </a:bodyPr>
          <a:lstStyle/>
          <a:p>
            <a:r>
              <a:rPr lang="en-IE" dirty="0">
                <a:solidFill>
                  <a:srgbClr val="BA1F46"/>
                </a:solidFill>
              </a:rPr>
              <a:t>Slideset relates to influenza vaccination uptake among health care workers (HCWs) and residents in long term care facilities (LTCFs) for the 2021-2022 influenza season </a:t>
            </a:r>
          </a:p>
          <a:p>
            <a:r>
              <a:rPr lang="en-IE" dirty="0">
                <a:solidFill>
                  <a:srgbClr val="BA1F46"/>
                </a:solidFill>
              </a:rPr>
              <a:t>Uptake in HCWs in 47 hospitals (including three private) and 293 LTCFs (including 214 HSE funded and staffed) presented</a:t>
            </a:r>
          </a:p>
          <a:p>
            <a:r>
              <a:rPr lang="en-IE" dirty="0">
                <a:solidFill>
                  <a:srgbClr val="BA1F46"/>
                </a:solidFill>
              </a:rPr>
              <a:t>Uptake among residents (permanent and those admitted for respite care) in LTCFs estimated by staff in LTCFs carrying out a point prevalence survey (PPS) between 13</a:t>
            </a:r>
            <a:r>
              <a:rPr lang="en-IE" baseline="30000" dirty="0">
                <a:solidFill>
                  <a:srgbClr val="BA1F46"/>
                </a:solidFill>
              </a:rPr>
              <a:t>th</a:t>
            </a:r>
            <a:r>
              <a:rPr lang="en-IE" dirty="0">
                <a:solidFill>
                  <a:srgbClr val="BA1F46"/>
                </a:solidFill>
              </a:rPr>
              <a:t> and 17</a:t>
            </a:r>
            <a:r>
              <a:rPr lang="en-IE" baseline="30000" dirty="0">
                <a:solidFill>
                  <a:srgbClr val="BA1F46"/>
                </a:solidFill>
              </a:rPr>
              <a:t>th</a:t>
            </a:r>
            <a:r>
              <a:rPr lang="en-IE" dirty="0">
                <a:solidFill>
                  <a:srgbClr val="BA1F46"/>
                </a:solidFill>
              </a:rPr>
              <a:t> December 2021</a:t>
            </a:r>
          </a:p>
        </p:txBody>
      </p:sp>
    </p:spTree>
    <p:extLst>
      <p:ext uri="{BB962C8B-B14F-4D97-AF65-F5344CB8AC3E}">
        <p14:creationId xmlns:p14="http://schemas.microsoft.com/office/powerpoint/2010/main" val="309245393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919633" y="25289"/>
            <a:ext cx="1190625" cy="809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hape 1073741829"/>
          <p:cNvSpPr>
            <a:spLocks noChangeArrowheads="1"/>
          </p:cNvSpPr>
          <p:nvPr/>
        </p:nvSpPr>
        <p:spPr bwMode="auto">
          <a:xfrm>
            <a:off x="12" y="6525344"/>
            <a:ext cx="9143999" cy="332656"/>
          </a:xfrm>
          <a:prstGeom prst="rect">
            <a:avLst/>
          </a:prstGeom>
          <a:solidFill>
            <a:srgbClr val="BA1F46"/>
          </a:solidFill>
          <a:ln>
            <a:noFill/>
          </a:ln>
        </p:spPr>
        <p:txBody>
          <a:bodyPr vert="horz" wrap="square" lIns="91440" tIns="45720" rIns="91440" bIns="45720" numCol="1" anchor="t" anchorCtr="0" compatLnSpc="1">
            <a:prstTxWarp prst="textNoShape">
              <a:avLst/>
            </a:prstTxWarp>
          </a:bodyPr>
          <a:lstStyle/>
          <a:p>
            <a:endParaRPr lang="en-IE" sz="2000" b="1" dirty="0">
              <a:solidFill>
                <a:schemeClr val="bg1"/>
              </a:solidFill>
            </a:endParaRPr>
          </a:p>
        </p:txBody>
      </p:sp>
      <p:sp>
        <p:nvSpPr>
          <p:cNvPr id="10" name="Title 1"/>
          <p:cNvSpPr txBox="1">
            <a:spLocks/>
          </p:cNvSpPr>
          <p:nvPr/>
        </p:nvSpPr>
        <p:spPr>
          <a:xfrm>
            <a:off x="467544" y="620688"/>
            <a:ext cx="8208912" cy="998984"/>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IE" sz="2000" b="1" dirty="0">
                <a:solidFill>
                  <a:srgbClr val="BA1F46"/>
                </a:solidFill>
                <a:latin typeface="Tahoma" panose="020B0604030504040204" pitchFamily="34" charset="0"/>
                <a:ea typeface="Tahoma" panose="020B0604030504040204" pitchFamily="34" charset="0"/>
                <a:cs typeface="Tahoma" panose="020B0604030504040204" pitchFamily="34" charset="0"/>
              </a:rPr>
              <a:t>HCW influenza vaccine, South/South West (UCC) hospitals by staff category and influenza season, Ireland*</a:t>
            </a:r>
          </a:p>
        </p:txBody>
      </p:sp>
      <p:graphicFrame>
        <p:nvGraphicFramePr>
          <p:cNvPr id="7" name="Content Placeholder 6">
            <a:extLst>
              <a:ext uri="{FF2B5EF4-FFF2-40B4-BE49-F238E27FC236}">
                <a16:creationId xmlns:a16="http://schemas.microsoft.com/office/drawing/2014/main" id="{371ACF5C-D4EE-4EB7-AAC2-445D59612F01}"/>
              </a:ext>
            </a:extLst>
          </p:cNvPr>
          <p:cNvGraphicFramePr>
            <a:graphicFrameLocks noGrp="1"/>
          </p:cNvGraphicFramePr>
          <p:nvPr>
            <p:ph idx="1"/>
            <p:extLst>
              <p:ext uri="{D42A27DB-BD31-4B8C-83A1-F6EECF244321}">
                <p14:modId xmlns:p14="http://schemas.microsoft.com/office/powerpoint/2010/main" val="3340063086"/>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257961325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919633" y="25289"/>
            <a:ext cx="1190625" cy="809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hape 1073741829"/>
          <p:cNvSpPr>
            <a:spLocks noChangeArrowheads="1"/>
          </p:cNvSpPr>
          <p:nvPr/>
        </p:nvSpPr>
        <p:spPr bwMode="auto">
          <a:xfrm>
            <a:off x="12" y="6525344"/>
            <a:ext cx="9143999" cy="332656"/>
          </a:xfrm>
          <a:prstGeom prst="rect">
            <a:avLst/>
          </a:prstGeom>
          <a:solidFill>
            <a:srgbClr val="BA1F46"/>
          </a:solidFill>
          <a:ln>
            <a:noFill/>
          </a:ln>
        </p:spPr>
        <p:txBody>
          <a:bodyPr vert="horz" wrap="square" lIns="91440" tIns="45720" rIns="91440" bIns="45720" numCol="1" anchor="t" anchorCtr="0" compatLnSpc="1">
            <a:prstTxWarp prst="textNoShape">
              <a:avLst/>
            </a:prstTxWarp>
          </a:bodyPr>
          <a:lstStyle/>
          <a:p>
            <a:endParaRPr lang="en-IE" sz="2000" b="1" dirty="0">
              <a:solidFill>
                <a:schemeClr val="bg1"/>
              </a:solidFill>
            </a:endParaRPr>
          </a:p>
        </p:txBody>
      </p:sp>
      <p:sp>
        <p:nvSpPr>
          <p:cNvPr id="10" name="Title 1"/>
          <p:cNvSpPr txBox="1">
            <a:spLocks/>
          </p:cNvSpPr>
          <p:nvPr/>
        </p:nvSpPr>
        <p:spPr>
          <a:xfrm>
            <a:off x="467544" y="620688"/>
            <a:ext cx="8208912" cy="998984"/>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IE" sz="2000" b="1" dirty="0">
                <a:solidFill>
                  <a:srgbClr val="BA1F46"/>
                </a:solidFill>
                <a:latin typeface="Tahoma" panose="020B0604030504040204" pitchFamily="34" charset="0"/>
                <a:ea typeface="Tahoma" panose="020B0604030504040204" pitchFamily="34" charset="0"/>
                <a:cs typeface="Tahoma" panose="020B0604030504040204" pitchFamily="34" charset="0"/>
              </a:rPr>
              <a:t>HCW influenza vaccine, West/North West (Saolta UHG; NUIG) hospitals by staff category and influenza season, Ireland*</a:t>
            </a:r>
          </a:p>
        </p:txBody>
      </p:sp>
      <p:graphicFrame>
        <p:nvGraphicFramePr>
          <p:cNvPr id="8" name="Content Placeholder 7">
            <a:extLst>
              <a:ext uri="{FF2B5EF4-FFF2-40B4-BE49-F238E27FC236}">
                <a16:creationId xmlns:a16="http://schemas.microsoft.com/office/drawing/2014/main" id="{CBA4A97D-FBC6-4B05-9AC7-2ED45C873FDC}"/>
              </a:ext>
            </a:extLst>
          </p:cNvPr>
          <p:cNvGraphicFramePr>
            <a:graphicFrameLocks noGrp="1"/>
          </p:cNvGraphicFramePr>
          <p:nvPr>
            <p:ph idx="1"/>
            <p:extLst>
              <p:ext uri="{D42A27DB-BD31-4B8C-83A1-F6EECF244321}">
                <p14:modId xmlns:p14="http://schemas.microsoft.com/office/powerpoint/2010/main" val="2476391366"/>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24537142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67544" y="2276872"/>
            <a:ext cx="8229600" cy="2088232"/>
          </a:xfrm>
        </p:spPr>
        <p:txBody>
          <a:bodyPr>
            <a:normAutofit fontScale="90000"/>
          </a:bodyPr>
          <a:lstStyle/>
          <a:p>
            <a:r>
              <a:rPr lang="en-IE" sz="2800" b="1" dirty="0">
                <a:solidFill>
                  <a:srgbClr val="BA1F46"/>
                </a:solidFill>
                <a:latin typeface="Tahoma" panose="020B0604030504040204" pitchFamily="34" charset="0"/>
                <a:ea typeface="Tahoma" panose="020B0604030504040204" pitchFamily="34" charset="0"/>
                <a:cs typeface="Tahoma" panose="020B0604030504040204" pitchFamily="34" charset="0"/>
              </a:rPr>
              <a:t>Long-Term/Residential Care Facilities (LTCFs)</a:t>
            </a:r>
            <a:br>
              <a:rPr lang="en-IE" sz="2800" b="1" dirty="0">
                <a:solidFill>
                  <a:srgbClr val="BA1F46"/>
                </a:solidFill>
                <a:latin typeface="Tahoma" panose="020B0604030504040204" pitchFamily="34" charset="0"/>
                <a:ea typeface="Tahoma" panose="020B0604030504040204" pitchFamily="34" charset="0"/>
                <a:cs typeface="Tahoma" panose="020B0604030504040204" pitchFamily="34" charset="0"/>
              </a:rPr>
            </a:br>
            <a:br>
              <a:rPr lang="en-IE" sz="2800" b="1" dirty="0">
                <a:solidFill>
                  <a:srgbClr val="BA1F46"/>
                </a:solidFill>
                <a:latin typeface="Tahoma" panose="020B0604030504040204" pitchFamily="34" charset="0"/>
                <a:ea typeface="Tahoma" panose="020B0604030504040204" pitchFamily="34" charset="0"/>
                <a:cs typeface="Tahoma" panose="020B0604030504040204" pitchFamily="34" charset="0"/>
              </a:rPr>
            </a:br>
            <a:r>
              <a:rPr lang="en-IE" sz="2800" b="1" dirty="0">
                <a:solidFill>
                  <a:srgbClr val="BA1F46"/>
                </a:solidFill>
                <a:latin typeface="Tahoma" panose="020B0604030504040204" pitchFamily="34" charset="0"/>
                <a:ea typeface="Tahoma" panose="020B0604030504040204" pitchFamily="34" charset="0"/>
                <a:cs typeface="Tahoma" panose="020B0604030504040204" pitchFamily="34" charset="0"/>
              </a:rPr>
              <a:t>HCW uptake in</a:t>
            </a:r>
            <a:br>
              <a:rPr lang="en-IE" sz="2800" b="1" dirty="0">
                <a:solidFill>
                  <a:srgbClr val="BA1F46"/>
                </a:solidFill>
                <a:latin typeface="Tahoma" panose="020B0604030504040204" pitchFamily="34" charset="0"/>
                <a:ea typeface="Tahoma" panose="020B0604030504040204" pitchFamily="34" charset="0"/>
                <a:cs typeface="Tahoma" panose="020B0604030504040204" pitchFamily="34" charset="0"/>
              </a:rPr>
            </a:br>
            <a:r>
              <a:rPr lang="en-IE" sz="2800" b="1" dirty="0">
                <a:solidFill>
                  <a:srgbClr val="BA1F46"/>
                </a:solidFill>
                <a:latin typeface="Tahoma" panose="020B0604030504040204" pitchFamily="34" charset="0"/>
                <a:ea typeface="Tahoma" panose="020B0604030504040204" pitchFamily="34" charset="0"/>
                <a:cs typeface="Tahoma" panose="020B0604030504040204" pitchFamily="34" charset="0"/>
              </a:rPr>
              <a:t>Long-term residents and</a:t>
            </a:r>
            <a:br>
              <a:rPr lang="en-IE" sz="2800" b="1" dirty="0">
                <a:solidFill>
                  <a:srgbClr val="BA1F46"/>
                </a:solidFill>
                <a:latin typeface="Tahoma" panose="020B0604030504040204" pitchFamily="34" charset="0"/>
                <a:ea typeface="Tahoma" panose="020B0604030504040204" pitchFamily="34" charset="0"/>
                <a:cs typeface="Tahoma" panose="020B0604030504040204" pitchFamily="34" charset="0"/>
              </a:rPr>
            </a:br>
            <a:r>
              <a:rPr lang="en-IE" sz="2800" b="1" dirty="0">
                <a:solidFill>
                  <a:srgbClr val="BA1F46"/>
                </a:solidFill>
                <a:latin typeface="Tahoma" panose="020B0604030504040204" pitchFamily="34" charset="0"/>
                <a:ea typeface="Tahoma" panose="020B0604030504040204" pitchFamily="34" charset="0"/>
                <a:cs typeface="Tahoma" panose="020B0604030504040204" pitchFamily="34" charset="0"/>
              </a:rPr>
              <a:t>Respite residents</a:t>
            </a:r>
          </a:p>
        </p:txBody>
      </p:sp>
    </p:spTree>
    <p:extLst>
      <p:ext uri="{BB962C8B-B14F-4D97-AF65-F5344CB8AC3E}">
        <p14:creationId xmlns:p14="http://schemas.microsoft.com/office/powerpoint/2010/main" val="123135316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12372" y="25289"/>
            <a:ext cx="1190625" cy="809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67544" y="620688"/>
            <a:ext cx="8208912" cy="998984"/>
          </a:xfrm>
        </p:spPr>
        <p:txBody>
          <a:bodyPr>
            <a:normAutofit/>
          </a:bodyPr>
          <a:lstStyle/>
          <a:p>
            <a:r>
              <a:rPr lang="en-IE" sz="2000" b="1" dirty="0">
                <a:solidFill>
                  <a:srgbClr val="BA1F46"/>
                </a:solidFill>
                <a:latin typeface="Tahoma" panose="020B0604030504040204" pitchFamily="34" charset="0"/>
                <a:ea typeface="Tahoma" panose="020B0604030504040204" pitchFamily="34" charset="0"/>
                <a:cs typeface="Tahoma" panose="020B0604030504040204" pitchFamily="34" charset="0"/>
              </a:rPr>
              <a:t>Influenza vaccine uptake among HCWs in public LTCFs by influenza season, Ireland*</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254454373"/>
              </p:ext>
            </p:extLst>
          </p:nvPr>
        </p:nvGraphicFramePr>
        <p:xfrm>
          <a:off x="468738" y="1430313"/>
          <a:ext cx="8229599" cy="4472618"/>
        </p:xfrm>
        <a:graphic>
          <a:graphicData uri="http://schemas.openxmlformats.org/drawingml/2006/table">
            <a:tbl>
              <a:tblPr firstRow="1" firstCol="1" bandRow="1">
                <a:tableStyleId>{5C22544A-7EE6-4342-B048-85BDC9FD1C3A}</a:tableStyleId>
              </a:tblPr>
              <a:tblGrid>
                <a:gridCol w="1110996">
                  <a:extLst>
                    <a:ext uri="{9D8B030D-6E8A-4147-A177-3AD203B41FA5}">
                      <a16:colId xmlns:a16="http://schemas.microsoft.com/office/drawing/2014/main" val="20000"/>
                    </a:ext>
                  </a:extLst>
                </a:gridCol>
                <a:gridCol w="1109350">
                  <a:extLst>
                    <a:ext uri="{9D8B030D-6E8A-4147-A177-3AD203B41FA5}">
                      <a16:colId xmlns:a16="http://schemas.microsoft.com/office/drawing/2014/main" val="20001"/>
                    </a:ext>
                  </a:extLst>
                </a:gridCol>
                <a:gridCol w="1354592">
                  <a:extLst>
                    <a:ext uri="{9D8B030D-6E8A-4147-A177-3AD203B41FA5}">
                      <a16:colId xmlns:a16="http://schemas.microsoft.com/office/drawing/2014/main" val="20002"/>
                    </a:ext>
                  </a:extLst>
                </a:gridCol>
                <a:gridCol w="1109350">
                  <a:extLst>
                    <a:ext uri="{9D8B030D-6E8A-4147-A177-3AD203B41FA5}">
                      <a16:colId xmlns:a16="http://schemas.microsoft.com/office/drawing/2014/main" val="20003"/>
                    </a:ext>
                  </a:extLst>
                </a:gridCol>
                <a:gridCol w="1106058">
                  <a:extLst>
                    <a:ext uri="{9D8B030D-6E8A-4147-A177-3AD203B41FA5}">
                      <a16:colId xmlns:a16="http://schemas.microsoft.com/office/drawing/2014/main" val="20004"/>
                    </a:ext>
                  </a:extLst>
                </a:gridCol>
                <a:gridCol w="1114288">
                  <a:extLst>
                    <a:ext uri="{9D8B030D-6E8A-4147-A177-3AD203B41FA5}">
                      <a16:colId xmlns:a16="http://schemas.microsoft.com/office/drawing/2014/main" val="20005"/>
                    </a:ext>
                  </a:extLst>
                </a:gridCol>
                <a:gridCol w="1324965">
                  <a:extLst>
                    <a:ext uri="{9D8B030D-6E8A-4147-A177-3AD203B41FA5}">
                      <a16:colId xmlns:a16="http://schemas.microsoft.com/office/drawing/2014/main" val="20006"/>
                    </a:ext>
                  </a:extLst>
                </a:gridCol>
              </a:tblGrid>
              <a:tr h="767114">
                <a:tc>
                  <a:txBody>
                    <a:bodyPr/>
                    <a:lstStyle/>
                    <a:p>
                      <a:pPr algn="l" rtl="0" fontAlgn="ctr"/>
                      <a:r>
                        <a:rPr lang="en-IE" sz="1600" b="1" i="0" u="none" strike="noStrike" dirty="0">
                          <a:solidFill>
                            <a:srgbClr val="FFFFFF"/>
                          </a:solidFill>
                          <a:effectLst/>
                          <a:latin typeface="Calibri" panose="020F0502020204030204" pitchFamily="34" charset="0"/>
                        </a:rPr>
                        <a:t>Season</a:t>
                      </a:r>
                    </a:p>
                  </a:txBody>
                  <a:tcPr marL="9525" marR="9525" marT="9525" marB="0" anchor="ctr">
                    <a:solidFill>
                      <a:srgbClr val="BA1F46"/>
                    </a:solidFill>
                  </a:tcPr>
                </a:tc>
                <a:tc>
                  <a:txBody>
                    <a:bodyPr/>
                    <a:lstStyle/>
                    <a:p>
                      <a:pPr algn="r" rtl="0" fontAlgn="ctr"/>
                      <a:r>
                        <a:rPr lang="en-IE" sz="1600" b="1" i="0" u="none" strike="noStrike" dirty="0">
                          <a:solidFill>
                            <a:srgbClr val="FFFFFF"/>
                          </a:solidFill>
                          <a:effectLst/>
                          <a:latin typeface="Calibri" panose="020F0502020204030204" pitchFamily="34" charset="0"/>
                        </a:rPr>
                        <a:t>Total No. Eligible HCWs</a:t>
                      </a:r>
                    </a:p>
                  </a:txBody>
                  <a:tcPr marL="9525" marR="9525" marT="9525" marB="0" anchor="ctr">
                    <a:solidFill>
                      <a:srgbClr val="BA1F46"/>
                    </a:solidFill>
                  </a:tcPr>
                </a:tc>
                <a:tc>
                  <a:txBody>
                    <a:bodyPr/>
                    <a:lstStyle/>
                    <a:p>
                      <a:pPr algn="r" rtl="0" fontAlgn="ctr"/>
                      <a:r>
                        <a:rPr lang="en-IE" sz="1600" b="1" i="0" u="none" strike="noStrike" dirty="0">
                          <a:solidFill>
                            <a:srgbClr val="FFFFFF"/>
                          </a:solidFill>
                          <a:effectLst/>
                          <a:latin typeface="Calibri" panose="020F0502020204030204" pitchFamily="34" charset="0"/>
                        </a:rPr>
                        <a:t>Total No. Vaccinated HCWs</a:t>
                      </a:r>
                    </a:p>
                  </a:txBody>
                  <a:tcPr marL="9525" marR="9525" marT="9525" marB="0" anchor="ctr">
                    <a:solidFill>
                      <a:srgbClr val="BA1F46"/>
                    </a:solidFill>
                  </a:tcPr>
                </a:tc>
                <a:tc>
                  <a:txBody>
                    <a:bodyPr/>
                    <a:lstStyle/>
                    <a:p>
                      <a:pPr algn="r" rtl="0" fontAlgn="ctr"/>
                      <a:r>
                        <a:rPr lang="en-IE" sz="1600" b="1" i="0" u="none" strike="noStrike" dirty="0">
                          <a:solidFill>
                            <a:srgbClr val="FFFFFF"/>
                          </a:solidFill>
                          <a:effectLst/>
                          <a:latin typeface="Calibri" panose="020F0502020204030204" pitchFamily="34" charset="0"/>
                        </a:rPr>
                        <a:t>% Uptake</a:t>
                      </a:r>
                    </a:p>
                  </a:txBody>
                  <a:tcPr marL="9525" marR="9525" marT="9525" marB="0" anchor="ctr">
                    <a:solidFill>
                      <a:srgbClr val="BA1F46"/>
                    </a:solidFill>
                  </a:tcPr>
                </a:tc>
                <a:tc>
                  <a:txBody>
                    <a:bodyPr/>
                    <a:lstStyle/>
                    <a:p>
                      <a:pPr algn="r" rtl="0" fontAlgn="ctr"/>
                      <a:r>
                        <a:rPr lang="en-IE" sz="1600" b="1" i="0" u="none" strike="noStrike" dirty="0">
                          <a:solidFill>
                            <a:srgbClr val="FFFFFF"/>
                          </a:solidFill>
                          <a:effectLst/>
                          <a:latin typeface="Calibri" panose="020F0502020204030204" pitchFamily="34" charset="0"/>
                        </a:rPr>
                        <a:t>Median % Uptake</a:t>
                      </a:r>
                    </a:p>
                  </a:txBody>
                  <a:tcPr marL="9525" marR="9525" marT="9525" marB="0" anchor="ctr">
                    <a:solidFill>
                      <a:srgbClr val="BA1F46"/>
                    </a:solidFill>
                  </a:tcPr>
                </a:tc>
                <a:tc>
                  <a:txBody>
                    <a:bodyPr/>
                    <a:lstStyle/>
                    <a:p>
                      <a:pPr algn="r" rtl="0" fontAlgn="ctr"/>
                      <a:r>
                        <a:rPr lang="en-IE" sz="1600" b="1" i="0" u="none" strike="noStrike" dirty="0">
                          <a:solidFill>
                            <a:srgbClr val="FFFFFF"/>
                          </a:solidFill>
                          <a:effectLst/>
                          <a:latin typeface="Calibri" panose="020F0502020204030204" pitchFamily="34" charset="0"/>
                        </a:rPr>
                        <a:t>Range % Uptake</a:t>
                      </a:r>
                    </a:p>
                  </a:txBody>
                  <a:tcPr marL="9525" marR="9525" marT="9525" marB="0" anchor="ctr">
                    <a:solidFill>
                      <a:srgbClr val="BA1F46"/>
                    </a:solidFill>
                  </a:tcPr>
                </a:tc>
                <a:tc>
                  <a:txBody>
                    <a:bodyPr/>
                    <a:lstStyle/>
                    <a:p>
                      <a:pPr algn="r" rtl="0" fontAlgn="ctr"/>
                      <a:r>
                        <a:rPr lang="en-IE" sz="1600" b="1" i="0" u="none" strike="noStrike" dirty="0">
                          <a:solidFill>
                            <a:srgbClr val="FFFFFF"/>
                          </a:solidFill>
                          <a:effectLst/>
                          <a:latin typeface="Calibri" panose="020F0502020204030204" pitchFamily="34" charset="0"/>
                        </a:rPr>
                        <a:t>No. Participating LTCFs</a:t>
                      </a:r>
                    </a:p>
                  </a:txBody>
                  <a:tcPr marL="9525" marR="9525" marT="9525" marB="0" anchor="ctr">
                    <a:solidFill>
                      <a:srgbClr val="BA1F46"/>
                    </a:solidFill>
                  </a:tcPr>
                </a:tc>
                <a:extLst>
                  <a:ext uri="{0D108BD9-81ED-4DB2-BD59-A6C34878D82A}">
                    <a16:rowId xmlns:a16="http://schemas.microsoft.com/office/drawing/2014/main" val="10000"/>
                  </a:ext>
                </a:extLst>
              </a:tr>
              <a:tr h="336864">
                <a:tc>
                  <a:txBody>
                    <a:bodyPr/>
                    <a:lstStyle/>
                    <a:p>
                      <a:pPr algn="l" rtl="0" fontAlgn="ctr"/>
                      <a:r>
                        <a:rPr lang="en-IE" sz="1600" b="1" i="0" u="none" strike="noStrike" dirty="0">
                          <a:solidFill>
                            <a:srgbClr val="FFFFFF"/>
                          </a:solidFill>
                          <a:effectLst/>
                          <a:latin typeface="Calibri" panose="020F0502020204030204" pitchFamily="34" charset="0"/>
                        </a:rPr>
                        <a:t>2011-2012</a:t>
                      </a:r>
                    </a:p>
                  </a:txBody>
                  <a:tcPr marL="9525" marR="9525" marT="9525" marB="0" anchor="ctr">
                    <a:solidFill>
                      <a:srgbClr val="BA1F46"/>
                    </a:solidFill>
                  </a:tcPr>
                </a:tc>
                <a:tc>
                  <a:txBody>
                    <a:bodyPr/>
                    <a:lstStyle/>
                    <a:p>
                      <a:pPr algn="r" rtl="0" fontAlgn="ctr"/>
                      <a:r>
                        <a:rPr lang="en-IE" sz="1600" b="0" i="0" u="none" strike="noStrike" dirty="0">
                          <a:solidFill>
                            <a:srgbClr val="000000"/>
                          </a:solidFill>
                          <a:effectLst/>
                          <a:latin typeface="Calibri" panose="020F0502020204030204" pitchFamily="34" charset="0"/>
                        </a:rPr>
                        <a:t>3861.0</a:t>
                      </a:r>
                    </a:p>
                  </a:txBody>
                  <a:tcPr marL="9525" marR="9525" marT="9525" marB="0" anchor="ctr"/>
                </a:tc>
                <a:tc>
                  <a:txBody>
                    <a:bodyPr/>
                    <a:lstStyle/>
                    <a:p>
                      <a:pPr algn="r" rtl="0" fontAlgn="ctr"/>
                      <a:r>
                        <a:rPr lang="en-IE" sz="1600" b="0" i="0" u="none" strike="noStrike" dirty="0">
                          <a:solidFill>
                            <a:srgbClr val="000000"/>
                          </a:solidFill>
                          <a:effectLst/>
                          <a:latin typeface="Calibri" panose="020F0502020204030204" pitchFamily="34" charset="0"/>
                        </a:rPr>
                        <a:t>687</a:t>
                      </a:r>
                    </a:p>
                  </a:txBody>
                  <a:tcPr marL="9525" marR="9525" marT="9525" marB="0" anchor="ctr"/>
                </a:tc>
                <a:tc>
                  <a:txBody>
                    <a:bodyPr/>
                    <a:lstStyle/>
                    <a:p>
                      <a:pPr algn="r" rtl="0" fontAlgn="ctr"/>
                      <a:r>
                        <a:rPr lang="en-IE" sz="1600" b="1" i="0" u="none" strike="noStrike" dirty="0">
                          <a:solidFill>
                            <a:srgbClr val="000000"/>
                          </a:solidFill>
                          <a:effectLst/>
                          <a:latin typeface="Calibri" panose="020F0502020204030204" pitchFamily="34" charset="0"/>
                        </a:rPr>
                        <a:t>17.8</a:t>
                      </a:r>
                    </a:p>
                  </a:txBody>
                  <a:tcPr marL="9525" marR="9525" marT="9525" marB="0" anchor="ctr"/>
                </a:tc>
                <a:tc>
                  <a:txBody>
                    <a:bodyPr/>
                    <a:lstStyle/>
                    <a:p>
                      <a:pPr algn="r" rtl="0" fontAlgn="ctr"/>
                      <a:r>
                        <a:rPr lang="en-IE" sz="1600" b="0" i="0" u="none" strike="noStrike" dirty="0">
                          <a:solidFill>
                            <a:srgbClr val="000000"/>
                          </a:solidFill>
                          <a:effectLst/>
                          <a:latin typeface="Calibri" panose="020F0502020204030204" pitchFamily="34" charset="0"/>
                        </a:rPr>
                        <a:t>10.0</a:t>
                      </a:r>
                    </a:p>
                  </a:txBody>
                  <a:tcPr marL="9525" marR="9525" marT="9525" marB="0" anchor="ctr"/>
                </a:tc>
                <a:tc>
                  <a:txBody>
                    <a:bodyPr/>
                    <a:lstStyle/>
                    <a:p>
                      <a:pPr algn="r" rtl="0" fontAlgn="ctr"/>
                      <a:r>
                        <a:rPr lang="en-IE" sz="1600" b="0" i="0" u="none" strike="noStrike" dirty="0">
                          <a:solidFill>
                            <a:srgbClr val="000000"/>
                          </a:solidFill>
                          <a:effectLst/>
                          <a:latin typeface="Calibri" panose="020F0502020204030204" pitchFamily="34" charset="0"/>
                        </a:rPr>
                        <a:t>0-90.38</a:t>
                      </a:r>
                    </a:p>
                  </a:txBody>
                  <a:tcPr marL="9525" marR="9525" marT="9525" marB="0" anchor="ctr"/>
                </a:tc>
                <a:tc>
                  <a:txBody>
                    <a:bodyPr/>
                    <a:lstStyle/>
                    <a:p>
                      <a:pPr algn="r" rtl="0" fontAlgn="ctr"/>
                      <a:r>
                        <a:rPr lang="en-IE" sz="1600" b="0" i="0" u="none" strike="noStrike" dirty="0">
                          <a:solidFill>
                            <a:srgbClr val="000000"/>
                          </a:solidFill>
                          <a:effectLst/>
                          <a:latin typeface="Calibri" panose="020F0502020204030204" pitchFamily="34" charset="0"/>
                        </a:rPr>
                        <a:t>56</a:t>
                      </a:r>
                    </a:p>
                  </a:txBody>
                  <a:tcPr marL="9525" marR="9525" marT="9525" marB="0" anchor="ctr"/>
                </a:tc>
                <a:extLst>
                  <a:ext uri="{0D108BD9-81ED-4DB2-BD59-A6C34878D82A}">
                    <a16:rowId xmlns:a16="http://schemas.microsoft.com/office/drawing/2014/main" val="10001"/>
                  </a:ext>
                </a:extLst>
              </a:tr>
              <a:tr h="336864">
                <a:tc>
                  <a:txBody>
                    <a:bodyPr/>
                    <a:lstStyle/>
                    <a:p>
                      <a:pPr algn="l" rtl="0" fontAlgn="ctr"/>
                      <a:r>
                        <a:rPr lang="en-IE" sz="1600" b="1" i="0" u="none" strike="noStrike" dirty="0">
                          <a:solidFill>
                            <a:srgbClr val="FFFFFF"/>
                          </a:solidFill>
                          <a:effectLst/>
                          <a:latin typeface="Calibri" panose="020F0502020204030204" pitchFamily="34" charset="0"/>
                        </a:rPr>
                        <a:t>2012-2013</a:t>
                      </a:r>
                    </a:p>
                  </a:txBody>
                  <a:tcPr marL="9525" marR="9525" marT="9525" marB="0" anchor="ctr">
                    <a:solidFill>
                      <a:srgbClr val="BA1F46"/>
                    </a:solidFill>
                  </a:tcPr>
                </a:tc>
                <a:tc>
                  <a:txBody>
                    <a:bodyPr/>
                    <a:lstStyle/>
                    <a:p>
                      <a:pPr algn="r" rtl="0" fontAlgn="ctr"/>
                      <a:r>
                        <a:rPr lang="en-IE" sz="1600" b="0" i="0" u="none" strike="noStrike" dirty="0">
                          <a:solidFill>
                            <a:srgbClr val="000000"/>
                          </a:solidFill>
                          <a:effectLst/>
                          <a:latin typeface="Calibri" panose="020F0502020204030204" pitchFamily="34" charset="0"/>
                        </a:rPr>
                        <a:t>10823.0</a:t>
                      </a:r>
                    </a:p>
                  </a:txBody>
                  <a:tcPr marL="9525" marR="9525" marT="9525" marB="0" anchor="ctr"/>
                </a:tc>
                <a:tc>
                  <a:txBody>
                    <a:bodyPr/>
                    <a:lstStyle/>
                    <a:p>
                      <a:pPr algn="r" rtl="0" fontAlgn="ctr"/>
                      <a:r>
                        <a:rPr lang="en-IE" sz="1600" b="0" i="0" u="none" strike="noStrike" dirty="0">
                          <a:solidFill>
                            <a:srgbClr val="000000"/>
                          </a:solidFill>
                          <a:effectLst/>
                          <a:latin typeface="Calibri" panose="020F0502020204030204" pitchFamily="34" charset="0"/>
                        </a:rPr>
                        <a:t>1327</a:t>
                      </a:r>
                    </a:p>
                  </a:txBody>
                  <a:tcPr marL="9525" marR="9525" marT="9525" marB="0" anchor="ctr"/>
                </a:tc>
                <a:tc>
                  <a:txBody>
                    <a:bodyPr/>
                    <a:lstStyle/>
                    <a:p>
                      <a:pPr algn="r" rtl="0" fontAlgn="ctr"/>
                      <a:r>
                        <a:rPr lang="en-IE" sz="1600" b="1" i="0" u="none" strike="noStrike" dirty="0">
                          <a:solidFill>
                            <a:srgbClr val="000000"/>
                          </a:solidFill>
                          <a:effectLst/>
                          <a:latin typeface="Calibri" panose="020F0502020204030204" pitchFamily="34" charset="0"/>
                        </a:rPr>
                        <a:t>12.3</a:t>
                      </a:r>
                    </a:p>
                  </a:txBody>
                  <a:tcPr marL="9525" marR="9525" marT="9525" marB="0" anchor="ctr"/>
                </a:tc>
                <a:tc>
                  <a:txBody>
                    <a:bodyPr/>
                    <a:lstStyle/>
                    <a:p>
                      <a:pPr algn="r" rtl="0" fontAlgn="ctr"/>
                      <a:r>
                        <a:rPr lang="en-IE" sz="1600" b="0" i="0" u="none" strike="noStrike" dirty="0">
                          <a:solidFill>
                            <a:srgbClr val="000000"/>
                          </a:solidFill>
                          <a:effectLst/>
                          <a:latin typeface="Calibri" panose="020F0502020204030204" pitchFamily="34" charset="0"/>
                        </a:rPr>
                        <a:t>11.1</a:t>
                      </a:r>
                    </a:p>
                  </a:txBody>
                  <a:tcPr marL="9525" marR="9525" marT="9525" marB="0" anchor="ctr"/>
                </a:tc>
                <a:tc>
                  <a:txBody>
                    <a:bodyPr/>
                    <a:lstStyle/>
                    <a:p>
                      <a:pPr algn="r" rtl="0" fontAlgn="ctr"/>
                      <a:r>
                        <a:rPr lang="en-IE" sz="1600" b="0" i="0" u="none" strike="noStrike" dirty="0">
                          <a:solidFill>
                            <a:srgbClr val="000000"/>
                          </a:solidFill>
                          <a:effectLst/>
                          <a:latin typeface="Calibri" panose="020F0502020204030204" pitchFamily="34" charset="0"/>
                        </a:rPr>
                        <a:t>0-76</a:t>
                      </a:r>
                    </a:p>
                  </a:txBody>
                  <a:tcPr marL="9525" marR="9525" marT="9525" marB="0" anchor="ctr"/>
                </a:tc>
                <a:tc>
                  <a:txBody>
                    <a:bodyPr/>
                    <a:lstStyle/>
                    <a:p>
                      <a:pPr algn="r" rtl="0" fontAlgn="ctr"/>
                      <a:r>
                        <a:rPr lang="en-IE" sz="1600" b="0" i="0" u="none" strike="noStrike" dirty="0">
                          <a:solidFill>
                            <a:srgbClr val="000000"/>
                          </a:solidFill>
                          <a:effectLst/>
                          <a:latin typeface="Calibri" panose="020F0502020204030204" pitchFamily="34" charset="0"/>
                        </a:rPr>
                        <a:t>108</a:t>
                      </a:r>
                    </a:p>
                  </a:txBody>
                  <a:tcPr marL="9525" marR="9525" marT="9525" marB="0" anchor="ctr"/>
                </a:tc>
                <a:extLst>
                  <a:ext uri="{0D108BD9-81ED-4DB2-BD59-A6C34878D82A}">
                    <a16:rowId xmlns:a16="http://schemas.microsoft.com/office/drawing/2014/main" val="10002"/>
                  </a:ext>
                </a:extLst>
              </a:tr>
              <a:tr h="336864">
                <a:tc>
                  <a:txBody>
                    <a:bodyPr/>
                    <a:lstStyle/>
                    <a:p>
                      <a:pPr algn="l" rtl="0" fontAlgn="ctr"/>
                      <a:r>
                        <a:rPr lang="en-IE" sz="1600" b="1" i="0" u="none" strike="noStrike" dirty="0">
                          <a:solidFill>
                            <a:srgbClr val="FFFFFF"/>
                          </a:solidFill>
                          <a:effectLst/>
                          <a:latin typeface="Calibri" panose="020F0502020204030204" pitchFamily="34" charset="0"/>
                        </a:rPr>
                        <a:t>2013-2014</a:t>
                      </a:r>
                    </a:p>
                  </a:txBody>
                  <a:tcPr marL="9525" marR="9525" marT="9525" marB="0" anchor="ctr">
                    <a:solidFill>
                      <a:srgbClr val="BA1F46"/>
                    </a:solidFill>
                  </a:tcPr>
                </a:tc>
                <a:tc>
                  <a:txBody>
                    <a:bodyPr/>
                    <a:lstStyle/>
                    <a:p>
                      <a:pPr algn="r" rtl="0" fontAlgn="ctr"/>
                      <a:r>
                        <a:rPr lang="en-IE" sz="1600" b="0" i="0" u="none" strike="noStrike" dirty="0">
                          <a:solidFill>
                            <a:srgbClr val="000000"/>
                          </a:solidFill>
                          <a:effectLst/>
                          <a:latin typeface="Calibri" panose="020F0502020204030204" pitchFamily="34" charset="0"/>
                        </a:rPr>
                        <a:t>8704.4</a:t>
                      </a:r>
                    </a:p>
                  </a:txBody>
                  <a:tcPr marL="9525" marR="9525" marT="9525" marB="0" anchor="ctr"/>
                </a:tc>
                <a:tc>
                  <a:txBody>
                    <a:bodyPr/>
                    <a:lstStyle/>
                    <a:p>
                      <a:pPr algn="r" rtl="0" fontAlgn="ctr"/>
                      <a:r>
                        <a:rPr lang="en-IE" sz="1600" b="0" i="0" u="none" strike="noStrike" dirty="0">
                          <a:solidFill>
                            <a:srgbClr val="000000"/>
                          </a:solidFill>
                          <a:effectLst/>
                          <a:latin typeface="Calibri" panose="020F0502020204030204" pitchFamily="34" charset="0"/>
                        </a:rPr>
                        <a:t>1658</a:t>
                      </a:r>
                    </a:p>
                  </a:txBody>
                  <a:tcPr marL="9525" marR="9525" marT="9525" marB="0" anchor="ctr"/>
                </a:tc>
                <a:tc>
                  <a:txBody>
                    <a:bodyPr/>
                    <a:lstStyle/>
                    <a:p>
                      <a:pPr algn="r" rtl="0" fontAlgn="ctr"/>
                      <a:r>
                        <a:rPr lang="en-IE" sz="1600" b="1" i="0" u="none" strike="noStrike" dirty="0">
                          <a:solidFill>
                            <a:srgbClr val="000000"/>
                          </a:solidFill>
                          <a:effectLst/>
                          <a:latin typeface="Calibri" panose="020F0502020204030204" pitchFamily="34" charset="0"/>
                        </a:rPr>
                        <a:t>19.0</a:t>
                      </a:r>
                    </a:p>
                  </a:txBody>
                  <a:tcPr marL="9525" marR="9525" marT="9525" marB="0" anchor="ctr"/>
                </a:tc>
                <a:tc>
                  <a:txBody>
                    <a:bodyPr/>
                    <a:lstStyle/>
                    <a:p>
                      <a:pPr algn="r" rtl="0" fontAlgn="ctr"/>
                      <a:r>
                        <a:rPr lang="en-IE" sz="1600" b="0" i="0" u="none" strike="noStrike" dirty="0">
                          <a:solidFill>
                            <a:srgbClr val="000000"/>
                          </a:solidFill>
                          <a:effectLst/>
                          <a:latin typeface="Calibri" panose="020F0502020204030204" pitchFamily="34" charset="0"/>
                        </a:rPr>
                        <a:t>18.2</a:t>
                      </a:r>
                    </a:p>
                  </a:txBody>
                  <a:tcPr marL="9525" marR="9525" marT="9525" marB="0" anchor="ctr"/>
                </a:tc>
                <a:tc>
                  <a:txBody>
                    <a:bodyPr/>
                    <a:lstStyle/>
                    <a:p>
                      <a:pPr algn="r" rtl="0" fontAlgn="ctr"/>
                      <a:r>
                        <a:rPr lang="en-IE" sz="1600" b="0" i="0" u="none" strike="noStrike" dirty="0">
                          <a:solidFill>
                            <a:srgbClr val="000000"/>
                          </a:solidFill>
                          <a:effectLst/>
                          <a:latin typeface="Calibri" panose="020F0502020204030204" pitchFamily="34" charset="0"/>
                        </a:rPr>
                        <a:t>0-80</a:t>
                      </a:r>
                    </a:p>
                  </a:txBody>
                  <a:tcPr marL="9525" marR="9525" marT="9525" marB="0" anchor="ctr"/>
                </a:tc>
                <a:tc>
                  <a:txBody>
                    <a:bodyPr/>
                    <a:lstStyle/>
                    <a:p>
                      <a:pPr algn="r" rtl="0" fontAlgn="ctr"/>
                      <a:r>
                        <a:rPr lang="en-IE" sz="1600" b="0" i="0" u="none" strike="noStrike" dirty="0">
                          <a:solidFill>
                            <a:srgbClr val="000000"/>
                          </a:solidFill>
                          <a:effectLst/>
                          <a:latin typeface="Calibri" panose="020F0502020204030204" pitchFamily="34" charset="0"/>
                        </a:rPr>
                        <a:t>87</a:t>
                      </a:r>
                    </a:p>
                  </a:txBody>
                  <a:tcPr marL="9525" marR="9525" marT="9525" marB="0" anchor="ctr"/>
                </a:tc>
                <a:extLst>
                  <a:ext uri="{0D108BD9-81ED-4DB2-BD59-A6C34878D82A}">
                    <a16:rowId xmlns:a16="http://schemas.microsoft.com/office/drawing/2014/main" val="10003"/>
                  </a:ext>
                </a:extLst>
              </a:tr>
              <a:tr h="336864">
                <a:tc>
                  <a:txBody>
                    <a:bodyPr/>
                    <a:lstStyle/>
                    <a:p>
                      <a:pPr algn="l" rtl="0" fontAlgn="ctr"/>
                      <a:r>
                        <a:rPr lang="en-IE" sz="1600" b="1" i="0" u="none" strike="noStrike" dirty="0">
                          <a:solidFill>
                            <a:srgbClr val="FFFFFF"/>
                          </a:solidFill>
                          <a:effectLst/>
                          <a:latin typeface="Calibri" panose="020F0502020204030204" pitchFamily="34" charset="0"/>
                        </a:rPr>
                        <a:t>2014-2015</a:t>
                      </a:r>
                    </a:p>
                  </a:txBody>
                  <a:tcPr marL="9525" marR="9525" marT="9525" marB="0" anchor="ctr">
                    <a:solidFill>
                      <a:srgbClr val="BA1F46"/>
                    </a:solidFill>
                  </a:tcPr>
                </a:tc>
                <a:tc>
                  <a:txBody>
                    <a:bodyPr/>
                    <a:lstStyle/>
                    <a:p>
                      <a:pPr algn="r" rtl="0" fontAlgn="ctr"/>
                      <a:r>
                        <a:rPr lang="en-IE" sz="1600" b="0" i="0" u="none" strike="noStrike" dirty="0">
                          <a:solidFill>
                            <a:srgbClr val="000000"/>
                          </a:solidFill>
                          <a:effectLst/>
                          <a:latin typeface="Calibri" panose="020F0502020204030204" pitchFamily="34" charset="0"/>
                        </a:rPr>
                        <a:t>7031.0</a:t>
                      </a:r>
                    </a:p>
                  </a:txBody>
                  <a:tcPr marL="9525" marR="9525" marT="9525" marB="0" anchor="ctr"/>
                </a:tc>
                <a:tc>
                  <a:txBody>
                    <a:bodyPr/>
                    <a:lstStyle/>
                    <a:p>
                      <a:pPr algn="r" rtl="0" fontAlgn="ctr"/>
                      <a:r>
                        <a:rPr lang="en-IE" sz="1600" b="0" i="0" u="none" strike="noStrike" dirty="0">
                          <a:solidFill>
                            <a:srgbClr val="000000"/>
                          </a:solidFill>
                          <a:effectLst/>
                          <a:latin typeface="Calibri" panose="020F0502020204030204" pitchFamily="34" charset="0"/>
                        </a:rPr>
                        <a:t>1691</a:t>
                      </a:r>
                    </a:p>
                  </a:txBody>
                  <a:tcPr marL="9525" marR="9525" marT="9525" marB="0" anchor="ctr"/>
                </a:tc>
                <a:tc>
                  <a:txBody>
                    <a:bodyPr/>
                    <a:lstStyle/>
                    <a:p>
                      <a:pPr algn="r" rtl="0" fontAlgn="ctr"/>
                      <a:r>
                        <a:rPr lang="en-IE" sz="1600" b="1" i="0" u="none" strike="noStrike" dirty="0">
                          <a:solidFill>
                            <a:srgbClr val="000000"/>
                          </a:solidFill>
                          <a:effectLst/>
                          <a:latin typeface="Calibri" panose="020F0502020204030204" pitchFamily="34" charset="0"/>
                        </a:rPr>
                        <a:t>24.1</a:t>
                      </a:r>
                    </a:p>
                  </a:txBody>
                  <a:tcPr marL="9525" marR="9525" marT="9525" marB="0" anchor="ctr"/>
                </a:tc>
                <a:tc>
                  <a:txBody>
                    <a:bodyPr/>
                    <a:lstStyle/>
                    <a:p>
                      <a:pPr algn="r" rtl="0" fontAlgn="ctr"/>
                      <a:r>
                        <a:rPr lang="en-IE" sz="1600" b="0" i="0" u="none" strike="noStrike" dirty="0">
                          <a:solidFill>
                            <a:srgbClr val="000000"/>
                          </a:solidFill>
                          <a:effectLst/>
                          <a:latin typeface="Calibri" panose="020F0502020204030204" pitchFamily="34" charset="0"/>
                        </a:rPr>
                        <a:t>24.7</a:t>
                      </a:r>
                    </a:p>
                  </a:txBody>
                  <a:tcPr marL="9525" marR="9525" marT="9525" marB="0" anchor="ctr"/>
                </a:tc>
                <a:tc>
                  <a:txBody>
                    <a:bodyPr/>
                    <a:lstStyle/>
                    <a:p>
                      <a:pPr algn="r" rtl="0" fontAlgn="ctr"/>
                      <a:r>
                        <a:rPr lang="en-IE" sz="1600" b="0" i="0" u="none" strike="noStrike" dirty="0">
                          <a:solidFill>
                            <a:srgbClr val="000000"/>
                          </a:solidFill>
                          <a:effectLst/>
                          <a:latin typeface="Calibri" panose="020F0502020204030204" pitchFamily="34" charset="0"/>
                        </a:rPr>
                        <a:t>0-77.14</a:t>
                      </a:r>
                    </a:p>
                  </a:txBody>
                  <a:tcPr marL="9525" marR="9525" marT="9525" marB="0" anchor="ctr"/>
                </a:tc>
                <a:tc>
                  <a:txBody>
                    <a:bodyPr/>
                    <a:lstStyle/>
                    <a:p>
                      <a:pPr algn="r" rtl="0" fontAlgn="ctr"/>
                      <a:r>
                        <a:rPr lang="en-IE" sz="1600" b="0" i="0" u="none" strike="noStrike" dirty="0">
                          <a:solidFill>
                            <a:srgbClr val="000000"/>
                          </a:solidFill>
                          <a:effectLst/>
                          <a:latin typeface="Calibri" panose="020F0502020204030204" pitchFamily="34" charset="0"/>
                        </a:rPr>
                        <a:t>66</a:t>
                      </a:r>
                    </a:p>
                  </a:txBody>
                  <a:tcPr marL="9525" marR="9525" marT="9525" marB="0" anchor="ctr"/>
                </a:tc>
                <a:extLst>
                  <a:ext uri="{0D108BD9-81ED-4DB2-BD59-A6C34878D82A}">
                    <a16:rowId xmlns:a16="http://schemas.microsoft.com/office/drawing/2014/main" val="10004"/>
                  </a:ext>
                </a:extLst>
              </a:tr>
              <a:tr h="336864">
                <a:tc>
                  <a:txBody>
                    <a:bodyPr/>
                    <a:lstStyle/>
                    <a:p>
                      <a:pPr algn="l" rtl="0" fontAlgn="ctr"/>
                      <a:r>
                        <a:rPr lang="en-IE" sz="1600" b="1" i="0" u="none" strike="noStrike" dirty="0">
                          <a:solidFill>
                            <a:srgbClr val="FFFFFF"/>
                          </a:solidFill>
                          <a:effectLst/>
                          <a:latin typeface="Calibri" panose="020F0502020204030204" pitchFamily="34" charset="0"/>
                        </a:rPr>
                        <a:t>2015-2016</a:t>
                      </a:r>
                    </a:p>
                  </a:txBody>
                  <a:tcPr marL="9525" marR="9525" marT="9525" marB="0" anchor="ctr">
                    <a:solidFill>
                      <a:srgbClr val="BA1F46"/>
                    </a:solidFill>
                  </a:tcPr>
                </a:tc>
                <a:tc>
                  <a:txBody>
                    <a:bodyPr/>
                    <a:lstStyle/>
                    <a:p>
                      <a:pPr algn="r" rtl="0" fontAlgn="ctr"/>
                      <a:r>
                        <a:rPr lang="en-IE" sz="1600" b="0" i="0" u="none" strike="noStrike" dirty="0">
                          <a:solidFill>
                            <a:srgbClr val="000000"/>
                          </a:solidFill>
                          <a:effectLst/>
                          <a:latin typeface="Calibri" panose="020F0502020204030204" pitchFamily="34" charset="0"/>
                        </a:rPr>
                        <a:t>7057.6</a:t>
                      </a:r>
                    </a:p>
                  </a:txBody>
                  <a:tcPr marL="9525" marR="9525" marT="9525" marB="0" anchor="ctr"/>
                </a:tc>
                <a:tc>
                  <a:txBody>
                    <a:bodyPr/>
                    <a:lstStyle/>
                    <a:p>
                      <a:pPr algn="r" rtl="0" fontAlgn="ctr"/>
                      <a:r>
                        <a:rPr lang="en-IE" sz="1600" b="0" i="0" u="none" strike="noStrike" dirty="0">
                          <a:solidFill>
                            <a:srgbClr val="000000"/>
                          </a:solidFill>
                          <a:effectLst/>
                          <a:latin typeface="Calibri" panose="020F0502020204030204" pitchFamily="34" charset="0"/>
                        </a:rPr>
                        <a:t>1625</a:t>
                      </a:r>
                    </a:p>
                  </a:txBody>
                  <a:tcPr marL="9525" marR="9525" marT="9525" marB="0" anchor="ctr"/>
                </a:tc>
                <a:tc>
                  <a:txBody>
                    <a:bodyPr/>
                    <a:lstStyle/>
                    <a:p>
                      <a:pPr algn="r" rtl="0" fontAlgn="ctr"/>
                      <a:r>
                        <a:rPr lang="en-IE" sz="1600" b="1" i="0" u="none" strike="noStrike" dirty="0">
                          <a:solidFill>
                            <a:srgbClr val="000000"/>
                          </a:solidFill>
                          <a:effectLst/>
                          <a:latin typeface="Calibri" panose="020F0502020204030204" pitchFamily="34" charset="0"/>
                        </a:rPr>
                        <a:t>23.0</a:t>
                      </a:r>
                    </a:p>
                  </a:txBody>
                  <a:tcPr marL="9525" marR="9525" marT="9525" marB="0" anchor="ctr"/>
                </a:tc>
                <a:tc>
                  <a:txBody>
                    <a:bodyPr/>
                    <a:lstStyle/>
                    <a:p>
                      <a:pPr algn="r" rtl="0" fontAlgn="ctr"/>
                      <a:r>
                        <a:rPr lang="en-IE" sz="1600" b="0" i="0" u="none" strike="noStrike" dirty="0">
                          <a:solidFill>
                            <a:srgbClr val="000000"/>
                          </a:solidFill>
                          <a:effectLst/>
                          <a:latin typeface="Calibri" panose="020F0502020204030204" pitchFamily="34" charset="0"/>
                        </a:rPr>
                        <a:t>22.2</a:t>
                      </a:r>
                    </a:p>
                  </a:txBody>
                  <a:tcPr marL="9525" marR="9525" marT="9525" marB="0" anchor="ctr"/>
                </a:tc>
                <a:tc>
                  <a:txBody>
                    <a:bodyPr/>
                    <a:lstStyle/>
                    <a:p>
                      <a:pPr algn="r" rtl="0" fontAlgn="ctr"/>
                      <a:r>
                        <a:rPr lang="en-IE" sz="1600" b="0" i="0" u="none" strike="noStrike" dirty="0">
                          <a:solidFill>
                            <a:srgbClr val="000000"/>
                          </a:solidFill>
                          <a:effectLst/>
                          <a:latin typeface="Calibri" panose="020F0502020204030204" pitchFamily="34" charset="0"/>
                        </a:rPr>
                        <a:t>0-100</a:t>
                      </a:r>
                    </a:p>
                  </a:txBody>
                  <a:tcPr marL="9525" marR="9525" marT="9525" marB="0" anchor="ctr"/>
                </a:tc>
                <a:tc>
                  <a:txBody>
                    <a:bodyPr/>
                    <a:lstStyle/>
                    <a:p>
                      <a:pPr algn="r" rtl="0" fontAlgn="ctr"/>
                      <a:r>
                        <a:rPr lang="en-IE" sz="1600" b="0" i="0" u="none" strike="noStrike" dirty="0">
                          <a:solidFill>
                            <a:srgbClr val="000000"/>
                          </a:solidFill>
                          <a:effectLst/>
                          <a:latin typeface="Calibri" panose="020F0502020204030204" pitchFamily="34" charset="0"/>
                        </a:rPr>
                        <a:t>81</a:t>
                      </a:r>
                    </a:p>
                  </a:txBody>
                  <a:tcPr marL="9525" marR="9525" marT="9525" marB="0" anchor="ctr"/>
                </a:tc>
                <a:extLst>
                  <a:ext uri="{0D108BD9-81ED-4DB2-BD59-A6C34878D82A}">
                    <a16:rowId xmlns:a16="http://schemas.microsoft.com/office/drawing/2014/main" val="10005"/>
                  </a:ext>
                </a:extLst>
              </a:tr>
              <a:tr h="336864">
                <a:tc>
                  <a:txBody>
                    <a:bodyPr/>
                    <a:lstStyle/>
                    <a:p>
                      <a:pPr algn="l" rtl="0" fontAlgn="ctr"/>
                      <a:r>
                        <a:rPr lang="en-IE" sz="1600" b="1" i="0" u="none" strike="noStrike" dirty="0">
                          <a:solidFill>
                            <a:srgbClr val="FFFFFF"/>
                          </a:solidFill>
                          <a:effectLst/>
                          <a:latin typeface="Calibri" panose="020F0502020204030204" pitchFamily="34" charset="0"/>
                        </a:rPr>
                        <a:t>2016-2017</a:t>
                      </a:r>
                    </a:p>
                  </a:txBody>
                  <a:tcPr marL="9525" marR="9525" marT="9525" marB="0" anchor="ctr">
                    <a:solidFill>
                      <a:srgbClr val="BA1F46"/>
                    </a:solidFill>
                  </a:tcPr>
                </a:tc>
                <a:tc>
                  <a:txBody>
                    <a:bodyPr/>
                    <a:lstStyle/>
                    <a:p>
                      <a:pPr algn="r" rtl="0" fontAlgn="ctr"/>
                      <a:r>
                        <a:rPr lang="en-IE" sz="1600" b="0" i="0" u="none" strike="noStrike" dirty="0">
                          <a:solidFill>
                            <a:srgbClr val="000000"/>
                          </a:solidFill>
                          <a:effectLst/>
                          <a:latin typeface="Calibri" panose="020F0502020204030204" pitchFamily="34" charset="0"/>
                        </a:rPr>
                        <a:t>9633.2</a:t>
                      </a:r>
                    </a:p>
                  </a:txBody>
                  <a:tcPr marL="9525" marR="9525" marT="9525" marB="0" anchor="ctr"/>
                </a:tc>
                <a:tc>
                  <a:txBody>
                    <a:bodyPr/>
                    <a:lstStyle/>
                    <a:p>
                      <a:pPr algn="r" rtl="0" fontAlgn="ctr"/>
                      <a:r>
                        <a:rPr lang="en-IE" sz="1600" b="0" i="0" u="none" strike="noStrike" dirty="0">
                          <a:solidFill>
                            <a:srgbClr val="000000"/>
                          </a:solidFill>
                          <a:effectLst/>
                          <a:latin typeface="Calibri" panose="020F0502020204030204" pitchFamily="34" charset="0"/>
                        </a:rPr>
                        <a:t>2595</a:t>
                      </a:r>
                    </a:p>
                  </a:txBody>
                  <a:tcPr marL="9525" marR="9525" marT="9525" marB="0" anchor="ctr"/>
                </a:tc>
                <a:tc>
                  <a:txBody>
                    <a:bodyPr/>
                    <a:lstStyle/>
                    <a:p>
                      <a:pPr algn="r" rtl="0" fontAlgn="ctr"/>
                      <a:r>
                        <a:rPr lang="en-IE" sz="1600" b="1" i="0" u="none" strike="noStrike" dirty="0">
                          <a:solidFill>
                            <a:srgbClr val="000000"/>
                          </a:solidFill>
                          <a:effectLst/>
                          <a:latin typeface="Calibri" panose="020F0502020204030204" pitchFamily="34" charset="0"/>
                        </a:rPr>
                        <a:t>26.9</a:t>
                      </a:r>
                    </a:p>
                  </a:txBody>
                  <a:tcPr marL="9525" marR="9525" marT="9525" marB="0" anchor="ctr"/>
                </a:tc>
                <a:tc>
                  <a:txBody>
                    <a:bodyPr/>
                    <a:lstStyle/>
                    <a:p>
                      <a:pPr algn="r" rtl="0" fontAlgn="ctr"/>
                      <a:r>
                        <a:rPr lang="en-IE" sz="1600" b="0" i="0" u="none" strike="noStrike" dirty="0">
                          <a:solidFill>
                            <a:srgbClr val="000000"/>
                          </a:solidFill>
                          <a:effectLst/>
                          <a:latin typeface="Calibri" panose="020F0502020204030204" pitchFamily="34" charset="0"/>
                        </a:rPr>
                        <a:t>24.5</a:t>
                      </a:r>
                    </a:p>
                  </a:txBody>
                  <a:tcPr marL="9525" marR="9525" marT="9525" marB="0" anchor="ctr"/>
                </a:tc>
                <a:tc>
                  <a:txBody>
                    <a:bodyPr/>
                    <a:lstStyle/>
                    <a:p>
                      <a:pPr algn="r" rtl="0" fontAlgn="ctr"/>
                      <a:r>
                        <a:rPr lang="en-IE" sz="1600" b="0" i="0" u="none" strike="noStrike" dirty="0">
                          <a:solidFill>
                            <a:srgbClr val="000000"/>
                          </a:solidFill>
                          <a:effectLst/>
                          <a:latin typeface="Calibri" panose="020F0502020204030204" pitchFamily="34" charset="0"/>
                        </a:rPr>
                        <a:t>0-75</a:t>
                      </a:r>
                    </a:p>
                  </a:txBody>
                  <a:tcPr marL="9525" marR="9525" marT="9525" marB="0" anchor="ctr"/>
                </a:tc>
                <a:tc>
                  <a:txBody>
                    <a:bodyPr/>
                    <a:lstStyle/>
                    <a:p>
                      <a:pPr algn="r" rtl="0" fontAlgn="ctr"/>
                      <a:r>
                        <a:rPr lang="en-IE" sz="1600" b="0" i="0" u="none" strike="noStrike" dirty="0">
                          <a:solidFill>
                            <a:srgbClr val="000000"/>
                          </a:solidFill>
                          <a:effectLst/>
                          <a:latin typeface="Calibri" panose="020F0502020204030204" pitchFamily="34" charset="0"/>
                        </a:rPr>
                        <a:t>101</a:t>
                      </a:r>
                    </a:p>
                  </a:txBody>
                  <a:tcPr marL="9525" marR="9525" marT="9525" marB="0" anchor="ctr"/>
                </a:tc>
                <a:extLst>
                  <a:ext uri="{0D108BD9-81ED-4DB2-BD59-A6C34878D82A}">
                    <a16:rowId xmlns:a16="http://schemas.microsoft.com/office/drawing/2014/main" val="10006"/>
                  </a:ext>
                </a:extLst>
              </a:tr>
              <a:tr h="336864">
                <a:tc>
                  <a:txBody>
                    <a:bodyPr/>
                    <a:lstStyle/>
                    <a:p>
                      <a:pPr algn="l" rtl="0" fontAlgn="ctr"/>
                      <a:r>
                        <a:rPr lang="en-IE" sz="1600" b="1" i="0" u="none" strike="noStrike" dirty="0">
                          <a:solidFill>
                            <a:srgbClr val="FFFFFF"/>
                          </a:solidFill>
                          <a:effectLst/>
                          <a:latin typeface="Calibri" panose="020F0502020204030204" pitchFamily="34" charset="0"/>
                        </a:rPr>
                        <a:t>2017-2018</a:t>
                      </a:r>
                    </a:p>
                  </a:txBody>
                  <a:tcPr marL="9525" marR="9525" marT="9525" marB="0" anchor="ctr">
                    <a:solidFill>
                      <a:srgbClr val="BA1F46"/>
                    </a:solidFill>
                  </a:tcPr>
                </a:tc>
                <a:tc>
                  <a:txBody>
                    <a:bodyPr/>
                    <a:lstStyle/>
                    <a:p>
                      <a:pPr algn="r" rtl="0" fontAlgn="ctr"/>
                      <a:r>
                        <a:rPr lang="en-IE" sz="1600" b="0" i="0" u="none" strike="noStrike" dirty="0">
                          <a:solidFill>
                            <a:srgbClr val="000000"/>
                          </a:solidFill>
                          <a:effectLst/>
                          <a:latin typeface="Calibri" panose="020F0502020204030204" pitchFamily="34" charset="0"/>
                        </a:rPr>
                        <a:t>13928.2</a:t>
                      </a:r>
                    </a:p>
                  </a:txBody>
                  <a:tcPr marL="9525" marR="9525" marT="9525" marB="0" anchor="ctr"/>
                </a:tc>
                <a:tc>
                  <a:txBody>
                    <a:bodyPr/>
                    <a:lstStyle/>
                    <a:p>
                      <a:pPr algn="r" rtl="0" fontAlgn="ctr"/>
                      <a:r>
                        <a:rPr lang="en-IE" sz="1600" b="0" i="0" u="none" strike="noStrike" dirty="0">
                          <a:solidFill>
                            <a:srgbClr val="000000"/>
                          </a:solidFill>
                          <a:effectLst/>
                          <a:latin typeface="Calibri" panose="020F0502020204030204" pitchFamily="34" charset="0"/>
                        </a:rPr>
                        <a:t>4621</a:t>
                      </a:r>
                    </a:p>
                  </a:txBody>
                  <a:tcPr marL="9525" marR="9525" marT="9525" marB="0" anchor="ctr"/>
                </a:tc>
                <a:tc>
                  <a:txBody>
                    <a:bodyPr/>
                    <a:lstStyle/>
                    <a:p>
                      <a:pPr algn="r" rtl="0" fontAlgn="ctr"/>
                      <a:r>
                        <a:rPr lang="en-IE" sz="1600" b="1" i="0" u="none" strike="noStrike" dirty="0">
                          <a:solidFill>
                            <a:srgbClr val="000000"/>
                          </a:solidFill>
                          <a:effectLst/>
                          <a:latin typeface="Calibri" panose="020F0502020204030204" pitchFamily="34" charset="0"/>
                        </a:rPr>
                        <a:t>33.2</a:t>
                      </a:r>
                    </a:p>
                  </a:txBody>
                  <a:tcPr marL="9525" marR="9525" marT="9525" marB="0" anchor="ctr"/>
                </a:tc>
                <a:tc>
                  <a:txBody>
                    <a:bodyPr/>
                    <a:lstStyle/>
                    <a:p>
                      <a:pPr algn="r" rtl="0" fontAlgn="ctr"/>
                      <a:r>
                        <a:rPr lang="en-IE" sz="1600" b="0" i="0" u="none" strike="noStrike" dirty="0">
                          <a:solidFill>
                            <a:srgbClr val="000000"/>
                          </a:solidFill>
                          <a:effectLst/>
                          <a:latin typeface="Calibri" panose="020F0502020204030204" pitchFamily="34" charset="0"/>
                        </a:rPr>
                        <a:t>35.1</a:t>
                      </a:r>
                    </a:p>
                  </a:txBody>
                  <a:tcPr marL="9525" marR="9525" marT="9525" marB="0" anchor="ctr"/>
                </a:tc>
                <a:tc>
                  <a:txBody>
                    <a:bodyPr/>
                    <a:lstStyle/>
                    <a:p>
                      <a:pPr algn="r" rtl="0" fontAlgn="ctr"/>
                      <a:r>
                        <a:rPr lang="en-IE" sz="1600" b="0" i="0" u="none" strike="noStrike" dirty="0">
                          <a:solidFill>
                            <a:srgbClr val="000000"/>
                          </a:solidFill>
                          <a:effectLst/>
                          <a:latin typeface="Calibri" panose="020F0502020204030204" pitchFamily="34" charset="0"/>
                        </a:rPr>
                        <a:t>0-93.33</a:t>
                      </a:r>
                    </a:p>
                  </a:txBody>
                  <a:tcPr marL="9525" marR="9525" marT="9525" marB="0" anchor="ctr"/>
                </a:tc>
                <a:tc>
                  <a:txBody>
                    <a:bodyPr/>
                    <a:lstStyle/>
                    <a:p>
                      <a:pPr algn="r" rtl="0" fontAlgn="ctr"/>
                      <a:r>
                        <a:rPr lang="en-IE" sz="1600" b="0" i="0" u="none" strike="noStrike" dirty="0">
                          <a:solidFill>
                            <a:srgbClr val="000000"/>
                          </a:solidFill>
                          <a:effectLst/>
                          <a:latin typeface="Calibri" panose="020F0502020204030204" pitchFamily="34" charset="0"/>
                        </a:rPr>
                        <a:t>129</a:t>
                      </a:r>
                    </a:p>
                  </a:txBody>
                  <a:tcPr marL="9525" marR="9525" marT="9525" marB="0" anchor="ctr"/>
                </a:tc>
                <a:extLst>
                  <a:ext uri="{0D108BD9-81ED-4DB2-BD59-A6C34878D82A}">
                    <a16:rowId xmlns:a16="http://schemas.microsoft.com/office/drawing/2014/main" val="10007"/>
                  </a:ext>
                </a:extLst>
              </a:tr>
              <a:tr h="336864">
                <a:tc>
                  <a:txBody>
                    <a:bodyPr/>
                    <a:lstStyle/>
                    <a:p>
                      <a:pPr algn="l" rtl="0" fontAlgn="ctr"/>
                      <a:r>
                        <a:rPr lang="en-IE" sz="1600" b="1" i="0" u="none" strike="noStrike" dirty="0">
                          <a:solidFill>
                            <a:srgbClr val="FFFFFF"/>
                          </a:solidFill>
                          <a:effectLst/>
                          <a:latin typeface="Calibri" panose="020F0502020204030204" pitchFamily="34" charset="0"/>
                        </a:rPr>
                        <a:t>2018-2019</a:t>
                      </a:r>
                    </a:p>
                  </a:txBody>
                  <a:tcPr marL="9525" marR="9525" marT="9525" marB="0" anchor="ctr">
                    <a:solidFill>
                      <a:srgbClr val="BA1F46"/>
                    </a:solidFill>
                  </a:tcPr>
                </a:tc>
                <a:tc>
                  <a:txBody>
                    <a:bodyPr/>
                    <a:lstStyle/>
                    <a:p>
                      <a:pPr algn="r" rtl="0" fontAlgn="ctr"/>
                      <a:r>
                        <a:rPr lang="en-IE" sz="1600" b="0" i="0" u="none" strike="noStrike" dirty="0">
                          <a:solidFill>
                            <a:srgbClr val="000000"/>
                          </a:solidFill>
                          <a:effectLst/>
                          <a:latin typeface="Calibri" panose="020F0502020204030204" pitchFamily="34" charset="0"/>
                        </a:rPr>
                        <a:t>13204.6</a:t>
                      </a:r>
                    </a:p>
                  </a:txBody>
                  <a:tcPr marL="9525" marR="9525" marT="9525" marB="0" anchor="ctr"/>
                </a:tc>
                <a:tc>
                  <a:txBody>
                    <a:bodyPr/>
                    <a:lstStyle/>
                    <a:p>
                      <a:pPr algn="r" rtl="0" fontAlgn="ctr"/>
                      <a:r>
                        <a:rPr lang="en-IE" sz="1600" b="0" i="0" u="none" strike="noStrike" dirty="0">
                          <a:solidFill>
                            <a:srgbClr val="000000"/>
                          </a:solidFill>
                          <a:effectLst/>
                          <a:latin typeface="Calibri" panose="020F0502020204030204" pitchFamily="34" charset="0"/>
                        </a:rPr>
                        <a:t>5531</a:t>
                      </a:r>
                    </a:p>
                  </a:txBody>
                  <a:tcPr marL="9525" marR="9525" marT="9525" marB="0" anchor="ctr"/>
                </a:tc>
                <a:tc>
                  <a:txBody>
                    <a:bodyPr/>
                    <a:lstStyle/>
                    <a:p>
                      <a:pPr algn="r" rtl="0" fontAlgn="ctr"/>
                      <a:r>
                        <a:rPr lang="en-IE" sz="1600" b="1" i="0" u="none" strike="noStrike" dirty="0">
                          <a:solidFill>
                            <a:srgbClr val="000000"/>
                          </a:solidFill>
                          <a:effectLst/>
                          <a:latin typeface="Calibri" panose="020F0502020204030204" pitchFamily="34" charset="0"/>
                        </a:rPr>
                        <a:t>41.9</a:t>
                      </a:r>
                    </a:p>
                  </a:txBody>
                  <a:tcPr marL="9525" marR="9525" marT="9525" marB="0" anchor="ctr"/>
                </a:tc>
                <a:tc>
                  <a:txBody>
                    <a:bodyPr/>
                    <a:lstStyle/>
                    <a:p>
                      <a:pPr algn="r" rtl="0" fontAlgn="ctr"/>
                      <a:r>
                        <a:rPr lang="en-IE" sz="1600" b="0" i="0" u="none" strike="noStrike" dirty="0">
                          <a:solidFill>
                            <a:srgbClr val="000000"/>
                          </a:solidFill>
                          <a:effectLst/>
                          <a:latin typeface="Calibri" panose="020F0502020204030204" pitchFamily="34" charset="0"/>
                        </a:rPr>
                        <a:t>40.3</a:t>
                      </a:r>
                    </a:p>
                  </a:txBody>
                  <a:tcPr marL="9525" marR="9525" marT="9525" marB="0" anchor="ctr"/>
                </a:tc>
                <a:tc>
                  <a:txBody>
                    <a:bodyPr/>
                    <a:lstStyle/>
                    <a:p>
                      <a:pPr algn="r" rtl="0" fontAlgn="ctr"/>
                      <a:r>
                        <a:rPr lang="en-IE" sz="1600" b="0" i="0" u="none" strike="noStrike" dirty="0">
                          <a:solidFill>
                            <a:srgbClr val="000000"/>
                          </a:solidFill>
                          <a:effectLst/>
                          <a:latin typeface="Calibri" panose="020F0502020204030204" pitchFamily="34" charset="0"/>
                        </a:rPr>
                        <a:t>0-96.66</a:t>
                      </a:r>
                    </a:p>
                  </a:txBody>
                  <a:tcPr marL="9525" marR="9525" marT="9525" marB="0" anchor="ctr"/>
                </a:tc>
                <a:tc>
                  <a:txBody>
                    <a:bodyPr/>
                    <a:lstStyle/>
                    <a:p>
                      <a:pPr algn="r" rtl="0" fontAlgn="ctr"/>
                      <a:r>
                        <a:rPr lang="en-IE" sz="1600" b="0" i="0" u="none" strike="noStrike" dirty="0">
                          <a:solidFill>
                            <a:srgbClr val="000000"/>
                          </a:solidFill>
                          <a:effectLst/>
                          <a:latin typeface="Calibri" panose="020F0502020204030204" pitchFamily="34" charset="0"/>
                        </a:rPr>
                        <a:t>218</a:t>
                      </a:r>
                    </a:p>
                  </a:txBody>
                  <a:tcPr marL="9525" marR="9525" marT="9525" marB="0" anchor="ctr"/>
                </a:tc>
                <a:extLst>
                  <a:ext uri="{0D108BD9-81ED-4DB2-BD59-A6C34878D82A}">
                    <a16:rowId xmlns:a16="http://schemas.microsoft.com/office/drawing/2014/main" val="10008"/>
                  </a:ext>
                </a:extLst>
              </a:tr>
              <a:tr h="336864">
                <a:tc>
                  <a:txBody>
                    <a:bodyPr/>
                    <a:lstStyle/>
                    <a:p>
                      <a:pPr algn="l" rtl="0" fontAlgn="ctr"/>
                      <a:r>
                        <a:rPr lang="en-IE" sz="1600" b="1" i="0" u="none" strike="noStrike" dirty="0">
                          <a:solidFill>
                            <a:srgbClr val="FFFFFF"/>
                          </a:solidFill>
                          <a:effectLst/>
                          <a:latin typeface="Calibri" panose="020F0502020204030204" pitchFamily="34" charset="0"/>
                        </a:rPr>
                        <a:t>2019-2020</a:t>
                      </a:r>
                    </a:p>
                  </a:txBody>
                  <a:tcPr marL="9525" marR="9525" marT="9525" marB="0" anchor="ctr">
                    <a:solidFill>
                      <a:srgbClr val="BA1F46"/>
                    </a:solidFill>
                  </a:tcPr>
                </a:tc>
                <a:tc>
                  <a:txBody>
                    <a:bodyPr/>
                    <a:lstStyle/>
                    <a:p>
                      <a:pPr algn="r" rtl="0" fontAlgn="ctr"/>
                      <a:r>
                        <a:rPr lang="en-IE" sz="1600" b="0" i="0" u="none" strike="noStrike" dirty="0">
                          <a:solidFill>
                            <a:srgbClr val="000000"/>
                          </a:solidFill>
                          <a:effectLst/>
                          <a:latin typeface="Calibri" panose="020F0502020204030204" pitchFamily="34" charset="0"/>
                        </a:rPr>
                        <a:t>13926.4</a:t>
                      </a:r>
                    </a:p>
                  </a:txBody>
                  <a:tcPr marL="9525" marR="9525" marT="9525" marB="0" anchor="ctr"/>
                </a:tc>
                <a:tc>
                  <a:txBody>
                    <a:bodyPr/>
                    <a:lstStyle/>
                    <a:p>
                      <a:pPr algn="r" rtl="0" fontAlgn="ctr"/>
                      <a:r>
                        <a:rPr lang="en-IE" sz="1600" b="0" i="0" u="none" strike="noStrike" dirty="0">
                          <a:solidFill>
                            <a:srgbClr val="000000"/>
                          </a:solidFill>
                          <a:effectLst/>
                          <a:latin typeface="Calibri" panose="020F0502020204030204" pitchFamily="34" charset="0"/>
                        </a:rPr>
                        <a:t>6361</a:t>
                      </a:r>
                    </a:p>
                  </a:txBody>
                  <a:tcPr marL="9525" marR="9525" marT="9525" marB="0" anchor="ctr"/>
                </a:tc>
                <a:tc>
                  <a:txBody>
                    <a:bodyPr/>
                    <a:lstStyle/>
                    <a:p>
                      <a:pPr algn="r" rtl="0" fontAlgn="ctr"/>
                      <a:r>
                        <a:rPr lang="en-IE" sz="1600" b="1" i="0" u="none" strike="noStrike" dirty="0">
                          <a:solidFill>
                            <a:srgbClr val="000000"/>
                          </a:solidFill>
                          <a:effectLst/>
                          <a:latin typeface="Calibri" panose="020F0502020204030204" pitchFamily="34" charset="0"/>
                        </a:rPr>
                        <a:t>45.7</a:t>
                      </a:r>
                    </a:p>
                  </a:txBody>
                  <a:tcPr marL="9525" marR="9525" marT="9525" marB="0" anchor="ctr"/>
                </a:tc>
                <a:tc>
                  <a:txBody>
                    <a:bodyPr/>
                    <a:lstStyle/>
                    <a:p>
                      <a:pPr algn="r" rtl="0" fontAlgn="ctr"/>
                      <a:r>
                        <a:rPr lang="en-IE" sz="1600" b="0" i="0" u="none" strike="noStrike" dirty="0">
                          <a:solidFill>
                            <a:srgbClr val="000000"/>
                          </a:solidFill>
                          <a:effectLst/>
                          <a:latin typeface="Calibri" panose="020F0502020204030204" pitchFamily="34" charset="0"/>
                        </a:rPr>
                        <a:t>44.0</a:t>
                      </a:r>
                    </a:p>
                  </a:txBody>
                  <a:tcPr marL="9525" marR="9525" marT="9525" marB="0" anchor="ctr"/>
                </a:tc>
                <a:tc>
                  <a:txBody>
                    <a:bodyPr/>
                    <a:lstStyle/>
                    <a:p>
                      <a:pPr algn="r" rtl="0" fontAlgn="ctr"/>
                      <a:r>
                        <a:rPr lang="en-IE" sz="1600" b="0" i="0" u="none" strike="noStrike" dirty="0">
                          <a:solidFill>
                            <a:srgbClr val="000000"/>
                          </a:solidFill>
                          <a:effectLst/>
                          <a:latin typeface="Calibri" panose="020F0502020204030204" pitchFamily="34" charset="0"/>
                        </a:rPr>
                        <a:t>0-100</a:t>
                      </a:r>
                    </a:p>
                  </a:txBody>
                  <a:tcPr marL="9525" marR="9525" marT="9525" marB="0" anchor="ctr"/>
                </a:tc>
                <a:tc>
                  <a:txBody>
                    <a:bodyPr/>
                    <a:lstStyle/>
                    <a:p>
                      <a:pPr algn="r" rtl="0" fontAlgn="ctr"/>
                      <a:r>
                        <a:rPr lang="en-IE" sz="1600" b="0" i="0" u="none" strike="noStrike" dirty="0">
                          <a:solidFill>
                            <a:srgbClr val="000000"/>
                          </a:solidFill>
                          <a:effectLst/>
                          <a:latin typeface="Calibri" panose="020F0502020204030204" pitchFamily="34" charset="0"/>
                        </a:rPr>
                        <a:t>234</a:t>
                      </a:r>
                    </a:p>
                  </a:txBody>
                  <a:tcPr marL="9525" marR="9525" marT="9525" marB="0" anchor="ctr"/>
                </a:tc>
                <a:extLst>
                  <a:ext uri="{0D108BD9-81ED-4DB2-BD59-A6C34878D82A}">
                    <a16:rowId xmlns:a16="http://schemas.microsoft.com/office/drawing/2014/main" val="231778702"/>
                  </a:ext>
                </a:extLst>
              </a:tr>
              <a:tr h="336864">
                <a:tc>
                  <a:txBody>
                    <a:bodyPr/>
                    <a:lstStyle/>
                    <a:p>
                      <a:pPr algn="l" rtl="0" fontAlgn="ctr"/>
                      <a:r>
                        <a:rPr lang="en-IE" sz="1600" b="1" i="0" u="none" strike="noStrike" dirty="0">
                          <a:solidFill>
                            <a:srgbClr val="FFFFFF"/>
                          </a:solidFill>
                          <a:effectLst/>
                          <a:latin typeface="Calibri" panose="020F0502020204030204" pitchFamily="34" charset="0"/>
                        </a:rPr>
                        <a:t>2020-2021</a:t>
                      </a:r>
                    </a:p>
                  </a:txBody>
                  <a:tcPr marL="9525" marR="9525" marT="9525" marB="0" anchor="ctr">
                    <a:solidFill>
                      <a:srgbClr val="BA1F46"/>
                    </a:solidFill>
                  </a:tcPr>
                </a:tc>
                <a:tc>
                  <a:txBody>
                    <a:bodyPr/>
                    <a:lstStyle/>
                    <a:p>
                      <a:pPr algn="r" rtl="0" fontAlgn="ctr"/>
                      <a:r>
                        <a:rPr lang="en-IE" sz="1600" b="0" i="0" u="none" strike="noStrike" dirty="0">
                          <a:solidFill>
                            <a:srgbClr val="000000"/>
                          </a:solidFill>
                          <a:effectLst/>
                          <a:latin typeface="Calibri" panose="020F0502020204030204" pitchFamily="34" charset="0"/>
                        </a:rPr>
                        <a:t>13537.4</a:t>
                      </a:r>
                    </a:p>
                  </a:txBody>
                  <a:tcPr marL="9525" marR="9525" marT="9525" marB="0" anchor="ctr"/>
                </a:tc>
                <a:tc>
                  <a:txBody>
                    <a:bodyPr/>
                    <a:lstStyle/>
                    <a:p>
                      <a:pPr algn="r" rtl="0" fontAlgn="ctr"/>
                      <a:r>
                        <a:rPr lang="en-IE" sz="1600" b="0" i="0" u="none" strike="noStrike" dirty="0">
                          <a:solidFill>
                            <a:srgbClr val="000000"/>
                          </a:solidFill>
                          <a:effectLst/>
                          <a:latin typeface="Calibri" panose="020F0502020204030204" pitchFamily="34" charset="0"/>
                        </a:rPr>
                        <a:t>8982</a:t>
                      </a:r>
                    </a:p>
                  </a:txBody>
                  <a:tcPr marL="9525" marR="9525" marT="9525" marB="0" anchor="ctr"/>
                </a:tc>
                <a:tc>
                  <a:txBody>
                    <a:bodyPr/>
                    <a:lstStyle/>
                    <a:p>
                      <a:pPr algn="r" rtl="0" fontAlgn="ctr"/>
                      <a:r>
                        <a:rPr lang="en-IE" sz="1600" b="1" i="0" u="none" strike="noStrike" dirty="0">
                          <a:solidFill>
                            <a:srgbClr val="000000"/>
                          </a:solidFill>
                          <a:effectLst/>
                          <a:latin typeface="Calibri" panose="020F0502020204030204" pitchFamily="34" charset="0"/>
                        </a:rPr>
                        <a:t>66.3</a:t>
                      </a:r>
                    </a:p>
                  </a:txBody>
                  <a:tcPr marL="9525" marR="9525" marT="9525" marB="0" anchor="ctr"/>
                </a:tc>
                <a:tc>
                  <a:txBody>
                    <a:bodyPr/>
                    <a:lstStyle/>
                    <a:p>
                      <a:pPr algn="r" rtl="0" fontAlgn="ctr"/>
                      <a:r>
                        <a:rPr lang="en-IE" sz="1600" b="0" i="0" u="none" strike="noStrike" dirty="0">
                          <a:solidFill>
                            <a:srgbClr val="000000"/>
                          </a:solidFill>
                          <a:effectLst/>
                          <a:latin typeface="Calibri" panose="020F0502020204030204" pitchFamily="34" charset="0"/>
                        </a:rPr>
                        <a:t>68.6</a:t>
                      </a:r>
                    </a:p>
                  </a:txBody>
                  <a:tcPr marL="9525" marR="9525" marT="9525" marB="0" anchor="ctr"/>
                </a:tc>
                <a:tc>
                  <a:txBody>
                    <a:bodyPr/>
                    <a:lstStyle/>
                    <a:p>
                      <a:pPr algn="r" rtl="0" fontAlgn="ctr"/>
                      <a:r>
                        <a:rPr lang="en-IE" sz="1600" b="0" i="0" u="none" strike="noStrike" dirty="0">
                          <a:solidFill>
                            <a:srgbClr val="000000"/>
                          </a:solidFill>
                          <a:effectLst/>
                          <a:latin typeface="Calibri" panose="020F0502020204030204" pitchFamily="34" charset="0"/>
                        </a:rPr>
                        <a:t>1.7-100</a:t>
                      </a:r>
                    </a:p>
                  </a:txBody>
                  <a:tcPr marL="9525" marR="9525" marT="9525" marB="0" anchor="ctr"/>
                </a:tc>
                <a:tc>
                  <a:txBody>
                    <a:bodyPr/>
                    <a:lstStyle/>
                    <a:p>
                      <a:pPr algn="r" rtl="0" fontAlgn="ctr"/>
                      <a:r>
                        <a:rPr lang="en-IE" sz="1600" b="0" i="0" u="none" strike="noStrike" dirty="0">
                          <a:solidFill>
                            <a:srgbClr val="000000"/>
                          </a:solidFill>
                          <a:effectLst/>
                          <a:latin typeface="Calibri" panose="020F0502020204030204" pitchFamily="34" charset="0"/>
                        </a:rPr>
                        <a:t>225</a:t>
                      </a:r>
                    </a:p>
                  </a:txBody>
                  <a:tcPr marL="9525" marR="9525" marT="9525" marB="0" anchor="ctr"/>
                </a:tc>
                <a:extLst>
                  <a:ext uri="{0D108BD9-81ED-4DB2-BD59-A6C34878D82A}">
                    <a16:rowId xmlns:a16="http://schemas.microsoft.com/office/drawing/2014/main" val="1594518083"/>
                  </a:ext>
                </a:extLst>
              </a:tr>
              <a:tr h="336864">
                <a:tc>
                  <a:txBody>
                    <a:bodyPr/>
                    <a:lstStyle/>
                    <a:p>
                      <a:pPr algn="l" rtl="0" fontAlgn="ctr"/>
                      <a:r>
                        <a:rPr lang="en-IE" sz="1600" b="1" i="0" u="none" strike="noStrike" dirty="0">
                          <a:solidFill>
                            <a:srgbClr val="FFFFFF"/>
                          </a:solidFill>
                          <a:effectLst/>
                          <a:latin typeface="Calibri" panose="020F0502020204030204" pitchFamily="34" charset="0"/>
                        </a:rPr>
                        <a:t>2021-2022</a:t>
                      </a:r>
                    </a:p>
                  </a:txBody>
                  <a:tcPr marL="9525" marR="9525" marT="9525" marB="0" anchor="ctr">
                    <a:solidFill>
                      <a:srgbClr val="BA1F46"/>
                    </a:solidFill>
                  </a:tcPr>
                </a:tc>
                <a:tc>
                  <a:txBody>
                    <a:bodyPr/>
                    <a:lstStyle/>
                    <a:p>
                      <a:pPr algn="r" rtl="0" fontAlgn="ctr"/>
                      <a:r>
                        <a:rPr lang="en-IE" sz="1600" b="0" i="0" u="none" strike="noStrike" dirty="0">
                          <a:solidFill>
                            <a:srgbClr val="000000"/>
                          </a:solidFill>
                          <a:effectLst/>
                          <a:latin typeface="Calibri" panose="020F0502020204030204" pitchFamily="34" charset="0"/>
                        </a:rPr>
                        <a:t>14390.0</a:t>
                      </a:r>
                    </a:p>
                  </a:txBody>
                  <a:tcPr marL="9525" marR="9525" marT="9525" marB="0" anchor="ctr"/>
                </a:tc>
                <a:tc>
                  <a:txBody>
                    <a:bodyPr/>
                    <a:lstStyle/>
                    <a:p>
                      <a:pPr algn="r" rtl="0" fontAlgn="ctr"/>
                      <a:r>
                        <a:rPr lang="en-IE" sz="1600" b="0" i="0" u="none" strike="noStrike" dirty="0">
                          <a:solidFill>
                            <a:srgbClr val="000000"/>
                          </a:solidFill>
                          <a:effectLst/>
                          <a:latin typeface="Calibri" panose="020F0502020204030204" pitchFamily="34" charset="0"/>
                        </a:rPr>
                        <a:t>7948</a:t>
                      </a:r>
                    </a:p>
                  </a:txBody>
                  <a:tcPr marL="9525" marR="9525" marT="9525" marB="0" anchor="ctr"/>
                </a:tc>
                <a:tc>
                  <a:txBody>
                    <a:bodyPr/>
                    <a:lstStyle/>
                    <a:p>
                      <a:pPr algn="r" rtl="0" fontAlgn="ctr"/>
                      <a:r>
                        <a:rPr lang="en-IE" sz="1600" b="1" i="0" u="none" strike="noStrike" dirty="0">
                          <a:solidFill>
                            <a:srgbClr val="000000"/>
                          </a:solidFill>
                          <a:effectLst/>
                          <a:latin typeface="Calibri" panose="020F0502020204030204" pitchFamily="34" charset="0"/>
                        </a:rPr>
                        <a:t>55.2</a:t>
                      </a:r>
                    </a:p>
                  </a:txBody>
                  <a:tcPr marL="9525" marR="9525" marT="9525" marB="0" anchor="ctr"/>
                </a:tc>
                <a:tc>
                  <a:txBody>
                    <a:bodyPr/>
                    <a:lstStyle/>
                    <a:p>
                      <a:pPr algn="r" rtl="0" fontAlgn="ctr"/>
                      <a:r>
                        <a:rPr lang="en-IE" sz="1600" b="0" i="0" u="none" strike="noStrike" dirty="0">
                          <a:solidFill>
                            <a:srgbClr val="000000"/>
                          </a:solidFill>
                          <a:effectLst/>
                          <a:latin typeface="Calibri" panose="020F0502020204030204" pitchFamily="34" charset="0"/>
                        </a:rPr>
                        <a:t>54.2</a:t>
                      </a:r>
                    </a:p>
                  </a:txBody>
                  <a:tcPr marL="9525" marR="9525" marT="9525" marB="0" anchor="ctr"/>
                </a:tc>
                <a:tc>
                  <a:txBody>
                    <a:bodyPr/>
                    <a:lstStyle/>
                    <a:p>
                      <a:pPr algn="r" rtl="0" fontAlgn="ctr"/>
                      <a:r>
                        <a:rPr lang="en-IE" sz="1600" b="0" i="0" u="none" strike="noStrike" dirty="0">
                          <a:solidFill>
                            <a:srgbClr val="000000"/>
                          </a:solidFill>
                          <a:effectLst/>
                          <a:latin typeface="Calibri" panose="020F0502020204030204" pitchFamily="34" charset="0"/>
                        </a:rPr>
                        <a:t>0-100</a:t>
                      </a:r>
                    </a:p>
                  </a:txBody>
                  <a:tcPr marL="9525" marR="9525" marT="9525" marB="0" anchor="ctr"/>
                </a:tc>
                <a:tc>
                  <a:txBody>
                    <a:bodyPr/>
                    <a:lstStyle/>
                    <a:p>
                      <a:pPr algn="r" rtl="0" fontAlgn="ctr"/>
                      <a:r>
                        <a:rPr lang="en-IE" sz="1600" b="0" i="0" u="none" strike="noStrike" dirty="0">
                          <a:solidFill>
                            <a:srgbClr val="000000"/>
                          </a:solidFill>
                          <a:effectLst/>
                          <a:latin typeface="Calibri" panose="020F0502020204030204" pitchFamily="34" charset="0"/>
                        </a:rPr>
                        <a:t>214</a:t>
                      </a:r>
                    </a:p>
                  </a:txBody>
                  <a:tcPr marL="9525" marR="9525" marT="9525" marB="0" anchor="ctr"/>
                </a:tc>
                <a:extLst>
                  <a:ext uri="{0D108BD9-81ED-4DB2-BD59-A6C34878D82A}">
                    <a16:rowId xmlns:a16="http://schemas.microsoft.com/office/drawing/2014/main" val="3940692334"/>
                  </a:ext>
                </a:extLst>
              </a:tr>
            </a:tbl>
          </a:graphicData>
        </a:graphic>
      </p:graphicFrame>
      <p:sp>
        <p:nvSpPr>
          <p:cNvPr id="7" name="Shape 1073741829"/>
          <p:cNvSpPr>
            <a:spLocks noChangeArrowheads="1"/>
          </p:cNvSpPr>
          <p:nvPr/>
        </p:nvSpPr>
        <p:spPr bwMode="auto">
          <a:xfrm>
            <a:off x="12" y="6525344"/>
            <a:ext cx="9143999" cy="332656"/>
          </a:xfrm>
          <a:prstGeom prst="rect">
            <a:avLst/>
          </a:prstGeom>
          <a:solidFill>
            <a:srgbClr val="BA1F46"/>
          </a:solidFill>
          <a:ln>
            <a:noFill/>
          </a:ln>
        </p:spPr>
        <p:txBody>
          <a:bodyPr vert="horz" wrap="square" lIns="91440" tIns="45720" rIns="91440" bIns="45720" numCol="1" anchor="t" anchorCtr="0" compatLnSpc="1">
            <a:prstTxWarp prst="textNoShape">
              <a:avLst/>
            </a:prstTxWarp>
          </a:bodyPr>
          <a:lstStyle/>
          <a:p>
            <a:endParaRPr lang="en-IE" sz="2000" b="1" dirty="0">
              <a:solidFill>
                <a:schemeClr val="bg1"/>
              </a:solidFill>
            </a:endParaRPr>
          </a:p>
        </p:txBody>
      </p:sp>
    </p:spTree>
    <p:extLst>
      <p:ext uri="{BB962C8B-B14F-4D97-AF65-F5344CB8AC3E}">
        <p14:creationId xmlns:p14="http://schemas.microsoft.com/office/powerpoint/2010/main" val="176504715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12372" y="25289"/>
            <a:ext cx="1190625" cy="809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755588" y="260648"/>
            <a:ext cx="7232331" cy="998984"/>
          </a:xfrm>
        </p:spPr>
        <p:txBody>
          <a:bodyPr>
            <a:noAutofit/>
          </a:bodyPr>
          <a:lstStyle/>
          <a:p>
            <a:r>
              <a:rPr lang="en-IE" sz="2000" b="1" dirty="0">
                <a:solidFill>
                  <a:srgbClr val="BA1F46"/>
                </a:solidFill>
                <a:latin typeface="Tahoma" panose="020B0604030504040204" pitchFamily="34" charset="0"/>
                <a:ea typeface="Tahoma" panose="020B0604030504040204" pitchFamily="34" charset="0"/>
                <a:cs typeface="Tahoma" panose="020B0604030504040204" pitchFamily="34" charset="0"/>
              </a:rPr>
              <a:t>Influenza vaccine uptake in LTCF-based HCWs by CHO and season*</a:t>
            </a:r>
          </a:p>
        </p:txBody>
      </p:sp>
      <p:sp>
        <p:nvSpPr>
          <p:cNvPr id="7" name="Shape 1073741829"/>
          <p:cNvSpPr>
            <a:spLocks noChangeArrowheads="1"/>
          </p:cNvSpPr>
          <p:nvPr/>
        </p:nvSpPr>
        <p:spPr bwMode="auto">
          <a:xfrm>
            <a:off x="12" y="6525344"/>
            <a:ext cx="9143999" cy="332656"/>
          </a:xfrm>
          <a:prstGeom prst="rect">
            <a:avLst/>
          </a:prstGeom>
          <a:solidFill>
            <a:srgbClr val="BA1F46"/>
          </a:solidFill>
          <a:ln>
            <a:noFill/>
          </a:ln>
        </p:spPr>
        <p:txBody>
          <a:bodyPr vert="horz" wrap="square" lIns="91440" tIns="45720" rIns="91440" bIns="45720" numCol="1" anchor="t" anchorCtr="0" compatLnSpc="1">
            <a:prstTxWarp prst="textNoShape">
              <a:avLst/>
            </a:prstTxWarp>
          </a:bodyPr>
          <a:lstStyle/>
          <a:p>
            <a:endParaRPr lang="en-IE" sz="2000" b="1" dirty="0">
              <a:solidFill>
                <a:schemeClr val="bg1"/>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60289007"/>
              </p:ext>
            </p:extLst>
          </p:nvPr>
        </p:nvGraphicFramePr>
        <p:xfrm>
          <a:off x="395549" y="1925358"/>
          <a:ext cx="8352923" cy="3821430"/>
        </p:xfrm>
        <a:graphic>
          <a:graphicData uri="http://schemas.openxmlformats.org/drawingml/2006/table">
            <a:tbl>
              <a:tblPr firstRow="1" firstCol="1" bandRow="1">
                <a:tableStyleId>{5C22544A-7EE6-4342-B048-85BDC9FD1C3A}</a:tableStyleId>
              </a:tblPr>
              <a:tblGrid>
                <a:gridCol w="2247803">
                  <a:extLst>
                    <a:ext uri="{9D8B030D-6E8A-4147-A177-3AD203B41FA5}">
                      <a16:colId xmlns:a16="http://schemas.microsoft.com/office/drawing/2014/main" val="20000"/>
                    </a:ext>
                  </a:extLst>
                </a:gridCol>
                <a:gridCol w="604779">
                  <a:extLst>
                    <a:ext uri="{9D8B030D-6E8A-4147-A177-3AD203B41FA5}">
                      <a16:colId xmlns:a16="http://schemas.microsoft.com/office/drawing/2014/main" val="20001"/>
                    </a:ext>
                  </a:extLst>
                </a:gridCol>
                <a:gridCol w="518208">
                  <a:extLst>
                    <a:ext uri="{9D8B030D-6E8A-4147-A177-3AD203B41FA5}">
                      <a16:colId xmlns:a16="http://schemas.microsoft.com/office/drawing/2014/main" val="20002"/>
                    </a:ext>
                  </a:extLst>
                </a:gridCol>
                <a:gridCol w="605388">
                  <a:extLst>
                    <a:ext uri="{9D8B030D-6E8A-4147-A177-3AD203B41FA5}">
                      <a16:colId xmlns:a16="http://schemas.microsoft.com/office/drawing/2014/main" val="20003"/>
                    </a:ext>
                  </a:extLst>
                </a:gridCol>
                <a:gridCol w="604779">
                  <a:extLst>
                    <a:ext uri="{9D8B030D-6E8A-4147-A177-3AD203B41FA5}">
                      <a16:colId xmlns:a16="http://schemas.microsoft.com/office/drawing/2014/main" val="20004"/>
                    </a:ext>
                  </a:extLst>
                </a:gridCol>
                <a:gridCol w="518208">
                  <a:extLst>
                    <a:ext uri="{9D8B030D-6E8A-4147-A177-3AD203B41FA5}">
                      <a16:colId xmlns:a16="http://schemas.microsoft.com/office/drawing/2014/main" val="20005"/>
                    </a:ext>
                  </a:extLst>
                </a:gridCol>
                <a:gridCol w="605388">
                  <a:extLst>
                    <a:ext uri="{9D8B030D-6E8A-4147-A177-3AD203B41FA5}">
                      <a16:colId xmlns:a16="http://schemas.microsoft.com/office/drawing/2014/main" val="20006"/>
                    </a:ext>
                  </a:extLst>
                </a:gridCol>
                <a:gridCol w="529674">
                  <a:extLst>
                    <a:ext uri="{9D8B030D-6E8A-4147-A177-3AD203B41FA5}">
                      <a16:colId xmlns:a16="http://schemas.microsoft.com/office/drawing/2014/main" val="20007"/>
                    </a:ext>
                  </a:extLst>
                </a:gridCol>
                <a:gridCol w="529674">
                  <a:extLst>
                    <a:ext uri="{9D8B030D-6E8A-4147-A177-3AD203B41FA5}">
                      <a16:colId xmlns:a16="http://schemas.microsoft.com/office/drawing/2014/main" val="20008"/>
                    </a:ext>
                  </a:extLst>
                </a:gridCol>
                <a:gridCol w="529674">
                  <a:extLst>
                    <a:ext uri="{9D8B030D-6E8A-4147-A177-3AD203B41FA5}">
                      <a16:colId xmlns:a16="http://schemas.microsoft.com/office/drawing/2014/main" val="2038247625"/>
                    </a:ext>
                  </a:extLst>
                </a:gridCol>
                <a:gridCol w="529674">
                  <a:extLst>
                    <a:ext uri="{9D8B030D-6E8A-4147-A177-3AD203B41FA5}">
                      <a16:colId xmlns:a16="http://schemas.microsoft.com/office/drawing/2014/main" val="3442987406"/>
                    </a:ext>
                  </a:extLst>
                </a:gridCol>
                <a:gridCol w="529674">
                  <a:extLst>
                    <a:ext uri="{9D8B030D-6E8A-4147-A177-3AD203B41FA5}">
                      <a16:colId xmlns:a16="http://schemas.microsoft.com/office/drawing/2014/main" val="939639746"/>
                    </a:ext>
                  </a:extLst>
                </a:gridCol>
              </a:tblGrid>
              <a:tr h="182618">
                <a:tc>
                  <a:txBody>
                    <a:bodyPr/>
                    <a:lstStyle/>
                    <a:p>
                      <a:pPr algn="just" rtl="0" fontAlgn="ctr"/>
                      <a:r>
                        <a:rPr lang="en-IE" sz="1400" b="1" i="0" u="none" strike="noStrike" dirty="0">
                          <a:solidFill>
                            <a:srgbClr val="FFFFFF"/>
                          </a:solidFill>
                          <a:effectLst/>
                          <a:latin typeface="Calibri" panose="020F0502020204030204" pitchFamily="34" charset="0"/>
                        </a:rPr>
                        <a:t> </a:t>
                      </a:r>
                    </a:p>
                  </a:txBody>
                  <a:tcPr marL="9525" marR="9525" marT="9525" marB="0" anchor="ctr">
                    <a:solidFill>
                      <a:srgbClr val="BA1F46"/>
                    </a:solidFill>
                  </a:tcPr>
                </a:tc>
                <a:tc gridSpan="11">
                  <a:txBody>
                    <a:bodyPr/>
                    <a:lstStyle/>
                    <a:p>
                      <a:pPr algn="r" rtl="0" fontAlgn="ctr"/>
                      <a:r>
                        <a:rPr lang="en-GB" sz="1400" b="1" i="0" u="none" strike="noStrike" dirty="0">
                          <a:solidFill>
                            <a:srgbClr val="FFFFFF"/>
                          </a:solidFill>
                          <a:effectLst/>
                          <a:latin typeface="Calibri" panose="020F0502020204030204" pitchFamily="34" charset="0"/>
                        </a:rPr>
                        <a:t>Seasonal % Uptake in LTCF HCWs</a:t>
                      </a:r>
                    </a:p>
                  </a:txBody>
                  <a:tcPr marL="9525" marR="9525" marT="9525" marB="0" anchor="ctr">
                    <a:solidFill>
                      <a:srgbClr val="BA1F46"/>
                    </a:solidFill>
                  </a:tcPr>
                </a:tc>
                <a:tc hMerge="1">
                  <a:txBody>
                    <a:bodyPr/>
                    <a:lstStyle/>
                    <a:p>
                      <a:endParaRPr lang="en-IE"/>
                    </a:p>
                  </a:txBody>
                  <a:tcPr/>
                </a:tc>
                <a:tc hMerge="1">
                  <a:txBody>
                    <a:bodyPr/>
                    <a:lstStyle/>
                    <a:p>
                      <a:endParaRPr lang="en-IE"/>
                    </a:p>
                  </a:txBody>
                  <a:tcPr/>
                </a:tc>
                <a:tc hMerge="1">
                  <a:txBody>
                    <a:bodyPr/>
                    <a:lstStyle/>
                    <a:p>
                      <a:endParaRPr lang="en-IE"/>
                    </a:p>
                  </a:txBody>
                  <a:tcPr/>
                </a:tc>
                <a:tc hMerge="1">
                  <a:txBody>
                    <a:bodyPr/>
                    <a:lstStyle/>
                    <a:p>
                      <a:endParaRPr lang="en-IE"/>
                    </a:p>
                  </a:txBody>
                  <a:tcPr/>
                </a:tc>
                <a:tc hMerge="1">
                  <a:txBody>
                    <a:bodyPr/>
                    <a:lstStyle/>
                    <a:p>
                      <a:endParaRPr lang="en-IE"/>
                    </a:p>
                  </a:txBody>
                  <a:tcPr/>
                </a:tc>
                <a:tc hMerge="1">
                  <a:txBody>
                    <a:bodyPr/>
                    <a:lstStyle/>
                    <a:p>
                      <a:endParaRPr lang="en-IE"/>
                    </a:p>
                  </a:txBody>
                  <a:tcPr/>
                </a:tc>
                <a:tc hMerge="1">
                  <a:txBody>
                    <a:bodyPr/>
                    <a:lstStyle/>
                    <a:p>
                      <a:endParaRPr lang="en-IE"/>
                    </a:p>
                  </a:txBody>
                  <a:tcPr>
                    <a:solidFill>
                      <a:srgbClr val="C00000"/>
                    </a:solidFill>
                  </a:tcPr>
                </a:tc>
                <a:tc hMerge="1">
                  <a:txBody>
                    <a:bodyPr/>
                    <a:lstStyle/>
                    <a:p>
                      <a:endParaRPr lang="en-IE"/>
                    </a:p>
                  </a:txBody>
                  <a:tcPr>
                    <a:solidFill>
                      <a:srgbClr val="BA1F46"/>
                    </a:solidFill>
                  </a:tcPr>
                </a:tc>
                <a:tc hMerge="1">
                  <a:txBody>
                    <a:bodyPr/>
                    <a:lstStyle/>
                    <a:p>
                      <a:pPr algn="r" rtl="0" fontAlgn="ctr"/>
                      <a:endParaRPr lang="en-GB" sz="1400" b="1" i="0" u="none" strike="noStrike" dirty="0">
                        <a:solidFill>
                          <a:srgbClr val="FFFFFF"/>
                        </a:solidFill>
                        <a:effectLst/>
                        <a:latin typeface="Calibri" panose="020F0502020204030204" pitchFamily="34" charset="0"/>
                      </a:endParaRPr>
                    </a:p>
                  </a:txBody>
                  <a:tcPr marL="9525" marR="9525" marT="9525" marB="0" anchor="ctr">
                    <a:solidFill>
                      <a:srgbClr val="BA1F46"/>
                    </a:solidFill>
                  </a:tcPr>
                </a:tc>
                <a:tc hMerge="1">
                  <a:txBody>
                    <a:bodyPr/>
                    <a:lstStyle/>
                    <a:p>
                      <a:pPr algn="ctr" rtl="0" fontAlgn="ctr"/>
                      <a:endParaRPr lang="en-GB" sz="1400" b="1" i="0" u="none" strike="noStrike" dirty="0">
                        <a:solidFill>
                          <a:srgbClr val="FFFFFF"/>
                        </a:solidFill>
                        <a:effectLst/>
                        <a:latin typeface="Calibri" panose="020F0502020204030204" pitchFamily="34" charset="0"/>
                      </a:endParaRPr>
                    </a:p>
                  </a:txBody>
                  <a:tcPr marL="9525" marR="9525" marT="9525" marB="0" anchor="ctr">
                    <a:solidFill>
                      <a:srgbClr val="BA1F46"/>
                    </a:solidFill>
                  </a:tcPr>
                </a:tc>
                <a:extLst>
                  <a:ext uri="{0D108BD9-81ED-4DB2-BD59-A6C34878D82A}">
                    <a16:rowId xmlns:a16="http://schemas.microsoft.com/office/drawing/2014/main" val="10000"/>
                  </a:ext>
                </a:extLst>
              </a:tr>
              <a:tr h="166016">
                <a:tc>
                  <a:txBody>
                    <a:bodyPr/>
                    <a:lstStyle/>
                    <a:p>
                      <a:pPr algn="l" fontAlgn="b"/>
                      <a:r>
                        <a:rPr lang="en-IE" sz="1800" b="0" i="0" u="none" strike="noStrike" dirty="0">
                          <a:solidFill>
                            <a:srgbClr val="000000"/>
                          </a:solidFill>
                          <a:effectLst/>
                          <a:latin typeface="Arial" panose="020B0604020202020204" pitchFamily="34" charset="0"/>
                        </a:rPr>
                        <a:t> </a:t>
                      </a:r>
                    </a:p>
                  </a:txBody>
                  <a:tcPr marL="9525" marR="9525" marT="9525" marB="0" anchor="b">
                    <a:solidFill>
                      <a:srgbClr val="BA1F46"/>
                    </a:solidFill>
                  </a:tcPr>
                </a:tc>
                <a:tc>
                  <a:txBody>
                    <a:bodyPr/>
                    <a:lstStyle/>
                    <a:p>
                      <a:pPr algn="r" rtl="0" fontAlgn="ctr"/>
                      <a:r>
                        <a:rPr lang="en-IE" sz="1400" b="1" i="0" u="none" strike="noStrike" dirty="0">
                          <a:solidFill>
                            <a:srgbClr val="FFFFFF"/>
                          </a:solidFill>
                          <a:effectLst/>
                          <a:latin typeface="Calibri" panose="020F0502020204030204" pitchFamily="34" charset="0"/>
                        </a:rPr>
                        <a:t>2011-2012</a:t>
                      </a:r>
                    </a:p>
                  </a:txBody>
                  <a:tcPr marL="9525" marR="9525" marT="9525" marB="0" anchor="ctr">
                    <a:solidFill>
                      <a:srgbClr val="BA1F46"/>
                    </a:solidFill>
                  </a:tcPr>
                </a:tc>
                <a:tc>
                  <a:txBody>
                    <a:bodyPr/>
                    <a:lstStyle/>
                    <a:p>
                      <a:pPr algn="r" rtl="0" fontAlgn="ctr"/>
                      <a:r>
                        <a:rPr lang="en-IE" sz="1400" b="1" i="0" u="none" strike="noStrike" dirty="0">
                          <a:solidFill>
                            <a:srgbClr val="FFFFFF"/>
                          </a:solidFill>
                          <a:effectLst/>
                          <a:latin typeface="Calibri" panose="020F0502020204030204" pitchFamily="34" charset="0"/>
                        </a:rPr>
                        <a:t>2012-2013</a:t>
                      </a:r>
                    </a:p>
                  </a:txBody>
                  <a:tcPr marL="9525" marR="9525" marT="9525" marB="0" anchor="ctr">
                    <a:solidFill>
                      <a:srgbClr val="BA1F46"/>
                    </a:solidFill>
                  </a:tcPr>
                </a:tc>
                <a:tc>
                  <a:txBody>
                    <a:bodyPr/>
                    <a:lstStyle/>
                    <a:p>
                      <a:pPr algn="r" rtl="0" fontAlgn="ctr"/>
                      <a:r>
                        <a:rPr lang="en-IE" sz="1400" b="1" i="0" u="none" strike="noStrike" dirty="0">
                          <a:solidFill>
                            <a:srgbClr val="FFFFFF"/>
                          </a:solidFill>
                          <a:effectLst/>
                          <a:latin typeface="Calibri" panose="020F0502020204030204" pitchFamily="34" charset="0"/>
                        </a:rPr>
                        <a:t>2013-2014</a:t>
                      </a:r>
                    </a:p>
                  </a:txBody>
                  <a:tcPr marL="9525" marR="9525" marT="9525" marB="0" anchor="ctr">
                    <a:solidFill>
                      <a:srgbClr val="BA1F46"/>
                    </a:solidFill>
                  </a:tcPr>
                </a:tc>
                <a:tc>
                  <a:txBody>
                    <a:bodyPr/>
                    <a:lstStyle/>
                    <a:p>
                      <a:pPr algn="r" rtl="0" fontAlgn="ctr"/>
                      <a:r>
                        <a:rPr lang="en-IE" sz="1400" b="1" i="0" u="none" strike="noStrike" dirty="0">
                          <a:solidFill>
                            <a:srgbClr val="FFFFFF"/>
                          </a:solidFill>
                          <a:effectLst/>
                          <a:latin typeface="Calibri" panose="020F0502020204030204" pitchFamily="34" charset="0"/>
                        </a:rPr>
                        <a:t>2014-2015</a:t>
                      </a:r>
                    </a:p>
                  </a:txBody>
                  <a:tcPr marL="9525" marR="9525" marT="9525" marB="0" anchor="ctr">
                    <a:solidFill>
                      <a:srgbClr val="BA1F46"/>
                    </a:solidFill>
                  </a:tcPr>
                </a:tc>
                <a:tc>
                  <a:txBody>
                    <a:bodyPr/>
                    <a:lstStyle/>
                    <a:p>
                      <a:pPr algn="r" rtl="0" fontAlgn="ctr"/>
                      <a:r>
                        <a:rPr lang="en-IE" sz="1400" b="1" i="0" u="none" strike="noStrike" dirty="0">
                          <a:solidFill>
                            <a:srgbClr val="FFFFFF"/>
                          </a:solidFill>
                          <a:effectLst/>
                          <a:latin typeface="Calibri" panose="020F0502020204030204" pitchFamily="34" charset="0"/>
                        </a:rPr>
                        <a:t>2015-2016</a:t>
                      </a:r>
                    </a:p>
                  </a:txBody>
                  <a:tcPr marL="9525" marR="9525" marT="9525" marB="0" anchor="ctr">
                    <a:solidFill>
                      <a:srgbClr val="BA1F46"/>
                    </a:solidFill>
                  </a:tcPr>
                </a:tc>
                <a:tc>
                  <a:txBody>
                    <a:bodyPr/>
                    <a:lstStyle/>
                    <a:p>
                      <a:pPr algn="r" rtl="0" fontAlgn="ctr"/>
                      <a:r>
                        <a:rPr lang="en-IE" sz="1400" b="1" i="0" u="none" strike="noStrike" dirty="0">
                          <a:solidFill>
                            <a:srgbClr val="FFFFFF"/>
                          </a:solidFill>
                          <a:effectLst/>
                          <a:latin typeface="Calibri" panose="020F0502020204030204" pitchFamily="34" charset="0"/>
                        </a:rPr>
                        <a:t>2016-2017‡</a:t>
                      </a:r>
                    </a:p>
                  </a:txBody>
                  <a:tcPr marL="9525" marR="9525" marT="9525" marB="0" anchor="ctr">
                    <a:solidFill>
                      <a:srgbClr val="BA1F46"/>
                    </a:solidFill>
                  </a:tcPr>
                </a:tc>
                <a:tc>
                  <a:txBody>
                    <a:bodyPr/>
                    <a:lstStyle/>
                    <a:p>
                      <a:pPr algn="r" rtl="0" fontAlgn="ctr"/>
                      <a:r>
                        <a:rPr lang="en-IE" sz="1400" b="1" i="0" u="none" strike="noStrike" dirty="0">
                          <a:solidFill>
                            <a:srgbClr val="FFFFFF"/>
                          </a:solidFill>
                          <a:effectLst/>
                          <a:latin typeface="Calibri" panose="020F0502020204030204" pitchFamily="34" charset="0"/>
                        </a:rPr>
                        <a:t>2017-2018</a:t>
                      </a:r>
                    </a:p>
                  </a:txBody>
                  <a:tcPr marL="9525" marR="9525" marT="9525" marB="0" anchor="ctr">
                    <a:solidFill>
                      <a:srgbClr val="BA1F46"/>
                    </a:solidFill>
                  </a:tcPr>
                </a:tc>
                <a:tc>
                  <a:txBody>
                    <a:bodyPr/>
                    <a:lstStyle/>
                    <a:p>
                      <a:pPr algn="r" rtl="0" fontAlgn="ctr"/>
                      <a:r>
                        <a:rPr lang="en-IE" sz="1400" b="1" i="0" u="none" strike="noStrike" dirty="0">
                          <a:solidFill>
                            <a:srgbClr val="FFFFFF"/>
                          </a:solidFill>
                          <a:effectLst/>
                          <a:latin typeface="Calibri" panose="020F0502020204030204" pitchFamily="34" charset="0"/>
                        </a:rPr>
                        <a:t>2018-2019</a:t>
                      </a:r>
                    </a:p>
                  </a:txBody>
                  <a:tcPr marL="9525" marR="9525" marT="9525" marB="0" anchor="ctr">
                    <a:solidFill>
                      <a:srgbClr val="BA1F46"/>
                    </a:solidFill>
                  </a:tcPr>
                </a:tc>
                <a:tc>
                  <a:txBody>
                    <a:bodyPr/>
                    <a:lstStyle/>
                    <a:p>
                      <a:pPr algn="r" rtl="0" fontAlgn="ctr"/>
                      <a:r>
                        <a:rPr lang="en-IE" sz="1400" b="1" i="0" u="none" strike="noStrike" dirty="0">
                          <a:solidFill>
                            <a:srgbClr val="FFFFFF"/>
                          </a:solidFill>
                          <a:effectLst/>
                          <a:latin typeface="Calibri" panose="020F0502020204030204" pitchFamily="34" charset="0"/>
                        </a:rPr>
                        <a:t>2019-2020</a:t>
                      </a:r>
                    </a:p>
                  </a:txBody>
                  <a:tcPr marL="9525" marR="9525" marT="9525" marB="0" anchor="ctr">
                    <a:solidFill>
                      <a:srgbClr val="BA1F46"/>
                    </a:solidFill>
                  </a:tcPr>
                </a:tc>
                <a:tc>
                  <a:txBody>
                    <a:bodyPr/>
                    <a:lstStyle/>
                    <a:p>
                      <a:pPr algn="r" rtl="0" fontAlgn="ctr"/>
                      <a:r>
                        <a:rPr lang="en-GB" sz="1400" b="1" i="0" u="none" strike="noStrike" dirty="0">
                          <a:solidFill>
                            <a:srgbClr val="FFFFFF"/>
                          </a:solidFill>
                          <a:effectLst/>
                          <a:latin typeface="Calibri" panose="020F0502020204030204" pitchFamily="34" charset="0"/>
                        </a:rPr>
                        <a:t>2020-2021</a:t>
                      </a:r>
                      <a:endParaRPr lang="en-IE" sz="1400" b="1" i="0" u="none" strike="noStrike" dirty="0">
                        <a:solidFill>
                          <a:srgbClr val="FFFFFF"/>
                        </a:solidFill>
                        <a:effectLst/>
                        <a:latin typeface="Calibri" panose="020F0502020204030204" pitchFamily="34" charset="0"/>
                      </a:endParaRPr>
                    </a:p>
                  </a:txBody>
                  <a:tcPr marL="9525" marR="9525" marT="9525" marB="0" anchor="ctr">
                    <a:solidFill>
                      <a:srgbClr val="BA1F46"/>
                    </a:solidFill>
                  </a:tcPr>
                </a:tc>
                <a:tc>
                  <a:txBody>
                    <a:bodyPr/>
                    <a:lstStyle/>
                    <a:p>
                      <a:pPr algn="r" rtl="0" fontAlgn="ctr"/>
                      <a:r>
                        <a:rPr lang="en-GB" sz="1400" b="1" i="0" u="none" strike="noStrike" dirty="0">
                          <a:solidFill>
                            <a:srgbClr val="FFFFFF"/>
                          </a:solidFill>
                          <a:effectLst/>
                          <a:latin typeface="Calibri" panose="020F0502020204030204" pitchFamily="34" charset="0"/>
                        </a:rPr>
                        <a:t>2021-2022</a:t>
                      </a:r>
                      <a:endParaRPr lang="en-IE" sz="1400" b="1" i="0" u="none" strike="noStrike" dirty="0">
                        <a:solidFill>
                          <a:srgbClr val="FFFFFF"/>
                        </a:solidFill>
                        <a:effectLst/>
                        <a:latin typeface="Calibri" panose="020F0502020204030204" pitchFamily="34" charset="0"/>
                      </a:endParaRPr>
                    </a:p>
                  </a:txBody>
                  <a:tcPr marL="9525" marR="9525" marT="9525" marB="0" anchor="ctr">
                    <a:solidFill>
                      <a:srgbClr val="BA1F46"/>
                    </a:solidFill>
                  </a:tcPr>
                </a:tc>
                <a:extLst>
                  <a:ext uri="{0D108BD9-81ED-4DB2-BD59-A6C34878D82A}">
                    <a16:rowId xmlns:a16="http://schemas.microsoft.com/office/drawing/2014/main" val="10001"/>
                  </a:ext>
                </a:extLst>
              </a:tr>
              <a:tr h="182618">
                <a:tc>
                  <a:txBody>
                    <a:bodyPr/>
                    <a:lstStyle/>
                    <a:p>
                      <a:pPr algn="l" rtl="0" fontAlgn="ctr"/>
                      <a:r>
                        <a:rPr lang="en-IE" sz="1400" b="1" i="0" u="none" strike="noStrike" dirty="0">
                          <a:solidFill>
                            <a:srgbClr val="FFFFFF"/>
                          </a:solidFill>
                          <a:effectLst/>
                          <a:latin typeface="Calibri" panose="020F0502020204030204" pitchFamily="34" charset="0"/>
                        </a:rPr>
                        <a:t>NO. PARTICIPATING PUBLIC LTCFs</a:t>
                      </a:r>
                    </a:p>
                  </a:txBody>
                  <a:tcPr marL="9525" marR="9525" marT="9525" marB="0" anchor="ctr">
                    <a:solidFill>
                      <a:srgbClr val="BA1F46"/>
                    </a:solidFill>
                  </a:tcPr>
                </a:tc>
                <a:tc>
                  <a:txBody>
                    <a:bodyPr/>
                    <a:lstStyle/>
                    <a:p>
                      <a:pPr algn="r" rtl="0" fontAlgn="ctr"/>
                      <a:r>
                        <a:rPr lang="en-IE" sz="1400" b="1" i="0" u="none" strike="noStrike" dirty="0">
                          <a:solidFill>
                            <a:srgbClr val="000000"/>
                          </a:solidFill>
                          <a:effectLst/>
                          <a:latin typeface="Calibri" panose="020F0502020204030204" pitchFamily="34" charset="0"/>
                        </a:rPr>
                        <a:t>56</a:t>
                      </a:r>
                    </a:p>
                  </a:txBody>
                  <a:tcPr marL="9525" marR="9525" marT="9525" marB="0" anchor="ctr"/>
                </a:tc>
                <a:tc>
                  <a:txBody>
                    <a:bodyPr/>
                    <a:lstStyle/>
                    <a:p>
                      <a:pPr algn="r" rtl="0" fontAlgn="ctr"/>
                      <a:r>
                        <a:rPr lang="en-IE" sz="1400" b="1" i="0" u="none" strike="noStrike" dirty="0">
                          <a:solidFill>
                            <a:srgbClr val="000000"/>
                          </a:solidFill>
                          <a:effectLst/>
                          <a:latin typeface="Calibri" panose="020F0502020204030204" pitchFamily="34" charset="0"/>
                        </a:rPr>
                        <a:t>108</a:t>
                      </a:r>
                    </a:p>
                  </a:txBody>
                  <a:tcPr marL="9525" marR="9525" marT="9525" marB="0" anchor="ctr"/>
                </a:tc>
                <a:tc>
                  <a:txBody>
                    <a:bodyPr/>
                    <a:lstStyle/>
                    <a:p>
                      <a:pPr algn="r" rtl="0" fontAlgn="ctr"/>
                      <a:r>
                        <a:rPr lang="en-IE" sz="1400" b="1" i="0" u="none" strike="noStrike" dirty="0">
                          <a:solidFill>
                            <a:srgbClr val="000000"/>
                          </a:solidFill>
                          <a:effectLst/>
                          <a:latin typeface="Calibri" panose="020F0502020204030204" pitchFamily="34" charset="0"/>
                        </a:rPr>
                        <a:t>87</a:t>
                      </a:r>
                    </a:p>
                  </a:txBody>
                  <a:tcPr marL="9525" marR="9525" marT="9525" marB="0" anchor="ctr"/>
                </a:tc>
                <a:tc>
                  <a:txBody>
                    <a:bodyPr/>
                    <a:lstStyle/>
                    <a:p>
                      <a:pPr algn="r" rtl="0" fontAlgn="ctr"/>
                      <a:r>
                        <a:rPr lang="en-IE" sz="1400" b="1" i="0" u="none" strike="noStrike" dirty="0">
                          <a:solidFill>
                            <a:srgbClr val="000000"/>
                          </a:solidFill>
                          <a:effectLst/>
                          <a:latin typeface="Calibri" panose="020F0502020204030204" pitchFamily="34" charset="0"/>
                        </a:rPr>
                        <a:t>66</a:t>
                      </a:r>
                    </a:p>
                  </a:txBody>
                  <a:tcPr marL="9525" marR="9525" marT="9525" marB="0" anchor="ctr"/>
                </a:tc>
                <a:tc>
                  <a:txBody>
                    <a:bodyPr/>
                    <a:lstStyle/>
                    <a:p>
                      <a:pPr algn="r" rtl="0" fontAlgn="ctr"/>
                      <a:r>
                        <a:rPr lang="en-IE" sz="1400" b="1" i="0" u="none" strike="noStrike" dirty="0">
                          <a:solidFill>
                            <a:srgbClr val="000000"/>
                          </a:solidFill>
                          <a:effectLst/>
                          <a:latin typeface="Calibri" panose="020F0502020204030204" pitchFamily="34" charset="0"/>
                        </a:rPr>
                        <a:t>81</a:t>
                      </a:r>
                    </a:p>
                  </a:txBody>
                  <a:tcPr marL="9525" marR="9525" marT="9525" marB="0" anchor="ctr"/>
                </a:tc>
                <a:tc>
                  <a:txBody>
                    <a:bodyPr/>
                    <a:lstStyle/>
                    <a:p>
                      <a:pPr algn="r" rtl="0" fontAlgn="ctr"/>
                      <a:r>
                        <a:rPr lang="en-IE" sz="1400" b="1" i="0" u="none" strike="noStrike" dirty="0">
                          <a:solidFill>
                            <a:srgbClr val="000000"/>
                          </a:solidFill>
                          <a:effectLst/>
                          <a:latin typeface="Calibri" panose="020F0502020204030204" pitchFamily="34" charset="0"/>
                        </a:rPr>
                        <a:t>101</a:t>
                      </a:r>
                    </a:p>
                  </a:txBody>
                  <a:tcPr marL="9525" marR="9525" marT="9525" marB="0" anchor="ctr"/>
                </a:tc>
                <a:tc>
                  <a:txBody>
                    <a:bodyPr/>
                    <a:lstStyle/>
                    <a:p>
                      <a:pPr algn="r" rtl="0" fontAlgn="ctr"/>
                      <a:r>
                        <a:rPr lang="en-IE" sz="1400" b="1" i="0" u="none" strike="noStrike" dirty="0">
                          <a:solidFill>
                            <a:srgbClr val="000000"/>
                          </a:solidFill>
                          <a:effectLst/>
                          <a:latin typeface="Calibri" panose="020F0502020204030204" pitchFamily="34" charset="0"/>
                        </a:rPr>
                        <a:t>129</a:t>
                      </a:r>
                    </a:p>
                  </a:txBody>
                  <a:tcPr marL="9525" marR="9525" marT="9525" marB="0" anchor="ctr"/>
                </a:tc>
                <a:tc>
                  <a:txBody>
                    <a:bodyPr/>
                    <a:lstStyle/>
                    <a:p>
                      <a:pPr algn="r" rtl="0" fontAlgn="ctr"/>
                      <a:r>
                        <a:rPr lang="en-IE" sz="1400" b="1" i="0" u="none" strike="noStrike" dirty="0">
                          <a:solidFill>
                            <a:srgbClr val="000000"/>
                          </a:solidFill>
                          <a:effectLst/>
                          <a:latin typeface="Calibri" panose="020F0502020204030204" pitchFamily="34" charset="0"/>
                        </a:rPr>
                        <a:t>218</a:t>
                      </a:r>
                    </a:p>
                  </a:txBody>
                  <a:tcPr marL="9525" marR="9525" marT="9525" marB="0" anchor="ctr"/>
                </a:tc>
                <a:tc>
                  <a:txBody>
                    <a:bodyPr/>
                    <a:lstStyle/>
                    <a:p>
                      <a:pPr algn="r" rtl="0" fontAlgn="ctr"/>
                      <a:r>
                        <a:rPr lang="en-IE" sz="1400" b="1" i="0" u="none" strike="noStrike" dirty="0">
                          <a:solidFill>
                            <a:srgbClr val="000000"/>
                          </a:solidFill>
                          <a:effectLst/>
                          <a:latin typeface="Calibri" panose="020F0502020204030204" pitchFamily="34" charset="0"/>
                        </a:rPr>
                        <a:t>234</a:t>
                      </a:r>
                    </a:p>
                  </a:txBody>
                  <a:tcPr marL="9525" marR="9525" marT="9525" marB="0" anchor="ctr"/>
                </a:tc>
                <a:tc>
                  <a:txBody>
                    <a:bodyPr/>
                    <a:lstStyle/>
                    <a:p>
                      <a:pPr algn="r" rtl="0" fontAlgn="ctr"/>
                      <a:r>
                        <a:rPr lang="en-IE" sz="1400" b="1" i="0" u="none" strike="noStrike" dirty="0">
                          <a:solidFill>
                            <a:srgbClr val="000000"/>
                          </a:solidFill>
                          <a:effectLst/>
                          <a:latin typeface="Calibri" panose="020F0502020204030204" pitchFamily="34" charset="0"/>
                        </a:rPr>
                        <a:t>225</a:t>
                      </a:r>
                    </a:p>
                  </a:txBody>
                  <a:tcPr marL="9525" marR="9525" marT="9525" marB="0" anchor="ctr"/>
                </a:tc>
                <a:tc>
                  <a:txBody>
                    <a:bodyPr/>
                    <a:lstStyle/>
                    <a:p>
                      <a:pPr algn="r" rtl="0" fontAlgn="ctr"/>
                      <a:r>
                        <a:rPr lang="en-IE" sz="1400" b="1" i="0" u="none" strike="noStrike" dirty="0">
                          <a:solidFill>
                            <a:srgbClr val="000000"/>
                          </a:solidFill>
                          <a:effectLst/>
                          <a:latin typeface="Calibri" panose="020F0502020204030204" pitchFamily="34" charset="0"/>
                        </a:rPr>
                        <a:t>214</a:t>
                      </a:r>
                    </a:p>
                  </a:txBody>
                  <a:tcPr marL="9525" marR="9525" marT="9525" marB="0" anchor="ctr"/>
                </a:tc>
                <a:extLst>
                  <a:ext uri="{0D108BD9-81ED-4DB2-BD59-A6C34878D82A}">
                    <a16:rowId xmlns:a16="http://schemas.microsoft.com/office/drawing/2014/main" val="10002"/>
                  </a:ext>
                </a:extLst>
              </a:tr>
              <a:tr h="199219">
                <a:tc>
                  <a:txBody>
                    <a:bodyPr/>
                    <a:lstStyle/>
                    <a:p>
                      <a:pPr algn="l" rtl="0" fontAlgn="ctr"/>
                      <a:r>
                        <a:rPr lang="en-IE" sz="1400" b="1" i="0" u="none" strike="noStrike" dirty="0">
                          <a:solidFill>
                            <a:srgbClr val="FFFFFF"/>
                          </a:solidFill>
                          <a:effectLst/>
                          <a:latin typeface="Calibri" panose="020F0502020204030204" pitchFamily="34" charset="0"/>
                        </a:rPr>
                        <a:t>CHO</a:t>
                      </a:r>
                      <a:r>
                        <a:rPr lang="en-IE" sz="1400" b="1" i="0" u="none" strike="noStrike" baseline="30000" dirty="0">
                          <a:solidFill>
                            <a:srgbClr val="FFFFFF"/>
                          </a:solidFill>
                          <a:effectLst/>
                          <a:latin typeface="Calibri" panose="020F0502020204030204" pitchFamily="34" charset="0"/>
                        </a:rPr>
                        <a:t>Ɨ</a:t>
                      </a:r>
                      <a:endParaRPr lang="en-IE" sz="1400" b="1" i="0" u="none" strike="noStrike" dirty="0">
                        <a:solidFill>
                          <a:srgbClr val="FFFFFF"/>
                        </a:solidFill>
                        <a:effectLst/>
                        <a:latin typeface="Calibri" panose="020F0502020204030204" pitchFamily="34" charset="0"/>
                      </a:endParaRPr>
                    </a:p>
                  </a:txBody>
                  <a:tcPr marL="9525" marR="9525" marT="9525" marB="0" anchor="ctr">
                    <a:solidFill>
                      <a:srgbClr val="BA1F46"/>
                    </a:solidFill>
                  </a:tcPr>
                </a:tc>
                <a:tc>
                  <a:txBody>
                    <a:bodyPr/>
                    <a:lstStyle/>
                    <a:p>
                      <a:pPr algn="r" rtl="0" fontAlgn="ctr"/>
                      <a:r>
                        <a:rPr lang="en-IE" sz="1400" b="0" i="0" u="none" strike="noStrike" dirty="0">
                          <a:solidFill>
                            <a:srgbClr val="FFFFFF"/>
                          </a:solidFill>
                          <a:effectLst/>
                          <a:latin typeface="Calibri" panose="020F0502020204030204" pitchFamily="34" charset="0"/>
                        </a:rPr>
                        <a:t> </a:t>
                      </a:r>
                    </a:p>
                  </a:txBody>
                  <a:tcPr marL="9525" marR="9525" marT="9525" marB="0" anchor="ctr">
                    <a:solidFill>
                      <a:schemeClr val="accent1">
                        <a:lumMod val="60000"/>
                        <a:lumOff val="40000"/>
                      </a:schemeClr>
                    </a:solidFill>
                  </a:tcPr>
                </a:tc>
                <a:tc>
                  <a:txBody>
                    <a:bodyPr/>
                    <a:lstStyle/>
                    <a:p>
                      <a:pPr algn="r" rtl="0" fontAlgn="ctr"/>
                      <a:r>
                        <a:rPr lang="en-IE" sz="1400" b="0" i="0" u="none" strike="noStrike" dirty="0">
                          <a:solidFill>
                            <a:srgbClr val="FFFFFF"/>
                          </a:solidFill>
                          <a:effectLst/>
                          <a:latin typeface="Calibri" panose="020F0502020204030204" pitchFamily="34" charset="0"/>
                        </a:rPr>
                        <a:t> </a:t>
                      </a:r>
                    </a:p>
                  </a:txBody>
                  <a:tcPr marL="9525" marR="9525" marT="9525" marB="0" anchor="ctr">
                    <a:solidFill>
                      <a:schemeClr val="accent1">
                        <a:lumMod val="60000"/>
                        <a:lumOff val="40000"/>
                      </a:schemeClr>
                    </a:solidFill>
                  </a:tcPr>
                </a:tc>
                <a:tc>
                  <a:txBody>
                    <a:bodyPr/>
                    <a:lstStyle/>
                    <a:p>
                      <a:pPr algn="r" rtl="0" fontAlgn="ctr"/>
                      <a:r>
                        <a:rPr lang="en-IE" sz="1400" b="0" i="0" u="none" strike="noStrike" dirty="0">
                          <a:solidFill>
                            <a:srgbClr val="FFFFFF"/>
                          </a:solidFill>
                          <a:effectLst/>
                          <a:latin typeface="Calibri" panose="020F0502020204030204" pitchFamily="34" charset="0"/>
                        </a:rPr>
                        <a:t> </a:t>
                      </a:r>
                    </a:p>
                  </a:txBody>
                  <a:tcPr marL="9525" marR="9525" marT="9525" marB="0" anchor="ctr">
                    <a:solidFill>
                      <a:schemeClr val="accent1">
                        <a:lumMod val="60000"/>
                        <a:lumOff val="40000"/>
                      </a:schemeClr>
                    </a:solidFill>
                  </a:tcPr>
                </a:tc>
                <a:tc>
                  <a:txBody>
                    <a:bodyPr/>
                    <a:lstStyle/>
                    <a:p>
                      <a:pPr algn="r" rtl="0" fontAlgn="ctr"/>
                      <a:r>
                        <a:rPr lang="en-IE" sz="1400" b="0" i="0" u="none" strike="noStrike" dirty="0">
                          <a:solidFill>
                            <a:srgbClr val="FFFFFF"/>
                          </a:solidFill>
                          <a:effectLst/>
                          <a:latin typeface="Calibri" panose="020F0502020204030204" pitchFamily="34" charset="0"/>
                        </a:rPr>
                        <a:t> </a:t>
                      </a:r>
                    </a:p>
                  </a:txBody>
                  <a:tcPr marL="9525" marR="9525" marT="9525" marB="0" anchor="ctr">
                    <a:solidFill>
                      <a:schemeClr val="accent1">
                        <a:lumMod val="60000"/>
                        <a:lumOff val="40000"/>
                      </a:schemeClr>
                    </a:solidFill>
                  </a:tcPr>
                </a:tc>
                <a:tc>
                  <a:txBody>
                    <a:bodyPr/>
                    <a:lstStyle/>
                    <a:p>
                      <a:pPr algn="r" rtl="0" fontAlgn="ctr"/>
                      <a:r>
                        <a:rPr lang="en-IE" sz="1400" b="0" i="0" u="none" strike="noStrike" dirty="0">
                          <a:solidFill>
                            <a:srgbClr val="FFFFFF"/>
                          </a:solidFill>
                          <a:effectLst/>
                          <a:latin typeface="Calibri" panose="020F0502020204030204" pitchFamily="34" charset="0"/>
                        </a:rPr>
                        <a:t> </a:t>
                      </a:r>
                    </a:p>
                  </a:txBody>
                  <a:tcPr marL="9525" marR="9525" marT="9525" marB="0" anchor="ctr">
                    <a:solidFill>
                      <a:schemeClr val="accent1">
                        <a:lumMod val="60000"/>
                        <a:lumOff val="40000"/>
                      </a:schemeClr>
                    </a:solidFill>
                  </a:tcPr>
                </a:tc>
                <a:tc>
                  <a:txBody>
                    <a:bodyPr/>
                    <a:lstStyle/>
                    <a:p>
                      <a:pPr algn="r" rtl="0" fontAlgn="ctr"/>
                      <a:r>
                        <a:rPr lang="en-IE" sz="1400" b="0" i="0" u="none" strike="noStrike" dirty="0">
                          <a:solidFill>
                            <a:srgbClr val="FFFFFF"/>
                          </a:solidFill>
                          <a:effectLst/>
                          <a:latin typeface="Calibri" panose="020F0502020204030204" pitchFamily="34" charset="0"/>
                        </a:rPr>
                        <a:t> </a:t>
                      </a:r>
                    </a:p>
                  </a:txBody>
                  <a:tcPr marL="9525" marR="9525" marT="9525" marB="0" anchor="ctr">
                    <a:solidFill>
                      <a:schemeClr val="accent1">
                        <a:lumMod val="60000"/>
                        <a:lumOff val="40000"/>
                      </a:schemeClr>
                    </a:solidFill>
                  </a:tcPr>
                </a:tc>
                <a:tc>
                  <a:txBody>
                    <a:bodyPr/>
                    <a:lstStyle/>
                    <a:p>
                      <a:pPr algn="r" rtl="0" fontAlgn="ctr"/>
                      <a:r>
                        <a:rPr lang="en-IE" sz="1400" b="0" i="0" u="none" strike="noStrike" dirty="0">
                          <a:solidFill>
                            <a:srgbClr val="FFFFFF"/>
                          </a:solidFill>
                          <a:effectLst/>
                          <a:latin typeface="Calibri" panose="020F0502020204030204" pitchFamily="34" charset="0"/>
                        </a:rPr>
                        <a:t> </a:t>
                      </a:r>
                    </a:p>
                  </a:txBody>
                  <a:tcPr marL="9525" marR="9525" marT="9525" marB="0" anchor="ctr">
                    <a:solidFill>
                      <a:schemeClr val="accent1">
                        <a:lumMod val="60000"/>
                        <a:lumOff val="40000"/>
                      </a:schemeClr>
                    </a:solidFill>
                  </a:tcPr>
                </a:tc>
                <a:tc>
                  <a:txBody>
                    <a:bodyPr/>
                    <a:lstStyle/>
                    <a:p>
                      <a:pPr algn="r" fontAlgn="ctr"/>
                      <a:r>
                        <a:rPr lang="en-IE" sz="1800" b="0" i="0" u="none" strike="noStrike" dirty="0">
                          <a:solidFill>
                            <a:srgbClr val="000000"/>
                          </a:solidFill>
                          <a:effectLst/>
                          <a:latin typeface="Arial" panose="020B0604020202020204" pitchFamily="34" charset="0"/>
                        </a:rPr>
                        <a:t> </a:t>
                      </a:r>
                    </a:p>
                  </a:txBody>
                  <a:tcPr marL="9525" marR="9525" marT="9525" marB="0" anchor="ctr">
                    <a:solidFill>
                      <a:schemeClr val="accent1">
                        <a:lumMod val="60000"/>
                        <a:lumOff val="40000"/>
                      </a:schemeClr>
                    </a:solidFill>
                  </a:tcPr>
                </a:tc>
                <a:tc>
                  <a:txBody>
                    <a:bodyPr/>
                    <a:lstStyle/>
                    <a:p>
                      <a:pPr algn="r" fontAlgn="ctr"/>
                      <a:r>
                        <a:rPr lang="en-IE" sz="1800" b="0" i="0" u="none" strike="noStrike" dirty="0">
                          <a:solidFill>
                            <a:srgbClr val="000000"/>
                          </a:solidFill>
                          <a:effectLst/>
                          <a:latin typeface="Arial" panose="020B0604020202020204" pitchFamily="34" charset="0"/>
                        </a:rPr>
                        <a:t> </a:t>
                      </a:r>
                    </a:p>
                  </a:txBody>
                  <a:tcPr marL="9525" marR="9525" marT="9525" marB="0" anchor="ctr">
                    <a:solidFill>
                      <a:schemeClr val="accent1">
                        <a:lumMod val="60000"/>
                        <a:lumOff val="40000"/>
                      </a:schemeClr>
                    </a:solidFill>
                  </a:tcPr>
                </a:tc>
                <a:tc>
                  <a:txBody>
                    <a:bodyPr/>
                    <a:lstStyle/>
                    <a:p>
                      <a:pPr algn="r" fontAlgn="ctr"/>
                      <a:r>
                        <a:rPr lang="en-IE" sz="1800" b="0" i="0" u="none" strike="noStrike" dirty="0">
                          <a:solidFill>
                            <a:srgbClr val="000000"/>
                          </a:solidFill>
                          <a:effectLst/>
                          <a:latin typeface="Arial" panose="020B0604020202020204" pitchFamily="34" charset="0"/>
                        </a:rPr>
                        <a:t> </a:t>
                      </a:r>
                    </a:p>
                  </a:txBody>
                  <a:tcPr marL="9525" marR="9525" marT="9525" marB="0" anchor="ctr">
                    <a:solidFill>
                      <a:schemeClr val="accent1">
                        <a:lumMod val="60000"/>
                        <a:lumOff val="40000"/>
                      </a:schemeClr>
                    </a:solidFill>
                  </a:tcPr>
                </a:tc>
                <a:tc>
                  <a:txBody>
                    <a:bodyPr/>
                    <a:lstStyle/>
                    <a:p>
                      <a:pPr algn="r" fontAlgn="ctr"/>
                      <a:r>
                        <a:rPr lang="en-IE" sz="1800" b="0" i="0" u="none" strike="noStrike" dirty="0">
                          <a:solidFill>
                            <a:srgbClr val="000000"/>
                          </a:solidFill>
                          <a:effectLst/>
                          <a:latin typeface="Arial" panose="020B0604020202020204" pitchFamily="34" charset="0"/>
                        </a:rPr>
                        <a:t> </a:t>
                      </a:r>
                    </a:p>
                  </a:txBody>
                  <a:tcPr marL="9525" marR="9525" marT="9525" marB="0" anchor="ctr">
                    <a:solidFill>
                      <a:schemeClr val="accent1">
                        <a:lumMod val="60000"/>
                        <a:lumOff val="40000"/>
                      </a:schemeClr>
                    </a:solidFill>
                  </a:tcPr>
                </a:tc>
                <a:extLst>
                  <a:ext uri="{0D108BD9-81ED-4DB2-BD59-A6C34878D82A}">
                    <a16:rowId xmlns:a16="http://schemas.microsoft.com/office/drawing/2014/main" val="10003"/>
                  </a:ext>
                </a:extLst>
              </a:tr>
              <a:tr h="166016">
                <a:tc>
                  <a:txBody>
                    <a:bodyPr/>
                    <a:lstStyle/>
                    <a:p>
                      <a:pPr algn="l" rtl="0" fontAlgn="ctr"/>
                      <a:r>
                        <a:rPr lang="en-GB" sz="1400" b="1" i="0" u="none" strike="noStrike" dirty="0">
                          <a:solidFill>
                            <a:srgbClr val="FFFFFF"/>
                          </a:solidFill>
                          <a:effectLst/>
                          <a:latin typeface="Calibri" panose="020F0502020204030204" pitchFamily="34" charset="0"/>
                        </a:rPr>
                        <a:t>Area 1: DL; SO/LM; CN/MN</a:t>
                      </a:r>
                    </a:p>
                  </a:txBody>
                  <a:tcPr marL="9525" marR="9525" marT="9525" marB="0" anchor="ctr">
                    <a:solidFill>
                      <a:srgbClr val="BA1F46"/>
                    </a:solidFill>
                  </a:tcPr>
                </a:tc>
                <a:tc>
                  <a:txBody>
                    <a:bodyPr/>
                    <a:lstStyle/>
                    <a:p>
                      <a:pPr algn="r" rtl="0" fontAlgn="ctr"/>
                      <a:r>
                        <a:rPr lang="en-IE" sz="1400" b="0" i="0" u="none" strike="noStrike" dirty="0">
                          <a:solidFill>
                            <a:srgbClr val="000000"/>
                          </a:solidFill>
                          <a:effectLst/>
                          <a:latin typeface="Calibri" panose="020F0502020204030204" pitchFamily="34" charset="0"/>
                        </a:rPr>
                        <a:t>16.7</a:t>
                      </a:r>
                    </a:p>
                  </a:txBody>
                  <a:tcPr marL="9525" marR="9525" marT="9525" marB="0" anchor="ctr"/>
                </a:tc>
                <a:tc>
                  <a:txBody>
                    <a:bodyPr/>
                    <a:lstStyle/>
                    <a:p>
                      <a:pPr algn="r" rtl="0" fontAlgn="ctr"/>
                      <a:r>
                        <a:rPr lang="en-IE" sz="1400" b="0" i="0" u="none" strike="noStrike" dirty="0">
                          <a:solidFill>
                            <a:srgbClr val="000000"/>
                          </a:solidFill>
                          <a:effectLst/>
                          <a:latin typeface="Calibri" panose="020F0502020204030204" pitchFamily="34" charset="0"/>
                        </a:rPr>
                        <a:t>11</a:t>
                      </a:r>
                    </a:p>
                  </a:txBody>
                  <a:tcPr marL="9525" marR="9525" marT="9525" marB="0" anchor="ctr"/>
                </a:tc>
                <a:tc>
                  <a:txBody>
                    <a:bodyPr/>
                    <a:lstStyle/>
                    <a:p>
                      <a:pPr algn="r" rtl="0" fontAlgn="ctr"/>
                      <a:r>
                        <a:rPr lang="en-IE" sz="1400" b="0" i="0" u="none" strike="noStrike" dirty="0">
                          <a:solidFill>
                            <a:srgbClr val="000000"/>
                          </a:solidFill>
                          <a:effectLst/>
                          <a:latin typeface="Calibri" panose="020F0502020204030204" pitchFamily="34" charset="0"/>
                        </a:rPr>
                        <a:t>23.8</a:t>
                      </a:r>
                    </a:p>
                  </a:txBody>
                  <a:tcPr marL="9525" marR="9525" marT="9525" marB="0" anchor="ctr"/>
                </a:tc>
                <a:tc>
                  <a:txBody>
                    <a:bodyPr/>
                    <a:lstStyle/>
                    <a:p>
                      <a:pPr algn="r" rtl="0" fontAlgn="ctr"/>
                      <a:r>
                        <a:rPr lang="en-IE" sz="1400" b="0" i="0" u="none" strike="noStrike" dirty="0">
                          <a:solidFill>
                            <a:srgbClr val="000000"/>
                          </a:solidFill>
                          <a:effectLst/>
                          <a:latin typeface="Calibri" panose="020F0502020204030204" pitchFamily="34" charset="0"/>
                        </a:rPr>
                        <a:t>27.4</a:t>
                      </a:r>
                    </a:p>
                  </a:txBody>
                  <a:tcPr marL="9525" marR="9525" marT="9525" marB="0" anchor="ctr"/>
                </a:tc>
                <a:tc>
                  <a:txBody>
                    <a:bodyPr/>
                    <a:lstStyle/>
                    <a:p>
                      <a:pPr algn="r" rtl="0" fontAlgn="ctr"/>
                      <a:r>
                        <a:rPr lang="en-IE" sz="1400" b="0" i="0" u="none" strike="noStrike" dirty="0">
                          <a:solidFill>
                            <a:srgbClr val="000000"/>
                          </a:solidFill>
                          <a:effectLst/>
                          <a:latin typeface="Calibri" panose="020F0502020204030204" pitchFamily="34" charset="0"/>
                        </a:rPr>
                        <a:t>21</a:t>
                      </a:r>
                    </a:p>
                  </a:txBody>
                  <a:tcPr marL="9525" marR="9525" marT="9525" marB="0" anchor="ctr"/>
                </a:tc>
                <a:tc>
                  <a:txBody>
                    <a:bodyPr/>
                    <a:lstStyle/>
                    <a:p>
                      <a:pPr algn="r" rtl="0" fontAlgn="ctr"/>
                      <a:r>
                        <a:rPr lang="en-IE" sz="1400" b="0" i="0" u="none" strike="noStrike" dirty="0">
                          <a:solidFill>
                            <a:srgbClr val="000000"/>
                          </a:solidFill>
                          <a:effectLst/>
                          <a:latin typeface="Calibri" panose="020F0502020204030204" pitchFamily="34" charset="0"/>
                        </a:rPr>
                        <a:t>24.7</a:t>
                      </a:r>
                    </a:p>
                  </a:txBody>
                  <a:tcPr marL="9525" marR="9525" marT="9525" marB="0" anchor="ctr"/>
                </a:tc>
                <a:tc>
                  <a:txBody>
                    <a:bodyPr/>
                    <a:lstStyle/>
                    <a:p>
                      <a:pPr algn="r" rtl="0" fontAlgn="ctr"/>
                      <a:r>
                        <a:rPr lang="en-IE" sz="1400" b="0" i="0" u="none" strike="noStrike" dirty="0">
                          <a:solidFill>
                            <a:srgbClr val="000000"/>
                          </a:solidFill>
                          <a:effectLst/>
                          <a:latin typeface="Calibri" panose="020F0502020204030204" pitchFamily="34" charset="0"/>
                        </a:rPr>
                        <a:t>26.3</a:t>
                      </a:r>
                    </a:p>
                  </a:txBody>
                  <a:tcPr marL="9525" marR="9525" marT="9525" marB="0" anchor="ctr"/>
                </a:tc>
                <a:tc>
                  <a:txBody>
                    <a:bodyPr/>
                    <a:lstStyle/>
                    <a:p>
                      <a:pPr algn="r" rtl="0" fontAlgn="ctr"/>
                      <a:r>
                        <a:rPr lang="en-IE" sz="1400" b="0" i="0" u="none" strike="noStrike" dirty="0">
                          <a:solidFill>
                            <a:srgbClr val="000000"/>
                          </a:solidFill>
                          <a:effectLst/>
                          <a:latin typeface="Calibri" panose="020F0502020204030204" pitchFamily="34" charset="0"/>
                        </a:rPr>
                        <a:t>30.2</a:t>
                      </a:r>
                    </a:p>
                  </a:txBody>
                  <a:tcPr marL="9525" marR="9525" marT="9525" marB="0" anchor="ctr"/>
                </a:tc>
                <a:tc>
                  <a:txBody>
                    <a:bodyPr/>
                    <a:lstStyle/>
                    <a:p>
                      <a:pPr algn="r" rtl="0" fontAlgn="ctr"/>
                      <a:r>
                        <a:rPr lang="en-IE" sz="1400" b="0" i="0" u="none" strike="noStrike" dirty="0">
                          <a:solidFill>
                            <a:srgbClr val="000000"/>
                          </a:solidFill>
                          <a:effectLst/>
                          <a:latin typeface="Calibri" panose="020F0502020204030204" pitchFamily="34" charset="0"/>
                        </a:rPr>
                        <a:t>37.9</a:t>
                      </a:r>
                    </a:p>
                  </a:txBody>
                  <a:tcPr marL="9525" marR="9525" marT="9525" marB="0" anchor="ctr"/>
                </a:tc>
                <a:tc>
                  <a:txBody>
                    <a:bodyPr/>
                    <a:lstStyle/>
                    <a:p>
                      <a:pPr algn="r" rtl="0" fontAlgn="ctr"/>
                      <a:r>
                        <a:rPr lang="en-IE" sz="1400" b="0" i="0" u="none" strike="noStrike" dirty="0">
                          <a:solidFill>
                            <a:srgbClr val="000000"/>
                          </a:solidFill>
                          <a:effectLst/>
                          <a:latin typeface="Calibri" panose="020F0502020204030204" pitchFamily="34" charset="0"/>
                        </a:rPr>
                        <a:t>56.4</a:t>
                      </a:r>
                    </a:p>
                  </a:txBody>
                  <a:tcPr marL="9525" marR="9525" marT="9525" marB="0" anchor="ctr"/>
                </a:tc>
                <a:tc>
                  <a:txBody>
                    <a:bodyPr/>
                    <a:lstStyle/>
                    <a:p>
                      <a:pPr algn="r" rtl="0" fontAlgn="ctr"/>
                      <a:r>
                        <a:rPr lang="en-IE" sz="1400" b="0" i="0" u="none" strike="noStrike" dirty="0">
                          <a:solidFill>
                            <a:srgbClr val="000000"/>
                          </a:solidFill>
                          <a:effectLst/>
                          <a:latin typeface="Calibri" panose="020F0502020204030204" pitchFamily="34" charset="0"/>
                        </a:rPr>
                        <a:t>48.4</a:t>
                      </a:r>
                    </a:p>
                  </a:txBody>
                  <a:tcPr marL="9525" marR="9525" marT="9525" marB="0" anchor="ctr"/>
                </a:tc>
                <a:extLst>
                  <a:ext uri="{0D108BD9-81ED-4DB2-BD59-A6C34878D82A}">
                    <a16:rowId xmlns:a16="http://schemas.microsoft.com/office/drawing/2014/main" val="10004"/>
                  </a:ext>
                </a:extLst>
              </a:tr>
              <a:tr h="166016">
                <a:tc>
                  <a:txBody>
                    <a:bodyPr/>
                    <a:lstStyle/>
                    <a:p>
                      <a:pPr algn="l" rtl="0" fontAlgn="ctr"/>
                      <a:r>
                        <a:rPr lang="en-GB" sz="1400" b="1" i="0" u="none" strike="noStrike" dirty="0">
                          <a:solidFill>
                            <a:srgbClr val="FFFFFF"/>
                          </a:solidFill>
                          <a:effectLst/>
                          <a:latin typeface="Calibri" panose="020F0502020204030204" pitchFamily="34" charset="0"/>
                        </a:rPr>
                        <a:t>Area 2: G; RN; MO</a:t>
                      </a:r>
                    </a:p>
                  </a:txBody>
                  <a:tcPr marL="9525" marR="9525" marT="9525" marB="0" anchor="ctr">
                    <a:solidFill>
                      <a:srgbClr val="BA1F46"/>
                    </a:solidFill>
                  </a:tcPr>
                </a:tc>
                <a:tc>
                  <a:txBody>
                    <a:bodyPr/>
                    <a:lstStyle/>
                    <a:p>
                      <a:pPr algn="r" rtl="0" fontAlgn="ctr"/>
                      <a:r>
                        <a:rPr lang="en-IE" sz="1400" b="0" i="0" u="none" strike="noStrike" dirty="0">
                          <a:solidFill>
                            <a:srgbClr val="000000"/>
                          </a:solidFill>
                          <a:effectLst/>
                          <a:latin typeface="Calibri" panose="020F0502020204030204" pitchFamily="34" charset="0"/>
                        </a:rPr>
                        <a:t>11.2</a:t>
                      </a:r>
                    </a:p>
                  </a:txBody>
                  <a:tcPr marL="9525" marR="9525" marT="9525" marB="0" anchor="ctr"/>
                </a:tc>
                <a:tc>
                  <a:txBody>
                    <a:bodyPr/>
                    <a:lstStyle/>
                    <a:p>
                      <a:pPr algn="r" rtl="0" fontAlgn="ctr"/>
                      <a:r>
                        <a:rPr lang="en-IE" sz="1400" b="0" i="0" u="none" strike="noStrike" dirty="0">
                          <a:solidFill>
                            <a:srgbClr val="000000"/>
                          </a:solidFill>
                          <a:effectLst/>
                          <a:latin typeface="Calibri" panose="020F0502020204030204" pitchFamily="34" charset="0"/>
                        </a:rPr>
                        <a:t>10.3</a:t>
                      </a:r>
                    </a:p>
                  </a:txBody>
                  <a:tcPr marL="9525" marR="9525" marT="9525" marB="0" anchor="ctr"/>
                </a:tc>
                <a:tc>
                  <a:txBody>
                    <a:bodyPr/>
                    <a:lstStyle/>
                    <a:p>
                      <a:pPr algn="r" rtl="0" fontAlgn="ctr"/>
                      <a:r>
                        <a:rPr lang="en-IE" sz="1400" b="0" i="0" u="none" strike="noStrike" dirty="0">
                          <a:solidFill>
                            <a:srgbClr val="000000"/>
                          </a:solidFill>
                          <a:effectLst/>
                          <a:latin typeface="Calibri" panose="020F0502020204030204" pitchFamily="34" charset="0"/>
                        </a:rPr>
                        <a:t>14.5</a:t>
                      </a:r>
                    </a:p>
                  </a:txBody>
                  <a:tcPr marL="9525" marR="9525" marT="9525" marB="0" anchor="ctr"/>
                </a:tc>
                <a:tc>
                  <a:txBody>
                    <a:bodyPr/>
                    <a:lstStyle/>
                    <a:p>
                      <a:pPr algn="r" rtl="0" fontAlgn="ctr"/>
                      <a:r>
                        <a:rPr lang="en-IE" sz="1400" b="0" i="0" u="none" strike="noStrike" dirty="0">
                          <a:solidFill>
                            <a:srgbClr val="000000"/>
                          </a:solidFill>
                          <a:effectLst/>
                          <a:latin typeface="Calibri" panose="020F0502020204030204" pitchFamily="34" charset="0"/>
                        </a:rPr>
                        <a:t>23.2</a:t>
                      </a:r>
                    </a:p>
                  </a:txBody>
                  <a:tcPr marL="9525" marR="9525" marT="9525" marB="0" anchor="ctr"/>
                </a:tc>
                <a:tc>
                  <a:txBody>
                    <a:bodyPr/>
                    <a:lstStyle/>
                    <a:p>
                      <a:pPr algn="r" rtl="0" fontAlgn="ctr"/>
                      <a:r>
                        <a:rPr lang="en-IE" sz="1400" b="0" i="0" u="none" strike="noStrike" dirty="0">
                          <a:solidFill>
                            <a:srgbClr val="000000"/>
                          </a:solidFill>
                          <a:effectLst/>
                          <a:latin typeface="Calibri" panose="020F0502020204030204" pitchFamily="34" charset="0"/>
                        </a:rPr>
                        <a:t>17.8</a:t>
                      </a:r>
                    </a:p>
                  </a:txBody>
                  <a:tcPr marL="9525" marR="9525" marT="9525" marB="0" anchor="ctr"/>
                </a:tc>
                <a:tc>
                  <a:txBody>
                    <a:bodyPr/>
                    <a:lstStyle/>
                    <a:p>
                      <a:pPr algn="r" rtl="0" fontAlgn="ctr"/>
                      <a:r>
                        <a:rPr lang="en-IE" sz="1400" b="0" i="0" u="none" strike="noStrike" dirty="0">
                          <a:solidFill>
                            <a:srgbClr val="000000"/>
                          </a:solidFill>
                          <a:effectLst/>
                          <a:latin typeface="Calibri" panose="020F0502020204030204" pitchFamily="34" charset="0"/>
                        </a:rPr>
                        <a:t>19.9</a:t>
                      </a:r>
                    </a:p>
                  </a:txBody>
                  <a:tcPr marL="9525" marR="9525" marT="9525" marB="0" anchor="ctr"/>
                </a:tc>
                <a:tc>
                  <a:txBody>
                    <a:bodyPr/>
                    <a:lstStyle/>
                    <a:p>
                      <a:pPr algn="r" rtl="0" fontAlgn="ctr"/>
                      <a:r>
                        <a:rPr lang="en-IE" sz="1400" b="0" i="0" u="none" strike="noStrike" dirty="0">
                          <a:solidFill>
                            <a:srgbClr val="000000"/>
                          </a:solidFill>
                          <a:effectLst/>
                          <a:latin typeface="Calibri" panose="020F0502020204030204" pitchFamily="34" charset="0"/>
                        </a:rPr>
                        <a:t>37.6</a:t>
                      </a:r>
                    </a:p>
                  </a:txBody>
                  <a:tcPr marL="9525" marR="9525" marT="9525" marB="0" anchor="ctr"/>
                </a:tc>
                <a:tc>
                  <a:txBody>
                    <a:bodyPr/>
                    <a:lstStyle/>
                    <a:p>
                      <a:pPr algn="r" rtl="0" fontAlgn="ctr"/>
                      <a:r>
                        <a:rPr lang="en-IE" sz="1400" b="0" i="0" u="none" strike="noStrike" dirty="0">
                          <a:solidFill>
                            <a:srgbClr val="000000"/>
                          </a:solidFill>
                          <a:effectLst/>
                          <a:latin typeface="Calibri" panose="020F0502020204030204" pitchFamily="34" charset="0"/>
                        </a:rPr>
                        <a:t>44.6</a:t>
                      </a:r>
                    </a:p>
                  </a:txBody>
                  <a:tcPr marL="9525" marR="9525" marT="9525" marB="0" anchor="ctr"/>
                </a:tc>
                <a:tc>
                  <a:txBody>
                    <a:bodyPr/>
                    <a:lstStyle/>
                    <a:p>
                      <a:pPr algn="r" rtl="0" fontAlgn="ctr"/>
                      <a:r>
                        <a:rPr lang="en-IE" sz="1400" b="0" i="0" u="none" strike="noStrike" dirty="0">
                          <a:solidFill>
                            <a:srgbClr val="000000"/>
                          </a:solidFill>
                          <a:effectLst/>
                          <a:latin typeface="Calibri" panose="020F0502020204030204" pitchFamily="34" charset="0"/>
                        </a:rPr>
                        <a:t>43.0</a:t>
                      </a:r>
                    </a:p>
                  </a:txBody>
                  <a:tcPr marL="9525" marR="9525" marT="9525" marB="0" anchor="ctr"/>
                </a:tc>
                <a:tc>
                  <a:txBody>
                    <a:bodyPr/>
                    <a:lstStyle/>
                    <a:p>
                      <a:pPr algn="r" rtl="0" fontAlgn="ctr"/>
                      <a:r>
                        <a:rPr lang="en-IE" sz="1400" b="0" i="0" u="none" strike="noStrike" dirty="0">
                          <a:solidFill>
                            <a:srgbClr val="000000"/>
                          </a:solidFill>
                          <a:effectLst/>
                          <a:latin typeface="Calibri" panose="020F0502020204030204" pitchFamily="34" charset="0"/>
                        </a:rPr>
                        <a:t>63.6</a:t>
                      </a:r>
                    </a:p>
                  </a:txBody>
                  <a:tcPr marL="9525" marR="9525" marT="9525" marB="0" anchor="ctr"/>
                </a:tc>
                <a:tc>
                  <a:txBody>
                    <a:bodyPr/>
                    <a:lstStyle/>
                    <a:p>
                      <a:pPr algn="r" rtl="0" fontAlgn="ctr"/>
                      <a:r>
                        <a:rPr lang="en-IE" sz="1400" b="0" i="0" u="none" strike="noStrike" dirty="0">
                          <a:solidFill>
                            <a:srgbClr val="000000"/>
                          </a:solidFill>
                          <a:effectLst/>
                          <a:latin typeface="Calibri" panose="020F0502020204030204" pitchFamily="34" charset="0"/>
                        </a:rPr>
                        <a:t>55.3</a:t>
                      </a:r>
                    </a:p>
                  </a:txBody>
                  <a:tcPr marL="9525" marR="9525" marT="9525" marB="0" anchor="ctr"/>
                </a:tc>
                <a:extLst>
                  <a:ext uri="{0D108BD9-81ED-4DB2-BD59-A6C34878D82A}">
                    <a16:rowId xmlns:a16="http://schemas.microsoft.com/office/drawing/2014/main" val="10005"/>
                  </a:ext>
                </a:extLst>
              </a:tr>
              <a:tr h="166016">
                <a:tc>
                  <a:txBody>
                    <a:bodyPr/>
                    <a:lstStyle/>
                    <a:p>
                      <a:pPr algn="l" rtl="0" fontAlgn="ctr"/>
                      <a:r>
                        <a:rPr lang="es-ES" sz="1400" b="1" i="0" u="none" strike="noStrike" dirty="0">
                          <a:solidFill>
                            <a:srgbClr val="FFFFFF"/>
                          </a:solidFill>
                          <a:effectLst/>
                          <a:latin typeface="Calibri" panose="020F0502020204030204" pitchFamily="34" charset="0"/>
                        </a:rPr>
                        <a:t>Area 3: CE; L; TN/EL</a:t>
                      </a:r>
                    </a:p>
                  </a:txBody>
                  <a:tcPr marL="9525" marR="9525" marT="9525" marB="0" anchor="ctr">
                    <a:solidFill>
                      <a:srgbClr val="BA1F46"/>
                    </a:solidFill>
                  </a:tcPr>
                </a:tc>
                <a:tc>
                  <a:txBody>
                    <a:bodyPr/>
                    <a:lstStyle/>
                    <a:p>
                      <a:pPr algn="r" rtl="0" fontAlgn="ctr"/>
                      <a:r>
                        <a:rPr lang="en-IE" sz="1400" b="0" i="0" u="none" strike="noStrike" dirty="0">
                          <a:solidFill>
                            <a:srgbClr val="000000"/>
                          </a:solidFill>
                          <a:effectLst/>
                          <a:latin typeface="Calibri" panose="020F0502020204030204" pitchFamily="34" charset="0"/>
                        </a:rPr>
                        <a:t>14</a:t>
                      </a:r>
                    </a:p>
                  </a:txBody>
                  <a:tcPr marL="9525" marR="9525" marT="9525" marB="0" anchor="ctr"/>
                </a:tc>
                <a:tc>
                  <a:txBody>
                    <a:bodyPr/>
                    <a:lstStyle/>
                    <a:p>
                      <a:pPr algn="r" rtl="0" fontAlgn="ctr"/>
                      <a:r>
                        <a:rPr lang="en-IE" sz="1400" b="0" i="0" u="none" strike="noStrike" dirty="0">
                          <a:solidFill>
                            <a:srgbClr val="000000"/>
                          </a:solidFill>
                          <a:effectLst/>
                          <a:latin typeface="Calibri" panose="020F0502020204030204" pitchFamily="34" charset="0"/>
                        </a:rPr>
                        <a:t>14.1</a:t>
                      </a:r>
                    </a:p>
                  </a:txBody>
                  <a:tcPr marL="9525" marR="9525" marT="9525" marB="0" anchor="ctr"/>
                </a:tc>
                <a:tc>
                  <a:txBody>
                    <a:bodyPr/>
                    <a:lstStyle/>
                    <a:p>
                      <a:pPr algn="r" rtl="0" fontAlgn="ctr"/>
                      <a:r>
                        <a:rPr lang="en-IE" sz="1400" b="0" i="0" u="none" strike="noStrike" dirty="0">
                          <a:solidFill>
                            <a:srgbClr val="000000"/>
                          </a:solidFill>
                          <a:effectLst/>
                          <a:latin typeface="Calibri" panose="020F0502020204030204" pitchFamily="34" charset="0"/>
                        </a:rPr>
                        <a:t>26.2</a:t>
                      </a:r>
                    </a:p>
                  </a:txBody>
                  <a:tcPr marL="9525" marR="9525" marT="9525" marB="0" anchor="ctr"/>
                </a:tc>
                <a:tc>
                  <a:txBody>
                    <a:bodyPr/>
                    <a:lstStyle/>
                    <a:p>
                      <a:pPr algn="r" rtl="0" fontAlgn="ctr"/>
                      <a:r>
                        <a:rPr lang="en-IE" sz="1400" b="0" i="0" u="none" strike="noStrike" dirty="0">
                          <a:solidFill>
                            <a:srgbClr val="000000"/>
                          </a:solidFill>
                          <a:effectLst/>
                          <a:latin typeface="Calibri" panose="020F0502020204030204" pitchFamily="34" charset="0"/>
                        </a:rPr>
                        <a:t>52.7</a:t>
                      </a:r>
                    </a:p>
                  </a:txBody>
                  <a:tcPr marL="9525" marR="9525" marT="9525" marB="0" anchor="ctr"/>
                </a:tc>
                <a:tc>
                  <a:txBody>
                    <a:bodyPr/>
                    <a:lstStyle/>
                    <a:p>
                      <a:pPr algn="r" rtl="0" fontAlgn="ctr"/>
                      <a:r>
                        <a:rPr lang="en-IE" sz="1400" b="0" i="0" u="none" strike="noStrike" dirty="0">
                          <a:solidFill>
                            <a:srgbClr val="000000"/>
                          </a:solidFill>
                          <a:effectLst/>
                          <a:latin typeface="Calibri" panose="020F0502020204030204" pitchFamily="34" charset="0"/>
                        </a:rPr>
                        <a:t>30.6</a:t>
                      </a:r>
                    </a:p>
                  </a:txBody>
                  <a:tcPr marL="9525" marR="9525" marT="9525" marB="0" anchor="ctr"/>
                </a:tc>
                <a:tc>
                  <a:txBody>
                    <a:bodyPr/>
                    <a:lstStyle/>
                    <a:p>
                      <a:pPr algn="r" rtl="0" fontAlgn="ctr"/>
                      <a:r>
                        <a:rPr lang="en-IE" sz="1400" b="0" i="0" u="none" strike="noStrike" dirty="0">
                          <a:solidFill>
                            <a:srgbClr val="000000"/>
                          </a:solidFill>
                          <a:effectLst/>
                          <a:latin typeface="Calibri" panose="020F0502020204030204" pitchFamily="34" charset="0"/>
                        </a:rPr>
                        <a:t>41.7</a:t>
                      </a:r>
                    </a:p>
                  </a:txBody>
                  <a:tcPr marL="9525" marR="9525" marT="9525" marB="0" anchor="ctr"/>
                </a:tc>
                <a:tc>
                  <a:txBody>
                    <a:bodyPr/>
                    <a:lstStyle/>
                    <a:p>
                      <a:pPr algn="r" rtl="0" fontAlgn="ctr"/>
                      <a:r>
                        <a:rPr lang="en-IE" sz="1400" b="0" i="0" u="none" strike="noStrike" dirty="0">
                          <a:solidFill>
                            <a:srgbClr val="000000"/>
                          </a:solidFill>
                          <a:effectLst/>
                          <a:latin typeface="Calibri" panose="020F0502020204030204" pitchFamily="34" charset="0"/>
                        </a:rPr>
                        <a:t>35.3</a:t>
                      </a:r>
                    </a:p>
                  </a:txBody>
                  <a:tcPr marL="9525" marR="9525" marT="9525" marB="0" anchor="ctr"/>
                </a:tc>
                <a:tc>
                  <a:txBody>
                    <a:bodyPr/>
                    <a:lstStyle/>
                    <a:p>
                      <a:pPr algn="r" rtl="0" fontAlgn="ctr"/>
                      <a:r>
                        <a:rPr lang="en-IE" sz="1400" b="0" i="0" u="none" strike="noStrike" dirty="0">
                          <a:solidFill>
                            <a:srgbClr val="000000"/>
                          </a:solidFill>
                          <a:effectLst/>
                          <a:latin typeface="Calibri" panose="020F0502020204030204" pitchFamily="34" charset="0"/>
                        </a:rPr>
                        <a:t>47.1</a:t>
                      </a:r>
                    </a:p>
                  </a:txBody>
                  <a:tcPr marL="9525" marR="9525" marT="9525" marB="0" anchor="ctr"/>
                </a:tc>
                <a:tc>
                  <a:txBody>
                    <a:bodyPr/>
                    <a:lstStyle/>
                    <a:p>
                      <a:pPr algn="r" rtl="0" fontAlgn="ctr"/>
                      <a:r>
                        <a:rPr lang="en-IE" sz="1400" b="0" i="0" u="none" strike="noStrike" dirty="0">
                          <a:solidFill>
                            <a:srgbClr val="000000"/>
                          </a:solidFill>
                          <a:effectLst/>
                          <a:latin typeface="Calibri" panose="020F0502020204030204" pitchFamily="34" charset="0"/>
                        </a:rPr>
                        <a:t>47.9</a:t>
                      </a:r>
                    </a:p>
                  </a:txBody>
                  <a:tcPr marL="9525" marR="9525" marT="9525" marB="0" anchor="ctr"/>
                </a:tc>
                <a:tc>
                  <a:txBody>
                    <a:bodyPr/>
                    <a:lstStyle/>
                    <a:p>
                      <a:pPr algn="r" rtl="0" fontAlgn="ctr"/>
                      <a:r>
                        <a:rPr lang="en-IE" sz="1400" b="0" i="0" u="none" strike="noStrike" dirty="0">
                          <a:solidFill>
                            <a:srgbClr val="000000"/>
                          </a:solidFill>
                          <a:effectLst/>
                          <a:latin typeface="Calibri" panose="020F0502020204030204" pitchFamily="34" charset="0"/>
                        </a:rPr>
                        <a:t>75.0</a:t>
                      </a:r>
                    </a:p>
                  </a:txBody>
                  <a:tcPr marL="9525" marR="9525" marT="9525" marB="0" anchor="ctr"/>
                </a:tc>
                <a:tc>
                  <a:txBody>
                    <a:bodyPr/>
                    <a:lstStyle/>
                    <a:p>
                      <a:pPr algn="r" rtl="0" fontAlgn="ctr"/>
                      <a:r>
                        <a:rPr lang="en-IE" sz="1400" b="0" i="0" u="none" strike="noStrike" dirty="0">
                          <a:solidFill>
                            <a:srgbClr val="000000"/>
                          </a:solidFill>
                          <a:effectLst/>
                          <a:latin typeface="Calibri" panose="020F0502020204030204" pitchFamily="34" charset="0"/>
                        </a:rPr>
                        <a:t>57.5</a:t>
                      </a:r>
                    </a:p>
                  </a:txBody>
                  <a:tcPr marL="9525" marR="9525" marT="9525" marB="0" anchor="ctr"/>
                </a:tc>
                <a:extLst>
                  <a:ext uri="{0D108BD9-81ED-4DB2-BD59-A6C34878D82A}">
                    <a16:rowId xmlns:a16="http://schemas.microsoft.com/office/drawing/2014/main" val="10006"/>
                  </a:ext>
                </a:extLst>
              </a:tr>
              <a:tr h="166016">
                <a:tc>
                  <a:txBody>
                    <a:bodyPr/>
                    <a:lstStyle/>
                    <a:p>
                      <a:pPr algn="l" rtl="0" fontAlgn="ctr"/>
                      <a:r>
                        <a:rPr lang="en-GB" sz="1400" b="1" i="0" u="none" strike="noStrike" dirty="0">
                          <a:solidFill>
                            <a:srgbClr val="FFFFFF"/>
                          </a:solidFill>
                          <a:effectLst/>
                          <a:latin typeface="Calibri" panose="020F0502020204030204" pitchFamily="34" charset="0"/>
                        </a:rPr>
                        <a:t>Area 4: KY; NC; NSL; WC</a:t>
                      </a:r>
                    </a:p>
                  </a:txBody>
                  <a:tcPr marL="9525" marR="9525" marT="9525" marB="0" anchor="ctr">
                    <a:solidFill>
                      <a:srgbClr val="BA1F46"/>
                    </a:solidFill>
                  </a:tcPr>
                </a:tc>
                <a:tc>
                  <a:txBody>
                    <a:bodyPr/>
                    <a:lstStyle/>
                    <a:p>
                      <a:pPr algn="r" rtl="0" fontAlgn="ctr"/>
                      <a:r>
                        <a:rPr lang="en-IE" sz="1400" b="0" i="0" u="none" strike="noStrike" dirty="0">
                          <a:solidFill>
                            <a:srgbClr val="000000"/>
                          </a:solidFill>
                          <a:effectLst/>
                          <a:latin typeface="Calibri" panose="020F0502020204030204" pitchFamily="34" charset="0"/>
                        </a:rPr>
                        <a:t>5.8</a:t>
                      </a:r>
                    </a:p>
                  </a:txBody>
                  <a:tcPr marL="9525" marR="9525" marT="9525" marB="0" anchor="ctr"/>
                </a:tc>
                <a:tc>
                  <a:txBody>
                    <a:bodyPr/>
                    <a:lstStyle/>
                    <a:p>
                      <a:pPr algn="r" rtl="0" fontAlgn="ctr"/>
                      <a:r>
                        <a:rPr lang="en-IE" sz="1400" b="0" i="0" u="none" strike="noStrike" dirty="0">
                          <a:solidFill>
                            <a:srgbClr val="000000"/>
                          </a:solidFill>
                          <a:effectLst/>
                          <a:latin typeface="Calibri" panose="020F0502020204030204" pitchFamily="34" charset="0"/>
                        </a:rPr>
                        <a:t>12.5</a:t>
                      </a:r>
                    </a:p>
                  </a:txBody>
                  <a:tcPr marL="9525" marR="9525" marT="9525" marB="0" anchor="ctr"/>
                </a:tc>
                <a:tc>
                  <a:txBody>
                    <a:bodyPr/>
                    <a:lstStyle/>
                    <a:p>
                      <a:pPr algn="r" rtl="0" fontAlgn="ctr"/>
                      <a:r>
                        <a:rPr lang="en-IE" sz="1400" b="0" i="0" u="none" strike="noStrike" dirty="0">
                          <a:solidFill>
                            <a:srgbClr val="000000"/>
                          </a:solidFill>
                          <a:effectLst/>
                          <a:latin typeface="Calibri" panose="020F0502020204030204" pitchFamily="34" charset="0"/>
                        </a:rPr>
                        <a:t>11.4</a:t>
                      </a:r>
                    </a:p>
                  </a:txBody>
                  <a:tcPr marL="9525" marR="9525" marT="9525" marB="0" anchor="ctr"/>
                </a:tc>
                <a:tc>
                  <a:txBody>
                    <a:bodyPr/>
                    <a:lstStyle/>
                    <a:p>
                      <a:pPr algn="r" rtl="0" fontAlgn="ctr"/>
                      <a:r>
                        <a:rPr lang="en-IE" sz="1400" b="0" i="0" u="none" strike="noStrike" dirty="0">
                          <a:solidFill>
                            <a:srgbClr val="000000"/>
                          </a:solidFill>
                          <a:effectLst/>
                          <a:latin typeface="Calibri" panose="020F0502020204030204" pitchFamily="34" charset="0"/>
                        </a:rPr>
                        <a:t>22.2</a:t>
                      </a:r>
                    </a:p>
                  </a:txBody>
                  <a:tcPr marL="9525" marR="9525" marT="9525" marB="0" anchor="ctr"/>
                </a:tc>
                <a:tc>
                  <a:txBody>
                    <a:bodyPr/>
                    <a:lstStyle/>
                    <a:p>
                      <a:pPr algn="r" rtl="0" fontAlgn="ctr"/>
                      <a:r>
                        <a:rPr lang="en-IE" sz="1400" b="0" i="0" u="none" strike="noStrike" dirty="0">
                          <a:solidFill>
                            <a:srgbClr val="000000"/>
                          </a:solidFill>
                          <a:effectLst/>
                          <a:latin typeface="Calibri" panose="020F0502020204030204" pitchFamily="34" charset="0"/>
                        </a:rPr>
                        <a:t>22.7</a:t>
                      </a:r>
                    </a:p>
                  </a:txBody>
                  <a:tcPr marL="9525" marR="9525" marT="9525" marB="0" anchor="ctr"/>
                </a:tc>
                <a:tc>
                  <a:txBody>
                    <a:bodyPr/>
                    <a:lstStyle/>
                    <a:p>
                      <a:pPr algn="r" rtl="0" fontAlgn="ctr"/>
                      <a:r>
                        <a:rPr lang="en-IE" sz="1400" b="0" i="0" u="none" strike="noStrike" dirty="0">
                          <a:solidFill>
                            <a:srgbClr val="000000"/>
                          </a:solidFill>
                          <a:effectLst/>
                          <a:latin typeface="Calibri" panose="020F0502020204030204" pitchFamily="34" charset="0"/>
                        </a:rPr>
                        <a:t>24</a:t>
                      </a:r>
                    </a:p>
                  </a:txBody>
                  <a:tcPr marL="9525" marR="9525" marT="9525" marB="0" anchor="ctr"/>
                </a:tc>
                <a:tc>
                  <a:txBody>
                    <a:bodyPr/>
                    <a:lstStyle/>
                    <a:p>
                      <a:pPr algn="r" rtl="0" fontAlgn="ctr"/>
                      <a:r>
                        <a:rPr lang="en-IE" sz="1400" b="0" i="0" u="none" strike="noStrike" dirty="0">
                          <a:solidFill>
                            <a:srgbClr val="000000"/>
                          </a:solidFill>
                          <a:effectLst/>
                          <a:latin typeface="Calibri" panose="020F0502020204030204" pitchFamily="34" charset="0"/>
                        </a:rPr>
                        <a:t>43.6</a:t>
                      </a:r>
                    </a:p>
                  </a:txBody>
                  <a:tcPr marL="9525" marR="9525" marT="9525" marB="0" anchor="ctr"/>
                </a:tc>
                <a:tc>
                  <a:txBody>
                    <a:bodyPr/>
                    <a:lstStyle/>
                    <a:p>
                      <a:pPr algn="r" rtl="0" fontAlgn="ctr"/>
                      <a:r>
                        <a:rPr lang="en-IE" sz="1400" b="0" i="0" u="none" strike="noStrike" dirty="0">
                          <a:solidFill>
                            <a:srgbClr val="000000"/>
                          </a:solidFill>
                          <a:effectLst/>
                          <a:latin typeface="Calibri" panose="020F0502020204030204" pitchFamily="34" charset="0"/>
                        </a:rPr>
                        <a:t>46.7</a:t>
                      </a:r>
                    </a:p>
                  </a:txBody>
                  <a:tcPr marL="9525" marR="9525" marT="9525" marB="0" anchor="ctr"/>
                </a:tc>
                <a:tc>
                  <a:txBody>
                    <a:bodyPr/>
                    <a:lstStyle/>
                    <a:p>
                      <a:pPr algn="r" rtl="0" fontAlgn="ctr"/>
                      <a:r>
                        <a:rPr lang="en-IE" sz="1400" b="0" i="0" u="none" strike="noStrike" dirty="0">
                          <a:solidFill>
                            <a:srgbClr val="000000"/>
                          </a:solidFill>
                          <a:effectLst/>
                          <a:latin typeface="Calibri" panose="020F0502020204030204" pitchFamily="34" charset="0"/>
                        </a:rPr>
                        <a:t>46.6</a:t>
                      </a:r>
                    </a:p>
                  </a:txBody>
                  <a:tcPr marL="9525" marR="9525" marT="9525" marB="0" anchor="ctr"/>
                </a:tc>
                <a:tc>
                  <a:txBody>
                    <a:bodyPr/>
                    <a:lstStyle/>
                    <a:p>
                      <a:pPr algn="r" rtl="0" fontAlgn="ctr"/>
                      <a:r>
                        <a:rPr lang="en-IE" sz="1400" b="0" i="0" u="none" strike="noStrike" dirty="0">
                          <a:solidFill>
                            <a:srgbClr val="000000"/>
                          </a:solidFill>
                          <a:effectLst/>
                          <a:latin typeface="Calibri" panose="020F0502020204030204" pitchFamily="34" charset="0"/>
                        </a:rPr>
                        <a:t>72.8</a:t>
                      </a:r>
                    </a:p>
                  </a:txBody>
                  <a:tcPr marL="9525" marR="9525" marT="9525" marB="0" anchor="ctr"/>
                </a:tc>
                <a:tc>
                  <a:txBody>
                    <a:bodyPr/>
                    <a:lstStyle/>
                    <a:p>
                      <a:pPr algn="r" rtl="0" fontAlgn="ctr"/>
                      <a:r>
                        <a:rPr lang="en-IE" sz="1400" b="0" i="0" u="none" strike="noStrike" dirty="0">
                          <a:solidFill>
                            <a:srgbClr val="000000"/>
                          </a:solidFill>
                          <a:effectLst/>
                          <a:latin typeface="Calibri" panose="020F0502020204030204" pitchFamily="34" charset="0"/>
                        </a:rPr>
                        <a:t>61.6</a:t>
                      </a:r>
                    </a:p>
                  </a:txBody>
                  <a:tcPr marL="9525" marR="9525" marT="9525" marB="0" anchor="ctr"/>
                </a:tc>
                <a:extLst>
                  <a:ext uri="{0D108BD9-81ED-4DB2-BD59-A6C34878D82A}">
                    <a16:rowId xmlns:a16="http://schemas.microsoft.com/office/drawing/2014/main" val="10007"/>
                  </a:ext>
                </a:extLst>
              </a:tr>
              <a:tr h="166016">
                <a:tc>
                  <a:txBody>
                    <a:bodyPr/>
                    <a:lstStyle/>
                    <a:p>
                      <a:pPr algn="l" rtl="0" fontAlgn="ctr"/>
                      <a:r>
                        <a:rPr lang="en-GB" sz="1400" b="1" i="0" u="none" strike="noStrike" dirty="0">
                          <a:solidFill>
                            <a:srgbClr val="FFFFFF"/>
                          </a:solidFill>
                          <a:effectLst/>
                          <a:latin typeface="Calibri" panose="020F0502020204030204" pitchFamily="34" charset="0"/>
                        </a:rPr>
                        <a:t>Area 5: TS; CW/KK; WD; WX</a:t>
                      </a:r>
                    </a:p>
                  </a:txBody>
                  <a:tcPr marL="9525" marR="9525" marT="9525" marB="0" anchor="ctr">
                    <a:solidFill>
                      <a:srgbClr val="BA1F46"/>
                    </a:solidFill>
                  </a:tcPr>
                </a:tc>
                <a:tc>
                  <a:txBody>
                    <a:bodyPr/>
                    <a:lstStyle/>
                    <a:p>
                      <a:pPr algn="r" rtl="0" fontAlgn="ctr"/>
                      <a:r>
                        <a:rPr lang="en-IE" sz="1400" b="0" i="0" u="none" strike="noStrike" dirty="0">
                          <a:solidFill>
                            <a:srgbClr val="000000"/>
                          </a:solidFill>
                          <a:effectLst/>
                          <a:latin typeface="Calibri" panose="020F0502020204030204" pitchFamily="34" charset="0"/>
                        </a:rPr>
                        <a:t>21</a:t>
                      </a:r>
                    </a:p>
                  </a:txBody>
                  <a:tcPr marL="9525" marR="9525" marT="9525" marB="0" anchor="ctr"/>
                </a:tc>
                <a:tc>
                  <a:txBody>
                    <a:bodyPr/>
                    <a:lstStyle/>
                    <a:p>
                      <a:pPr algn="r" rtl="0" fontAlgn="ctr"/>
                      <a:r>
                        <a:rPr lang="en-IE" sz="1400" b="0" i="0" u="none" strike="noStrike" dirty="0">
                          <a:solidFill>
                            <a:srgbClr val="000000"/>
                          </a:solidFill>
                          <a:effectLst/>
                          <a:latin typeface="Calibri" panose="020F0502020204030204" pitchFamily="34" charset="0"/>
                        </a:rPr>
                        <a:t>7.3</a:t>
                      </a:r>
                    </a:p>
                  </a:txBody>
                  <a:tcPr marL="9525" marR="9525" marT="9525" marB="0" anchor="ctr"/>
                </a:tc>
                <a:tc>
                  <a:txBody>
                    <a:bodyPr/>
                    <a:lstStyle/>
                    <a:p>
                      <a:pPr algn="r" rtl="0" fontAlgn="ctr"/>
                      <a:r>
                        <a:rPr lang="en-IE" sz="1400" b="0" i="0" u="none" strike="noStrike" dirty="0">
                          <a:solidFill>
                            <a:srgbClr val="000000"/>
                          </a:solidFill>
                          <a:effectLst/>
                          <a:latin typeface="Calibri" panose="020F0502020204030204" pitchFamily="34" charset="0"/>
                        </a:rPr>
                        <a:t>15.7</a:t>
                      </a:r>
                    </a:p>
                  </a:txBody>
                  <a:tcPr marL="9525" marR="9525" marT="9525" marB="0" anchor="ctr"/>
                </a:tc>
                <a:tc>
                  <a:txBody>
                    <a:bodyPr/>
                    <a:lstStyle/>
                    <a:p>
                      <a:pPr algn="r" rtl="0" fontAlgn="ctr"/>
                      <a:r>
                        <a:rPr lang="en-IE" sz="1400" b="0" i="0" u="none" strike="noStrike" dirty="0">
                          <a:solidFill>
                            <a:srgbClr val="000000"/>
                          </a:solidFill>
                          <a:effectLst/>
                          <a:latin typeface="Calibri" panose="020F0502020204030204" pitchFamily="34" charset="0"/>
                        </a:rPr>
                        <a:t>14.3</a:t>
                      </a:r>
                    </a:p>
                  </a:txBody>
                  <a:tcPr marL="9525" marR="9525" marT="9525" marB="0" anchor="ctr"/>
                </a:tc>
                <a:tc>
                  <a:txBody>
                    <a:bodyPr/>
                    <a:lstStyle/>
                    <a:p>
                      <a:pPr algn="r" rtl="0" fontAlgn="ctr"/>
                      <a:r>
                        <a:rPr lang="en-IE" sz="1400" b="0" i="0" u="none" strike="noStrike" dirty="0">
                          <a:solidFill>
                            <a:srgbClr val="000000"/>
                          </a:solidFill>
                          <a:effectLst/>
                          <a:latin typeface="Calibri" panose="020F0502020204030204" pitchFamily="34" charset="0"/>
                        </a:rPr>
                        <a:t>15.6</a:t>
                      </a:r>
                    </a:p>
                  </a:txBody>
                  <a:tcPr marL="9525" marR="9525" marT="9525" marB="0" anchor="ctr"/>
                </a:tc>
                <a:tc>
                  <a:txBody>
                    <a:bodyPr/>
                    <a:lstStyle/>
                    <a:p>
                      <a:pPr algn="r" rtl="0" fontAlgn="ctr"/>
                      <a:r>
                        <a:rPr lang="en-IE" sz="1400" b="0" i="0" u="none" strike="noStrike" dirty="0">
                          <a:solidFill>
                            <a:srgbClr val="000000"/>
                          </a:solidFill>
                          <a:effectLst/>
                          <a:latin typeface="Calibri" panose="020F0502020204030204" pitchFamily="34" charset="0"/>
                        </a:rPr>
                        <a:t>22.2</a:t>
                      </a:r>
                    </a:p>
                  </a:txBody>
                  <a:tcPr marL="9525" marR="9525" marT="9525" marB="0" anchor="ctr"/>
                </a:tc>
                <a:tc>
                  <a:txBody>
                    <a:bodyPr/>
                    <a:lstStyle/>
                    <a:p>
                      <a:pPr algn="r" rtl="0" fontAlgn="ctr"/>
                      <a:r>
                        <a:rPr lang="en-IE" sz="1400" b="0" i="0" u="none" strike="noStrike" dirty="0">
                          <a:solidFill>
                            <a:srgbClr val="000000"/>
                          </a:solidFill>
                          <a:effectLst/>
                          <a:latin typeface="Calibri" panose="020F0502020204030204" pitchFamily="34" charset="0"/>
                        </a:rPr>
                        <a:t>28.7</a:t>
                      </a:r>
                    </a:p>
                  </a:txBody>
                  <a:tcPr marL="9525" marR="9525" marT="9525" marB="0" anchor="ctr"/>
                </a:tc>
                <a:tc>
                  <a:txBody>
                    <a:bodyPr/>
                    <a:lstStyle/>
                    <a:p>
                      <a:pPr algn="r" rtl="0" fontAlgn="ctr"/>
                      <a:r>
                        <a:rPr lang="en-IE" sz="1400" b="0" i="0" u="none" strike="noStrike" dirty="0">
                          <a:solidFill>
                            <a:srgbClr val="000000"/>
                          </a:solidFill>
                          <a:effectLst/>
                          <a:latin typeface="Calibri" panose="020F0502020204030204" pitchFamily="34" charset="0"/>
                        </a:rPr>
                        <a:t>43</a:t>
                      </a:r>
                    </a:p>
                  </a:txBody>
                  <a:tcPr marL="9525" marR="9525" marT="9525" marB="0" anchor="ctr"/>
                </a:tc>
                <a:tc>
                  <a:txBody>
                    <a:bodyPr/>
                    <a:lstStyle/>
                    <a:p>
                      <a:pPr algn="r" rtl="0" fontAlgn="ctr"/>
                      <a:r>
                        <a:rPr lang="en-IE" sz="1400" b="0" i="0" u="none" strike="noStrike" dirty="0">
                          <a:solidFill>
                            <a:srgbClr val="000000"/>
                          </a:solidFill>
                          <a:effectLst/>
                          <a:latin typeface="Calibri" panose="020F0502020204030204" pitchFamily="34" charset="0"/>
                        </a:rPr>
                        <a:t>51.0</a:t>
                      </a:r>
                    </a:p>
                  </a:txBody>
                  <a:tcPr marL="9525" marR="9525" marT="9525" marB="0" anchor="ctr"/>
                </a:tc>
                <a:tc>
                  <a:txBody>
                    <a:bodyPr/>
                    <a:lstStyle/>
                    <a:p>
                      <a:pPr algn="r" rtl="0" fontAlgn="ctr"/>
                      <a:r>
                        <a:rPr lang="en-IE" sz="1400" b="0" i="0" u="none" strike="noStrike" dirty="0">
                          <a:solidFill>
                            <a:srgbClr val="000000"/>
                          </a:solidFill>
                          <a:effectLst/>
                          <a:latin typeface="Calibri" panose="020F0502020204030204" pitchFamily="34" charset="0"/>
                        </a:rPr>
                        <a:t>71.8</a:t>
                      </a:r>
                    </a:p>
                  </a:txBody>
                  <a:tcPr marL="9525" marR="9525" marT="9525" marB="0" anchor="ctr"/>
                </a:tc>
                <a:tc>
                  <a:txBody>
                    <a:bodyPr/>
                    <a:lstStyle/>
                    <a:p>
                      <a:pPr algn="r" rtl="0" fontAlgn="ctr"/>
                      <a:r>
                        <a:rPr lang="en-IE" sz="1400" b="0" i="0" u="none" strike="noStrike" dirty="0">
                          <a:solidFill>
                            <a:srgbClr val="000000"/>
                          </a:solidFill>
                          <a:effectLst/>
                          <a:latin typeface="Calibri" panose="020F0502020204030204" pitchFamily="34" charset="0"/>
                        </a:rPr>
                        <a:t>51.1</a:t>
                      </a:r>
                    </a:p>
                  </a:txBody>
                  <a:tcPr marL="9525" marR="9525" marT="9525" marB="0" anchor="ctr"/>
                </a:tc>
                <a:extLst>
                  <a:ext uri="{0D108BD9-81ED-4DB2-BD59-A6C34878D82A}">
                    <a16:rowId xmlns:a16="http://schemas.microsoft.com/office/drawing/2014/main" val="10008"/>
                  </a:ext>
                </a:extLst>
              </a:tr>
              <a:tr h="166016">
                <a:tc>
                  <a:txBody>
                    <a:bodyPr/>
                    <a:lstStyle/>
                    <a:p>
                      <a:pPr algn="l" rtl="0" fontAlgn="ctr"/>
                      <a:r>
                        <a:rPr lang="en-GB" sz="1400" b="1" i="0" u="none" strike="noStrike" dirty="0">
                          <a:solidFill>
                            <a:srgbClr val="FFFFFF"/>
                          </a:solidFill>
                          <a:effectLst/>
                          <a:latin typeface="Calibri" panose="020F0502020204030204" pitchFamily="34" charset="0"/>
                        </a:rPr>
                        <a:t>Area 6: WW; DS; DSE</a:t>
                      </a:r>
                    </a:p>
                  </a:txBody>
                  <a:tcPr marL="9525" marR="9525" marT="9525" marB="0" anchor="ctr">
                    <a:solidFill>
                      <a:srgbClr val="BA1F46"/>
                    </a:solidFill>
                  </a:tcPr>
                </a:tc>
                <a:tc>
                  <a:txBody>
                    <a:bodyPr/>
                    <a:lstStyle/>
                    <a:p>
                      <a:pPr algn="r" rtl="0" fontAlgn="ctr"/>
                      <a:r>
                        <a:rPr lang="en-IE" sz="1400" b="0" i="0" u="none" strike="noStrike" dirty="0">
                          <a:solidFill>
                            <a:srgbClr val="000000"/>
                          </a:solidFill>
                          <a:effectLst/>
                          <a:latin typeface="Calibri" panose="020F0502020204030204" pitchFamily="34" charset="0"/>
                        </a:rPr>
                        <a:t>59.6</a:t>
                      </a:r>
                    </a:p>
                  </a:txBody>
                  <a:tcPr marL="9525" marR="9525" marT="9525" marB="0" anchor="ctr"/>
                </a:tc>
                <a:tc>
                  <a:txBody>
                    <a:bodyPr/>
                    <a:lstStyle/>
                    <a:p>
                      <a:pPr algn="r" rtl="0" fontAlgn="ctr"/>
                      <a:r>
                        <a:rPr lang="en-IE" sz="1400" b="0" i="0" u="none" strike="noStrike" dirty="0">
                          <a:solidFill>
                            <a:srgbClr val="000000"/>
                          </a:solidFill>
                          <a:effectLst/>
                          <a:latin typeface="Calibri" panose="020F0502020204030204" pitchFamily="34" charset="0"/>
                        </a:rPr>
                        <a:t>22.1</a:t>
                      </a:r>
                    </a:p>
                  </a:txBody>
                  <a:tcPr marL="9525" marR="9525" marT="9525" marB="0" anchor="ctr"/>
                </a:tc>
                <a:tc>
                  <a:txBody>
                    <a:bodyPr/>
                    <a:lstStyle/>
                    <a:p>
                      <a:pPr algn="r" rtl="0" fontAlgn="ctr"/>
                      <a:r>
                        <a:rPr lang="en-IE" sz="1400" b="0" i="0" u="none" strike="noStrike" dirty="0">
                          <a:solidFill>
                            <a:srgbClr val="000000"/>
                          </a:solidFill>
                          <a:effectLst/>
                          <a:latin typeface="Calibri" panose="020F0502020204030204" pitchFamily="34" charset="0"/>
                        </a:rPr>
                        <a:t>31.1</a:t>
                      </a:r>
                    </a:p>
                  </a:txBody>
                  <a:tcPr marL="9525" marR="9525" marT="9525" marB="0" anchor="ctr"/>
                </a:tc>
                <a:tc>
                  <a:txBody>
                    <a:bodyPr/>
                    <a:lstStyle/>
                    <a:p>
                      <a:pPr algn="r" rtl="0" fontAlgn="ctr"/>
                      <a:r>
                        <a:rPr lang="en-IE" sz="1400" b="0" i="0" u="none" strike="noStrike" dirty="0">
                          <a:solidFill>
                            <a:srgbClr val="000000"/>
                          </a:solidFill>
                          <a:effectLst/>
                          <a:latin typeface="Calibri" panose="020F0502020204030204" pitchFamily="34" charset="0"/>
                        </a:rPr>
                        <a:t>29.7</a:t>
                      </a:r>
                    </a:p>
                  </a:txBody>
                  <a:tcPr marL="9525" marR="9525" marT="9525" marB="0" anchor="ctr"/>
                </a:tc>
                <a:tc>
                  <a:txBody>
                    <a:bodyPr/>
                    <a:lstStyle/>
                    <a:p>
                      <a:pPr algn="r" rtl="0" fontAlgn="ctr"/>
                      <a:r>
                        <a:rPr lang="en-IE" sz="1400" b="0" i="0" u="none" strike="noStrike" dirty="0">
                          <a:solidFill>
                            <a:srgbClr val="000000"/>
                          </a:solidFill>
                          <a:effectLst/>
                          <a:latin typeface="Calibri" panose="020F0502020204030204" pitchFamily="34" charset="0"/>
                        </a:rPr>
                        <a:t>22.1</a:t>
                      </a:r>
                    </a:p>
                  </a:txBody>
                  <a:tcPr marL="9525" marR="9525" marT="9525" marB="0" anchor="ctr"/>
                </a:tc>
                <a:tc>
                  <a:txBody>
                    <a:bodyPr/>
                    <a:lstStyle/>
                    <a:p>
                      <a:pPr algn="r" rtl="0" fontAlgn="ctr"/>
                      <a:r>
                        <a:rPr lang="en-IE" sz="1400" b="0" i="0" u="none" strike="noStrike" dirty="0">
                          <a:solidFill>
                            <a:srgbClr val="000000"/>
                          </a:solidFill>
                          <a:effectLst/>
                          <a:latin typeface="Calibri" panose="020F0502020204030204" pitchFamily="34" charset="0"/>
                        </a:rPr>
                        <a:t>25.1</a:t>
                      </a:r>
                    </a:p>
                  </a:txBody>
                  <a:tcPr marL="9525" marR="9525" marT="9525" marB="0" anchor="ctr"/>
                </a:tc>
                <a:tc>
                  <a:txBody>
                    <a:bodyPr/>
                    <a:lstStyle/>
                    <a:p>
                      <a:pPr algn="r" rtl="0" fontAlgn="ctr"/>
                      <a:r>
                        <a:rPr lang="en-IE" sz="1400" b="0" i="0" u="none" strike="noStrike" dirty="0">
                          <a:solidFill>
                            <a:srgbClr val="000000"/>
                          </a:solidFill>
                          <a:effectLst/>
                          <a:latin typeface="Calibri" panose="020F0502020204030204" pitchFamily="34" charset="0"/>
                        </a:rPr>
                        <a:t>34.2</a:t>
                      </a:r>
                    </a:p>
                  </a:txBody>
                  <a:tcPr marL="9525" marR="9525" marT="9525" marB="0" anchor="ctr"/>
                </a:tc>
                <a:tc>
                  <a:txBody>
                    <a:bodyPr/>
                    <a:lstStyle/>
                    <a:p>
                      <a:pPr algn="r" rtl="0" fontAlgn="ctr"/>
                      <a:r>
                        <a:rPr lang="en-IE" sz="1400" b="0" i="0" u="none" strike="noStrike" dirty="0">
                          <a:solidFill>
                            <a:srgbClr val="000000"/>
                          </a:solidFill>
                          <a:effectLst/>
                          <a:latin typeface="Calibri" panose="020F0502020204030204" pitchFamily="34" charset="0"/>
                        </a:rPr>
                        <a:t>48.5</a:t>
                      </a:r>
                    </a:p>
                  </a:txBody>
                  <a:tcPr marL="9525" marR="9525" marT="9525" marB="0" anchor="ctr"/>
                </a:tc>
                <a:tc>
                  <a:txBody>
                    <a:bodyPr/>
                    <a:lstStyle/>
                    <a:p>
                      <a:pPr algn="r" rtl="0" fontAlgn="ctr"/>
                      <a:r>
                        <a:rPr lang="en-IE" sz="1400" b="0" i="0" u="none" strike="noStrike" dirty="0">
                          <a:solidFill>
                            <a:srgbClr val="000000"/>
                          </a:solidFill>
                          <a:effectLst/>
                          <a:latin typeface="Calibri" panose="020F0502020204030204" pitchFamily="34" charset="0"/>
                        </a:rPr>
                        <a:t>51.4</a:t>
                      </a:r>
                    </a:p>
                  </a:txBody>
                  <a:tcPr marL="9525" marR="9525" marT="9525" marB="0" anchor="ctr"/>
                </a:tc>
                <a:tc>
                  <a:txBody>
                    <a:bodyPr/>
                    <a:lstStyle/>
                    <a:p>
                      <a:pPr algn="r" rtl="0" fontAlgn="ctr"/>
                      <a:r>
                        <a:rPr lang="en-IE" sz="1400" b="0" i="0" u="none" strike="noStrike" dirty="0">
                          <a:solidFill>
                            <a:srgbClr val="000000"/>
                          </a:solidFill>
                          <a:effectLst/>
                          <a:latin typeface="Calibri" panose="020F0502020204030204" pitchFamily="34" charset="0"/>
                        </a:rPr>
                        <a:t>64.8</a:t>
                      </a:r>
                    </a:p>
                  </a:txBody>
                  <a:tcPr marL="9525" marR="9525" marT="9525" marB="0" anchor="ctr"/>
                </a:tc>
                <a:tc>
                  <a:txBody>
                    <a:bodyPr/>
                    <a:lstStyle/>
                    <a:p>
                      <a:pPr algn="r" rtl="0" fontAlgn="ctr"/>
                      <a:r>
                        <a:rPr lang="en-IE" sz="1400" b="0" i="0" u="none" strike="noStrike" dirty="0">
                          <a:solidFill>
                            <a:srgbClr val="000000"/>
                          </a:solidFill>
                          <a:effectLst/>
                          <a:latin typeface="Calibri" panose="020F0502020204030204" pitchFamily="34" charset="0"/>
                        </a:rPr>
                        <a:t>65.6</a:t>
                      </a:r>
                    </a:p>
                  </a:txBody>
                  <a:tcPr marL="9525" marR="9525" marT="9525" marB="0" anchor="ctr"/>
                </a:tc>
                <a:extLst>
                  <a:ext uri="{0D108BD9-81ED-4DB2-BD59-A6C34878D82A}">
                    <a16:rowId xmlns:a16="http://schemas.microsoft.com/office/drawing/2014/main" val="10009"/>
                  </a:ext>
                </a:extLst>
              </a:tr>
              <a:tr h="166016">
                <a:tc>
                  <a:txBody>
                    <a:bodyPr/>
                    <a:lstStyle/>
                    <a:p>
                      <a:pPr algn="l" rtl="0" fontAlgn="ctr"/>
                      <a:r>
                        <a:rPr lang="en-GB" sz="1400" b="1" i="0" u="none" strike="noStrike" dirty="0">
                          <a:solidFill>
                            <a:srgbClr val="FFFFFF"/>
                          </a:solidFill>
                          <a:effectLst/>
                          <a:latin typeface="Calibri" panose="020F0502020204030204" pitchFamily="34" charset="0"/>
                        </a:rPr>
                        <a:t>Area 7: KE; DW; DSC; DSW</a:t>
                      </a:r>
                    </a:p>
                  </a:txBody>
                  <a:tcPr marL="9525" marR="9525" marT="9525" marB="0" anchor="ctr">
                    <a:solidFill>
                      <a:srgbClr val="BA1F46"/>
                    </a:solidFill>
                  </a:tcPr>
                </a:tc>
                <a:tc>
                  <a:txBody>
                    <a:bodyPr/>
                    <a:lstStyle/>
                    <a:p>
                      <a:pPr algn="r" rtl="0" fontAlgn="ctr"/>
                      <a:r>
                        <a:rPr lang="en-IE" sz="1400" b="0" i="0" u="none" strike="noStrike" dirty="0">
                          <a:solidFill>
                            <a:srgbClr val="000000"/>
                          </a:solidFill>
                          <a:effectLst/>
                          <a:latin typeface="Calibri" panose="020F0502020204030204" pitchFamily="34" charset="0"/>
                        </a:rPr>
                        <a:t>23.6</a:t>
                      </a:r>
                    </a:p>
                  </a:txBody>
                  <a:tcPr marL="9525" marR="9525" marT="9525" marB="0" anchor="ctr"/>
                </a:tc>
                <a:tc>
                  <a:txBody>
                    <a:bodyPr/>
                    <a:lstStyle/>
                    <a:p>
                      <a:pPr algn="r" rtl="0" fontAlgn="ctr"/>
                      <a:r>
                        <a:rPr lang="en-IE" sz="1400" b="0" i="0" u="none" strike="noStrike" dirty="0">
                          <a:solidFill>
                            <a:srgbClr val="000000"/>
                          </a:solidFill>
                          <a:effectLst/>
                          <a:latin typeface="Calibri" panose="020F0502020204030204" pitchFamily="34" charset="0"/>
                        </a:rPr>
                        <a:t>15.1</a:t>
                      </a:r>
                    </a:p>
                  </a:txBody>
                  <a:tcPr marL="9525" marR="9525" marT="9525" marB="0" anchor="ctr"/>
                </a:tc>
                <a:tc>
                  <a:txBody>
                    <a:bodyPr/>
                    <a:lstStyle/>
                    <a:p>
                      <a:pPr algn="r" rtl="0" fontAlgn="ctr"/>
                      <a:r>
                        <a:rPr lang="en-IE" sz="1400" b="0" i="0" u="none" strike="noStrike" dirty="0">
                          <a:solidFill>
                            <a:srgbClr val="000000"/>
                          </a:solidFill>
                          <a:effectLst/>
                          <a:latin typeface="Calibri" panose="020F0502020204030204" pitchFamily="34" charset="0"/>
                        </a:rPr>
                        <a:t>17.3</a:t>
                      </a:r>
                    </a:p>
                  </a:txBody>
                  <a:tcPr marL="9525" marR="9525" marT="9525" marB="0" anchor="ctr"/>
                </a:tc>
                <a:tc>
                  <a:txBody>
                    <a:bodyPr/>
                    <a:lstStyle/>
                    <a:p>
                      <a:pPr algn="r" rtl="0" fontAlgn="ctr"/>
                      <a:r>
                        <a:rPr lang="en-IE" sz="1400" b="0" i="0" u="none" strike="noStrike" dirty="0">
                          <a:solidFill>
                            <a:srgbClr val="000000"/>
                          </a:solidFill>
                          <a:effectLst/>
                          <a:latin typeface="Calibri" panose="020F0502020204030204" pitchFamily="34" charset="0"/>
                        </a:rPr>
                        <a:t>28.5</a:t>
                      </a:r>
                    </a:p>
                  </a:txBody>
                  <a:tcPr marL="9525" marR="9525" marT="9525" marB="0" anchor="ctr"/>
                </a:tc>
                <a:tc>
                  <a:txBody>
                    <a:bodyPr/>
                    <a:lstStyle/>
                    <a:p>
                      <a:pPr algn="r" rtl="0" fontAlgn="ctr"/>
                      <a:r>
                        <a:rPr lang="en-IE" sz="1400" b="0" i="0" u="none" strike="noStrike" dirty="0">
                          <a:solidFill>
                            <a:srgbClr val="000000"/>
                          </a:solidFill>
                          <a:effectLst/>
                          <a:latin typeface="Calibri" panose="020F0502020204030204" pitchFamily="34" charset="0"/>
                        </a:rPr>
                        <a:t>25.1</a:t>
                      </a:r>
                    </a:p>
                  </a:txBody>
                  <a:tcPr marL="9525" marR="9525" marT="9525" marB="0" anchor="ctr"/>
                </a:tc>
                <a:tc>
                  <a:txBody>
                    <a:bodyPr/>
                    <a:lstStyle/>
                    <a:p>
                      <a:pPr algn="r" rtl="0" fontAlgn="ctr"/>
                      <a:r>
                        <a:rPr lang="en-IE" sz="1400" b="0" i="0" u="none" strike="noStrike" dirty="0">
                          <a:solidFill>
                            <a:srgbClr val="000000"/>
                          </a:solidFill>
                          <a:effectLst/>
                          <a:latin typeface="Calibri" panose="020F0502020204030204" pitchFamily="34" charset="0"/>
                        </a:rPr>
                        <a:t>29.7</a:t>
                      </a:r>
                    </a:p>
                  </a:txBody>
                  <a:tcPr marL="9525" marR="9525" marT="9525" marB="0" anchor="ctr"/>
                </a:tc>
                <a:tc>
                  <a:txBody>
                    <a:bodyPr/>
                    <a:lstStyle/>
                    <a:p>
                      <a:pPr algn="r" rtl="0" fontAlgn="ctr"/>
                      <a:r>
                        <a:rPr lang="en-IE" sz="1400" b="0" i="0" u="none" strike="noStrike" dirty="0">
                          <a:solidFill>
                            <a:srgbClr val="000000"/>
                          </a:solidFill>
                          <a:effectLst/>
                          <a:latin typeface="Calibri" panose="020F0502020204030204" pitchFamily="34" charset="0"/>
                        </a:rPr>
                        <a:t>37.2</a:t>
                      </a:r>
                    </a:p>
                  </a:txBody>
                  <a:tcPr marL="9525" marR="9525" marT="9525" marB="0" anchor="ctr"/>
                </a:tc>
                <a:tc>
                  <a:txBody>
                    <a:bodyPr/>
                    <a:lstStyle/>
                    <a:p>
                      <a:pPr algn="r" rtl="0" fontAlgn="ctr"/>
                      <a:r>
                        <a:rPr lang="en-IE" sz="1400" b="0" i="0" u="none" strike="noStrike" dirty="0">
                          <a:solidFill>
                            <a:srgbClr val="000000"/>
                          </a:solidFill>
                          <a:effectLst/>
                          <a:latin typeface="Calibri" panose="020F0502020204030204" pitchFamily="34" charset="0"/>
                        </a:rPr>
                        <a:t>41</a:t>
                      </a:r>
                    </a:p>
                  </a:txBody>
                  <a:tcPr marL="9525" marR="9525" marT="9525" marB="0" anchor="ctr"/>
                </a:tc>
                <a:tc>
                  <a:txBody>
                    <a:bodyPr/>
                    <a:lstStyle/>
                    <a:p>
                      <a:pPr algn="r" rtl="0" fontAlgn="ctr"/>
                      <a:r>
                        <a:rPr lang="en-IE" sz="1400" b="0" i="0" u="none" strike="noStrike" dirty="0">
                          <a:solidFill>
                            <a:srgbClr val="000000"/>
                          </a:solidFill>
                          <a:effectLst/>
                          <a:latin typeface="Calibri" panose="020F0502020204030204" pitchFamily="34" charset="0"/>
                        </a:rPr>
                        <a:t>55.9</a:t>
                      </a:r>
                    </a:p>
                  </a:txBody>
                  <a:tcPr marL="9525" marR="9525" marT="9525" marB="0" anchor="ctr"/>
                </a:tc>
                <a:tc>
                  <a:txBody>
                    <a:bodyPr/>
                    <a:lstStyle/>
                    <a:p>
                      <a:pPr algn="r" rtl="0" fontAlgn="ctr"/>
                      <a:r>
                        <a:rPr lang="en-IE" sz="1400" b="0" i="0" u="none" strike="noStrike" dirty="0">
                          <a:solidFill>
                            <a:srgbClr val="000000"/>
                          </a:solidFill>
                          <a:effectLst/>
                          <a:latin typeface="Calibri" panose="020F0502020204030204" pitchFamily="34" charset="0"/>
                        </a:rPr>
                        <a:t>67.1</a:t>
                      </a:r>
                    </a:p>
                  </a:txBody>
                  <a:tcPr marL="9525" marR="9525" marT="9525" marB="0" anchor="ctr"/>
                </a:tc>
                <a:tc>
                  <a:txBody>
                    <a:bodyPr/>
                    <a:lstStyle/>
                    <a:p>
                      <a:pPr algn="r" rtl="0" fontAlgn="ctr"/>
                      <a:r>
                        <a:rPr lang="en-IE" sz="1400" b="0" i="0" u="none" strike="noStrike" dirty="0">
                          <a:solidFill>
                            <a:srgbClr val="000000"/>
                          </a:solidFill>
                          <a:effectLst/>
                          <a:latin typeface="Calibri" panose="020F0502020204030204" pitchFamily="34" charset="0"/>
                        </a:rPr>
                        <a:t>52.9</a:t>
                      </a:r>
                    </a:p>
                  </a:txBody>
                  <a:tcPr marL="9525" marR="9525" marT="9525" marB="0" anchor="ctr"/>
                </a:tc>
                <a:extLst>
                  <a:ext uri="{0D108BD9-81ED-4DB2-BD59-A6C34878D82A}">
                    <a16:rowId xmlns:a16="http://schemas.microsoft.com/office/drawing/2014/main" val="10010"/>
                  </a:ext>
                </a:extLst>
              </a:tr>
              <a:tr h="166016">
                <a:tc>
                  <a:txBody>
                    <a:bodyPr/>
                    <a:lstStyle/>
                    <a:p>
                      <a:pPr algn="l" rtl="0" fontAlgn="ctr"/>
                      <a:r>
                        <a:rPr lang="en-GB" sz="1400" b="1" i="0" u="none" strike="noStrike" dirty="0">
                          <a:solidFill>
                            <a:srgbClr val="FFFFFF"/>
                          </a:solidFill>
                          <a:effectLst/>
                          <a:latin typeface="Calibri" panose="020F0502020204030204" pitchFamily="34" charset="0"/>
                        </a:rPr>
                        <a:t>Area 8: S/OY; LD/WH; LH/MH</a:t>
                      </a:r>
                    </a:p>
                  </a:txBody>
                  <a:tcPr marL="9525" marR="9525" marT="9525" marB="0" anchor="ctr">
                    <a:solidFill>
                      <a:srgbClr val="BA1F46"/>
                    </a:solidFill>
                  </a:tcPr>
                </a:tc>
                <a:tc>
                  <a:txBody>
                    <a:bodyPr/>
                    <a:lstStyle/>
                    <a:p>
                      <a:pPr algn="r" rtl="0" fontAlgn="ctr"/>
                      <a:r>
                        <a:rPr lang="en-IE" sz="1400" b="0" i="0" u="none" strike="noStrike" dirty="0">
                          <a:solidFill>
                            <a:srgbClr val="000000"/>
                          </a:solidFill>
                          <a:effectLst/>
                          <a:latin typeface="Calibri" panose="020F0502020204030204" pitchFamily="34" charset="0"/>
                        </a:rPr>
                        <a:t>17.5</a:t>
                      </a:r>
                    </a:p>
                  </a:txBody>
                  <a:tcPr marL="9525" marR="9525" marT="9525" marB="0" anchor="ctr"/>
                </a:tc>
                <a:tc>
                  <a:txBody>
                    <a:bodyPr/>
                    <a:lstStyle/>
                    <a:p>
                      <a:pPr algn="r" rtl="0" fontAlgn="ctr"/>
                      <a:r>
                        <a:rPr lang="en-IE" sz="1400" b="0" i="0" u="none" strike="noStrike" dirty="0">
                          <a:solidFill>
                            <a:srgbClr val="000000"/>
                          </a:solidFill>
                          <a:effectLst/>
                          <a:latin typeface="Calibri" panose="020F0502020204030204" pitchFamily="34" charset="0"/>
                        </a:rPr>
                        <a:t>20.7</a:t>
                      </a:r>
                    </a:p>
                  </a:txBody>
                  <a:tcPr marL="9525" marR="9525" marT="9525" marB="0" anchor="ctr"/>
                </a:tc>
                <a:tc>
                  <a:txBody>
                    <a:bodyPr/>
                    <a:lstStyle/>
                    <a:p>
                      <a:pPr algn="r" rtl="0" fontAlgn="ctr"/>
                      <a:r>
                        <a:rPr lang="en-IE" sz="1400" b="0" i="0" u="none" strike="noStrike" dirty="0">
                          <a:solidFill>
                            <a:srgbClr val="000000"/>
                          </a:solidFill>
                          <a:effectLst/>
                          <a:latin typeface="Calibri" panose="020F0502020204030204" pitchFamily="34" charset="0"/>
                        </a:rPr>
                        <a:t>23.4</a:t>
                      </a:r>
                    </a:p>
                  </a:txBody>
                  <a:tcPr marL="9525" marR="9525" marT="9525" marB="0" anchor="ctr"/>
                </a:tc>
                <a:tc>
                  <a:txBody>
                    <a:bodyPr/>
                    <a:lstStyle/>
                    <a:p>
                      <a:pPr algn="r" rtl="0" fontAlgn="ctr"/>
                      <a:r>
                        <a:rPr lang="en-IE" sz="1400" b="0" i="0" u="none" strike="noStrike" dirty="0">
                          <a:solidFill>
                            <a:srgbClr val="000000"/>
                          </a:solidFill>
                          <a:effectLst/>
                          <a:latin typeface="Calibri" panose="020F0502020204030204" pitchFamily="34" charset="0"/>
                        </a:rPr>
                        <a:t>24.5</a:t>
                      </a:r>
                    </a:p>
                  </a:txBody>
                  <a:tcPr marL="9525" marR="9525" marT="9525" marB="0" anchor="ctr"/>
                </a:tc>
                <a:tc>
                  <a:txBody>
                    <a:bodyPr/>
                    <a:lstStyle/>
                    <a:p>
                      <a:pPr algn="r" rtl="0" fontAlgn="ctr"/>
                      <a:r>
                        <a:rPr lang="en-IE" sz="1400" b="0" i="0" u="none" strike="noStrike" dirty="0">
                          <a:solidFill>
                            <a:srgbClr val="000000"/>
                          </a:solidFill>
                          <a:effectLst/>
                          <a:latin typeface="Calibri" panose="020F0502020204030204" pitchFamily="34" charset="0"/>
                        </a:rPr>
                        <a:t>22.1</a:t>
                      </a:r>
                    </a:p>
                  </a:txBody>
                  <a:tcPr marL="9525" marR="9525" marT="9525" marB="0" anchor="ctr"/>
                </a:tc>
                <a:tc>
                  <a:txBody>
                    <a:bodyPr/>
                    <a:lstStyle/>
                    <a:p>
                      <a:pPr algn="r" rtl="0" fontAlgn="ctr"/>
                      <a:r>
                        <a:rPr lang="en-IE" sz="1400" b="0" i="0" u="none" strike="noStrike" dirty="0">
                          <a:solidFill>
                            <a:srgbClr val="000000"/>
                          </a:solidFill>
                          <a:effectLst/>
                          <a:latin typeface="Calibri" panose="020F0502020204030204" pitchFamily="34" charset="0"/>
                        </a:rPr>
                        <a:t>31.7</a:t>
                      </a:r>
                    </a:p>
                  </a:txBody>
                  <a:tcPr marL="9525" marR="9525" marT="9525" marB="0" anchor="ctr"/>
                </a:tc>
                <a:tc>
                  <a:txBody>
                    <a:bodyPr/>
                    <a:lstStyle/>
                    <a:p>
                      <a:pPr algn="r" rtl="0" fontAlgn="ctr"/>
                      <a:r>
                        <a:rPr lang="en-IE" sz="1400" b="0" i="0" u="none" strike="noStrike" dirty="0">
                          <a:solidFill>
                            <a:srgbClr val="000000"/>
                          </a:solidFill>
                          <a:effectLst/>
                          <a:latin typeface="Calibri" panose="020F0502020204030204" pitchFamily="34" charset="0"/>
                        </a:rPr>
                        <a:t>32.4</a:t>
                      </a:r>
                    </a:p>
                  </a:txBody>
                  <a:tcPr marL="9525" marR="9525" marT="9525" marB="0" anchor="ctr"/>
                </a:tc>
                <a:tc>
                  <a:txBody>
                    <a:bodyPr/>
                    <a:lstStyle/>
                    <a:p>
                      <a:pPr algn="r" rtl="0" fontAlgn="ctr"/>
                      <a:r>
                        <a:rPr lang="en-IE" sz="1400" b="0" i="0" u="none" strike="noStrike" dirty="0">
                          <a:solidFill>
                            <a:srgbClr val="000000"/>
                          </a:solidFill>
                          <a:effectLst/>
                          <a:latin typeface="Calibri" panose="020F0502020204030204" pitchFamily="34" charset="0"/>
                        </a:rPr>
                        <a:t>41.4</a:t>
                      </a:r>
                    </a:p>
                  </a:txBody>
                  <a:tcPr marL="9525" marR="9525" marT="9525" marB="0" anchor="ctr"/>
                </a:tc>
                <a:tc>
                  <a:txBody>
                    <a:bodyPr/>
                    <a:lstStyle/>
                    <a:p>
                      <a:pPr algn="r" rtl="0" fontAlgn="ctr"/>
                      <a:r>
                        <a:rPr lang="en-IE" sz="1400" b="0" i="0" u="none" strike="noStrike" dirty="0">
                          <a:solidFill>
                            <a:srgbClr val="000000"/>
                          </a:solidFill>
                          <a:effectLst/>
                          <a:latin typeface="Calibri" panose="020F0502020204030204" pitchFamily="34" charset="0"/>
                        </a:rPr>
                        <a:t>43.6</a:t>
                      </a:r>
                    </a:p>
                  </a:txBody>
                  <a:tcPr marL="9525" marR="9525" marT="9525" marB="0" anchor="ctr"/>
                </a:tc>
                <a:tc>
                  <a:txBody>
                    <a:bodyPr/>
                    <a:lstStyle/>
                    <a:p>
                      <a:pPr algn="r" rtl="0" fontAlgn="ctr"/>
                      <a:r>
                        <a:rPr lang="en-IE" sz="1400" b="0" i="0" u="none" strike="noStrike" dirty="0">
                          <a:solidFill>
                            <a:srgbClr val="000000"/>
                          </a:solidFill>
                          <a:effectLst/>
                          <a:latin typeface="Calibri" panose="020F0502020204030204" pitchFamily="34" charset="0"/>
                        </a:rPr>
                        <a:t>59.8</a:t>
                      </a:r>
                    </a:p>
                  </a:txBody>
                  <a:tcPr marL="9525" marR="9525" marT="9525" marB="0" anchor="ctr"/>
                </a:tc>
                <a:tc>
                  <a:txBody>
                    <a:bodyPr/>
                    <a:lstStyle/>
                    <a:p>
                      <a:pPr algn="r" rtl="0" fontAlgn="ctr"/>
                      <a:r>
                        <a:rPr lang="en-IE" sz="1400" b="0" i="0" u="none" strike="noStrike" dirty="0">
                          <a:solidFill>
                            <a:srgbClr val="000000"/>
                          </a:solidFill>
                          <a:effectLst/>
                          <a:latin typeface="Calibri" panose="020F0502020204030204" pitchFamily="34" charset="0"/>
                        </a:rPr>
                        <a:t>53.7</a:t>
                      </a:r>
                    </a:p>
                  </a:txBody>
                  <a:tcPr marL="9525" marR="9525" marT="9525" marB="0" anchor="ctr"/>
                </a:tc>
                <a:extLst>
                  <a:ext uri="{0D108BD9-81ED-4DB2-BD59-A6C34878D82A}">
                    <a16:rowId xmlns:a16="http://schemas.microsoft.com/office/drawing/2014/main" val="10011"/>
                  </a:ext>
                </a:extLst>
              </a:tr>
              <a:tr h="199219">
                <a:tc>
                  <a:txBody>
                    <a:bodyPr/>
                    <a:lstStyle/>
                    <a:p>
                      <a:pPr algn="l" rtl="0" fontAlgn="ctr"/>
                      <a:r>
                        <a:rPr lang="en-GB" sz="1400" b="1" i="0" u="none" strike="noStrike" dirty="0">
                          <a:solidFill>
                            <a:srgbClr val="FFFFFF"/>
                          </a:solidFill>
                          <a:effectLst/>
                          <a:latin typeface="Calibri" panose="020F0502020204030204" pitchFamily="34" charset="0"/>
                        </a:rPr>
                        <a:t>Area 9: DN; DNC; DNW</a:t>
                      </a:r>
                    </a:p>
                  </a:txBody>
                  <a:tcPr marL="9525" marR="9525" marT="9525" marB="0" anchor="ctr">
                    <a:solidFill>
                      <a:srgbClr val="BA1F46"/>
                    </a:solidFill>
                  </a:tcPr>
                </a:tc>
                <a:tc>
                  <a:txBody>
                    <a:bodyPr/>
                    <a:lstStyle/>
                    <a:p>
                      <a:pPr algn="r" rtl="0" fontAlgn="ctr"/>
                      <a:r>
                        <a:rPr lang="en-IE" sz="1400" b="0" i="0" u="none" strike="noStrike" dirty="0">
                          <a:solidFill>
                            <a:srgbClr val="000000"/>
                          </a:solidFill>
                          <a:effectLst/>
                          <a:latin typeface="Calibri" panose="020F0502020204030204" pitchFamily="34" charset="0"/>
                        </a:rPr>
                        <a:t>24.8</a:t>
                      </a:r>
                    </a:p>
                  </a:txBody>
                  <a:tcPr marL="9525" marR="9525" marT="9525" marB="0" anchor="ctr">
                    <a:solidFill>
                      <a:schemeClr val="accent1">
                        <a:lumMod val="20000"/>
                        <a:lumOff val="80000"/>
                      </a:schemeClr>
                    </a:solidFill>
                  </a:tcPr>
                </a:tc>
                <a:tc>
                  <a:txBody>
                    <a:bodyPr/>
                    <a:lstStyle/>
                    <a:p>
                      <a:pPr algn="r" rtl="0" fontAlgn="ctr"/>
                      <a:r>
                        <a:rPr lang="en-IE" sz="1400" b="0" i="0" u="none" strike="noStrike" dirty="0">
                          <a:solidFill>
                            <a:srgbClr val="000000"/>
                          </a:solidFill>
                          <a:effectLst/>
                          <a:latin typeface="Calibri" panose="020F0502020204030204" pitchFamily="34" charset="0"/>
                        </a:rPr>
                        <a:t>23.2</a:t>
                      </a:r>
                    </a:p>
                  </a:txBody>
                  <a:tcPr marL="9525" marR="9525" marT="9525" marB="0" anchor="ctr">
                    <a:solidFill>
                      <a:schemeClr val="accent1">
                        <a:lumMod val="20000"/>
                        <a:lumOff val="80000"/>
                      </a:schemeClr>
                    </a:solidFill>
                  </a:tcPr>
                </a:tc>
                <a:tc>
                  <a:txBody>
                    <a:bodyPr/>
                    <a:lstStyle/>
                    <a:p>
                      <a:pPr algn="r" rtl="0" fontAlgn="ctr"/>
                      <a:r>
                        <a:rPr lang="en-IE" sz="1400" b="0" i="0" u="none" strike="noStrike" dirty="0">
                          <a:solidFill>
                            <a:srgbClr val="000000"/>
                          </a:solidFill>
                          <a:effectLst/>
                          <a:latin typeface="Calibri" panose="020F0502020204030204" pitchFamily="34" charset="0"/>
                        </a:rPr>
                        <a:t>31.2</a:t>
                      </a:r>
                    </a:p>
                  </a:txBody>
                  <a:tcPr marL="9525" marR="9525" marT="9525" marB="0" anchor="ctr">
                    <a:solidFill>
                      <a:schemeClr val="accent1">
                        <a:lumMod val="20000"/>
                        <a:lumOff val="80000"/>
                      </a:schemeClr>
                    </a:solidFill>
                  </a:tcPr>
                </a:tc>
                <a:tc>
                  <a:txBody>
                    <a:bodyPr/>
                    <a:lstStyle/>
                    <a:p>
                      <a:pPr algn="r" rtl="0" fontAlgn="ctr"/>
                      <a:r>
                        <a:rPr lang="en-IE" sz="1400" b="0" i="0" u="none" strike="noStrike" dirty="0">
                          <a:solidFill>
                            <a:srgbClr val="000000"/>
                          </a:solidFill>
                          <a:effectLst/>
                          <a:latin typeface="Calibri" panose="020F0502020204030204" pitchFamily="34" charset="0"/>
                        </a:rPr>
                        <a:t>38.3</a:t>
                      </a:r>
                    </a:p>
                  </a:txBody>
                  <a:tcPr marL="9525" marR="9525" marT="9525" marB="0" anchor="ctr">
                    <a:solidFill>
                      <a:schemeClr val="accent1">
                        <a:lumMod val="20000"/>
                        <a:lumOff val="80000"/>
                      </a:schemeClr>
                    </a:solidFill>
                  </a:tcPr>
                </a:tc>
                <a:tc>
                  <a:txBody>
                    <a:bodyPr/>
                    <a:lstStyle/>
                    <a:p>
                      <a:pPr algn="r" rtl="0" fontAlgn="ctr"/>
                      <a:r>
                        <a:rPr lang="en-IE" sz="1400" b="0" i="0" u="none" strike="noStrike" dirty="0">
                          <a:solidFill>
                            <a:srgbClr val="000000"/>
                          </a:solidFill>
                          <a:effectLst/>
                          <a:latin typeface="Calibri" panose="020F0502020204030204" pitchFamily="34" charset="0"/>
                        </a:rPr>
                        <a:t>35.9</a:t>
                      </a:r>
                    </a:p>
                  </a:txBody>
                  <a:tcPr marL="9525" marR="9525" marT="9525" marB="0" anchor="ctr">
                    <a:solidFill>
                      <a:schemeClr val="accent1">
                        <a:lumMod val="20000"/>
                        <a:lumOff val="80000"/>
                      </a:schemeClr>
                    </a:solidFill>
                  </a:tcPr>
                </a:tc>
                <a:tc>
                  <a:txBody>
                    <a:bodyPr/>
                    <a:lstStyle/>
                    <a:p>
                      <a:pPr algn="r" rtl="0" fontAlgn="ctr"/>
                      <a:r>
                        <a:rPr lang="en-IE" sz="1400" b="0" i="0" u="none" strike="noStrike" dirty="0">
                          <a:solidFill>
                            <a:srgbClr val="000000"/>
                          </a:solidFill>
                          <a:effectLst/>
                          <a:latin typeface="Calibri" panose="020F0502020204030204" pitchFamily="34" charset="0"/>
                        </a:rPr>
                        <a:t>28.8</a:t>
                      </a:r>
                    </a:p>
                  </a:txBody>
                  <a:tcPr marL="9525" marR="9525" marT="9525" marB="0" anchor="ctr">
                    <a:solidFill>
                      <a:schemeClr val="accent1">
                        <a:lumMod val="20000"/>
                        <a:lumOff val="80000"/>
                      </a:schemeClr>
                    </a:solidFill>
                  </a:tcPr>
                </a:tc>
                <a:tc>
                  <a:txBody>
                    <a:bodyPr/>
                    <a:lstStyle/>
                    <a:p>
                      <a:pPr algn="r" rtl="0" fontAlgn="ctr"/>
                      <a:r>
                        <a:rPr lang="en-IE" sz="1400" b="0" i="0" u="none" strike="noStrike" dirty="0">
                          <a:solidFill>
                            <a:srgbClr val="000000"/>
                          </a:solidFill>
                          <a:effectLst/>
                          <a:latin typeface="Calibri" panose="020F0502020204030204" pitchFamily="34" charset="0"/>
                        </a:rPr>
                        <a:t>51</a:t>
                      </a:r>
                    </a:p>
                  </a:txBody>
                  <a:tcPr marL="9525" marR="9525" marT="9525" marB="0" anchor="ctr">
                    <a:solidFill>
                      <a:schemeClr val="accent1">
                        <a:lumMod val="20000"/>
                        <a:lumOff val="80000"/>
                      </a:schemeClr>
                    </a:solidFill>
                  </a:tcPr>
                </a:tc>
                <a:tc>
                  <a:txBody>
                    <a:bodyPr/>
                    <a:lstStyle/>
                    <a:p>
                      <a:pPr algn="r" rtl="0" fontAlgn="ctr"/>
                      <a:r>
                        <a:rPr lang="en-IE" sz="1400" b="0" i="0" u="none" strike="noStrike" dirty="0">
                          <a:solidFill>
                            <a:srgbClr val="000000"/>
                          </a:solidFill>
                          <a:effectLst/>
                          <a:latin typeface="Calibri" panose="020F0502020204030204" pitchFamily="34" charset="0"/>
                        </a:rPr>
                        <a:t>52.9</a:t>
                      </a:r>
                    </a:p>
                  </a:txBody>
                  <a:tcPr marL="9525" marR="9525" marT="9525" marB="0" anchor="ctr">
                    <a:solidFill>
                      <a:schemeClr val="accent1">
                        <a:lumMod val="20000"/>
                        <a:lumOff val="80000"/>
                      </a:schemeClr>
                    </a:solidFill>
                  </a:tcPr>
                </a:tc>
                <a:tc>
                  <a:txBody>
                    <a:bodyPr/>
                    <a:lstStyle/>
                    <a:p>
                      <a:pPr algn="r" rtl="0" fontAlgn="ctr"/>
                      <a:r>
                        <a:rPr lang="en-IE" sz="1400" b="0" i="0" u="none" strike="noStrike" dirty="0">
                          <a:solidFill>
                            <a:srgbClr val="000000"/>
                          </a:solidFill>
                          <a:effectLst/>
                          <a:latin typeface="Calibri" panose="020F0502020204030204" pitchFamily="34" charset="0"/>
                        </a:rPr>
                        <a:t>51.4</a:t>
                      </a:r>
                    </a:p>
                  </a:txBody>
                  <a:tcPr marL="9525" marR="9525" marT="9525" marB="0" anchor="ctr">
                    <a:solidFill>
                      <a:schemeClr val="accent1">
                        <a:lumMod val="20000"/>
                        <a:lumOff val="80000"/>
                      </a:schemeClr>
                    </a:solidFill>
                  </a:tcPr>
                </a:tc>
                <a:tc>
                  <a:txBody>
                    <a:bodyPr/>
                    <a:lstStyle/>
                    <a:p>
                      <a:pPr algn="r" rtl="0" fontAlgn="ctr"/>
                      <a:r>
                        <a:rPr lang="en-IE" sz="1400" b="0" i="0" u="none" strike="noStrike" dirty="0">
                          <a:solidFill>
                            <a:srgbClr val="000000"/>
                          </a:solidFill>
                          <a:effectLst/>
                          <a:latin typeface="Calibri" panose="020F0502020204030204" pitchFamily="34" charset="0"/>
                        </a:rPr>
                        <a:t>64.1</a:t>
                      </a:r>
                    </a:p>
                  </a:txBody>
                  <a:tcPr marL="9525" marR="9525" marT="9525" marB="0" anchor="ctr">
                    <a:solidFill>
                      <a:schemeClr val="accent1">
                        <a:lumMod val="20000"/>
                        <a:lumOff val="80000"/>
                      </a:schemeClr>
                    </a:solidFill>
                  </a:tcPr>
                </a:tc>
                <a:tc>
                  <a:txBody>
                    <a:bodyPr/>
                    <a:lstStyle/>
                    <a:p>
                      <a:pPr algn="r" rtl="0" fontAlgn="ctr"/>
                      <a:r>
                        <a:rPr lang="en-IE" sz="1400" b="0" i="0" u="none" strike="noStrike" dirty="0">
                          <a:solidFill>
                            <a:srgbClr val="000000"/>
                          </a:solidFill>
                          <a:effectLst/>
                          <a:latin typeface="Calibri" panose="020F0502020204030204" pitchFamily="34" charset="0"/>
                        </a:rPr>
                        <a:t>52.5</a:t>
                      </a:r>
                    </a:p>
                  </a:txBody>
                  <a:tcPr marL="9525" marR="9525" marT="9525" marB="0" anchor="ctr">
                    <a:solidFill>
                      <a:schemeClr val="accent1">
                        <a:lumMod val="20000"/>
                        <a:lumOff val="80000"/>
                      </a:schemeClr>
                    </a:solidFill>
                  </a:tcPr>
                </a:tc>
                <a:extLst>
                  <a:ext uri="{0D108BD9-81ED-4DB2-BD59-A6C34878D82A}">
                    <a16:rowId xmlns:a16="http://schemas.microsoft.com/office/drawing/2014/main" val="10012"/>
                  </a:ext>
                </a:extLst>
              </a:tr>
              <a:tr h="199219">
                <a:tc>
                  <a:txBody>
                    <a:bodyPr/>
                    <a:lstStyle/>
                    <a:p>
                      <a:pPr algn="l" rtl="0" fontAlgn="ctr"/>
                      <a:r>
                        <a:rPr lang="en-IE" sz="1400" b="1" i="0" u="none" strike="noStrike" dirty="0">
                          <a:solidFill>
                            <a:srgbClr val="FFFFFF"/>
                          </a:solidFill>
                          <a:effectLst/>
                          <a:latin typeface="Calibri" panose="020F0502020204030204" pitchFamily="34" charset="0"/>
                        </a:rPr>
                        <a:t>UPTAKE (%) PUBLIC LTCFs ONLY</a:t>
                      </a:r>
                    </a:p>
                  </a:txBody>
                  <a:tcPr marL="9525" marR="9525" marT="9525" marB="0" anchor="ctr">
                    <a:solidFill>
                      <a:srgbClr val="BA1F46"/>
                    </a:solidFill>
                  </a:tcPr>
                </a:tc>
                <a:tc>
                  <a:txBody>
                    <a:bodyPr/>
                    <a:lstStyle/>
                    <a:p>
                      <a:pPr algn="r" rtl="0" fontAlgn="ctr"/>
                      <a:r>
                        <a:rPr lang="en-IE" sz="1400" b="1" i="0" u="none" strike="noStrike" dirty="0">
                          <a:solidFill>
                            <a:srgbClr val="000000"/>
                          </a:solidFill>
                          <a:effectLst/>
                          <a:latin typeface="Calibri" panose="020F0502020204030204" pitchFamily="34" charset="0"/>
                        </a:rPr>
                        <a:t>17.8</a:t>
                      </a:r>
                    </a:p>
                  </a:txBody>
                  <a:tcPr marL="9525" marR="9525" marT="9525" marB="0" anchor="ctr">
                    <a:solidFill>
                      <a:schemeClr val="accent1">
                        <a:lumMod val="60000"/>
                        <a:lumOff val="40000"/>
                      </a:schemeClr>
                    </a:solidFill>
                  </a:tcPr>
                </a:tc>
                <a:tc>
                  <a:txBody>
                    <a:bodyPr/>
                    <a:lstStyle/>
                    <a:p>
                      <a:pPr algn="r" rtl="0" fontAlgn="ctr"/>
                      <a:r>
                        <a:rPr lang="en-IE" sz="1400" b="1" i="0" u="none" strike="noStrike" dirty="0">
                          <a:solidFill>
                            <a:srgbClr val="000000"/>
                          </a:solidFill>
                          <a:effectLst/>
                          <a:latin typeface="Calibri" panose="020F0502020204030204" pitchFamily="34" charset="0"/>
                        </a:rPr>
                        <a:t>12.3</a:t>
                      </a:r>
                    </a:p>
                  </a:txBody>
                  <a:tcPr marL="9525" marR="9525" marT="9525" marB="0" anchor="ctr">
                    <a:solidFill>
                      <a:schemeClr val="accent1">
                        <a:lumMod val="60000"/>
                        <a:lumOff val="40000"/>
                      </a:schemeClr>
                    </a:solidFill>
                  </a:tcPr>
                </a:tc>
                <a:tc>
                  <a:txBody>
                    <a:bodyPr/>
                    <a:lstStyle/>
                    <a:p>
                      <a:pPr algn="r" rtl="0" fontAlgn="ctr"/>
                      <a:r>
                        <a:rPr lang="en-IE" sz="1400" b="1" i="0" u="none" strike="noStrike" dirty="0">
                          <a:solidFill>
                            <a:srgbClr val="000000"/>
                          </a:solidFill>
                          <a:effectLst/>
                          <a:latin typeface="Calibri" panose="020F0502020204030204" pitchFamily="34" charset="0"/>
                        </a:rPr>
                        <a:t>19</a:t>
                      </a:r>
                    </a:p>
                  </a:txBody>
                  <a:tcPr marL="9525" marR="9525" marT="9525" marB="0" anchor="ctr">
                    <a:solidFill>
                      <a:schemeClr val="accent1">
                        <a:lumMod val="60000"/>
                        <a:lumOff val="40000"/>
                      </a:schemeClr>
                    </a:solidFill>
                  </a:tcPr>
                </a:tc>
                <a:tc>
                  <a:txBody>
                    <a:bodyPr/>
                    <a:lstStyle/>
                    <a:p>
                      <a:pPr algn="r" rtl="0" fontAlgn="ctr"/>
                      <a:r>
                        <a:rPr lang="en-IE" sz="1400" b="1" i="0" u="none" strike="noStrike" dirty="0">
                          <a:solidFill>
                            <a:srgbClr val="000000"/>
                          </a:solidFill>
                          <a:effectLst/>
                          <a:latin typeface="Calibri" panose="020F0502020204030204" pitchFamily="34" charset="0"/>
                        </a:rPr>
                        <a:t>24.1</a:t>
                      </a:r>
                    </a:p>
                  </a:txBody>
                  <a:tcPr marL="9525" marR="9525" marT="9525" marB="0" anchor="ctr">
                    <a:solidFill>
                      <a:schemeClr val="accent1">
                        <a:lumMod val="60000"/>
                        <a:lumOff val="40000"/>
                      </a:schemeClr>
                    </a:solidFill>
                  </a:tcPr>
                </a:tc>
                <a:tc>
                  <a:txBody>
                    <a:bodyPr/>
                    <a:lstStyle/>
                    <a:p>
                      <a:pPr algn="r" rtl="0" fontAlgn="ctr"/>
                      <a:r>
                        <a:rPr lang="en-IE" sz="1400" b="1" i="0" u="none" strike="noStrike" dirty="0">
                          <a:solidFill>
                            <a:srgbClr val="000000"/>
                          </a:solidFill>
                          <a:effectLst/>
                          <a:latin typeface="Calibri" panose="020F0502020204030204" pitchFamily="34" charset="0"/>
                        </a:rPr>
                        <a:t>23</a:t>
                      </a:r>
                    </a:p>
                  </a:txBody>
                  <a:tcPr marL="9525" marR="9525" marT="9525" marB="0" anchor="ctr">
                    <a:solidFill>
                      <a:schemeClr val="accent1">
                        <a:lumMod val="60000"/>
                        <a:lumOff val="40000"/>
                      </a:schemeClr>
                    </a:solidFill>
                  </a:tcPr>
                </a:tc>
                <a:tc>
                  <a:txBody>
                    <a:bodyPr/>
                    <a:lstStyle/>
                    <a:p>
                      <a:pPr algn="r" rtl="0" fontAlgn="ctr"/>
                      <a:r>
                        <a:rPr lang="en-IE" sz="1400" b="1" i="0" u="none" strike="noStrike" dirty="0">
                          <a:solidFill>
                            <a:srgbClr val="000000"/>
                          </a:solidFill>
                          <a:effectLst/>
                          <a:latin typeface="Calibri" panose="020F0502020204030204" pitchFamily="34" charset="0"/>
                        </a:rPr>
                        <a:t>26.9</a:t>
                      </a:r>
                    </a:p>
                  </a:txBody>
                  <a:tcPr marL="9525" marR="9525" marT="9525" marB="0" anchor="ctr">
                    <a:solidFill>
                      <a:schemeClr val="accent1">
                        <a:lumMod val="60000"/>
                        <a:lumOff val="40000"/>
                      </a:schemeClr>
                    </a:solidFill>
                  </a:tcPr>
                </a:tc>
                <a:tc>
                  <a:txBody>
                    <a:bodyPr/>
                    <a:lstStyle/>
                    <a:p>
                      <a:pPr algn="r" rtl="0" fontAlgn="ctr"/>
                      <a:r>
                        <a:rPr lang="en-IE" sz="1400" b="1" i="0" u="none" strike="noStrike" dirty="0">
                          <a:solidFill>
                            <a:srgbClr val="000000"/>
                          </a:solidFill>
                          <a:effectLst/>
                          <a:latin typeface="Calibri" panose="020F0502020204030204" pitchFamily="34" charset="0"/>
                        </a:rPr>
                        <a:t>33.2</a:t>
                      </a:r>
                    </a:p>
                  </a:txBody>
                  <a:tcPr marL="9525" marR="9525" marT="9525" marB="0" anchor="ctr">
                    <a:solidFill>
                      <a:schemeClr val="accent1">
                        <a:lumMod val="60000"/>
                        <a:lumOff val="40000"/>
                      </a:schemeClr>
                    </a:solidFill>
                  </a:tcPr>
                </a:tc>
                <a:tc>
                  <a:txBody>
                    <a:bodyPr/>
                    <a:lstStyle/>
                    <a:p>
                      <a:pPr algn="r" rtl="0" fontAlgn="ctr"/>
                      <a:r>
                        <a:rPr lang="en-IE" sz="1400" b="1" i="0" u="none" strike="noStrike" dirty="0">
                          <a:solidFill>
                            <a:srgbClr val="000000"/>
                          </a:solidFill>
                          <a:effectLst/>
                          <a:latin typeface="Calibri" panose="020F0502020204030204" pitchFamily="34" charset="0"/>
                        </a:rPr>
                        <a:t>41.9</a:t>
                      </a:r>
                    </a:p>
                  </a:txBody>
                  <a:tcPr marL="9525" marR="9525" marT="9525" marB="0" anchor="ctr">
                    <a:solidFill>
                      <a:schemeClr val="accent1">
                        <a:lumMod val="60000"/>
                        <a:lumOff val="40000"/>
                      </a:schemeClr>
                    </a:solidFill>
                  </a:tcPr>
                </a:tc>
                <a:tc>
                  <a:txBody>
                    <a:bodyPr/>
                    <a:lstStyle/>
                    <a:p>
                      <a:pPr algn="r" rtl="0" fontAlgn="ctr"/>
                      <a:r>
                        <a:rPr lang="en-IE" sz="1400" b="1" i="0" u="none" strike="noStrike" dirty="0">
                          <a:solidFill>
                            <a:srgbClr val="000000"/>
                          </a:solidFill>
                          <a:effectLst/>
                          <a:latin typeface="Calibri" panose="020F0502020204030204" pitchFamily="34" charset="0"/>
                        </a:rPr>
                        <a:t>45.7</a:t>
                      </a:r>
                    </a:p>
                  </a:txBody>
                  <a:tcPr marL="9525" marR="9525" marT="9525" marB="0" anchor="ctr">
                    <a:solidFill>
                      <a:schemeClr val="accent1">
                        <a:lumMod val="60000"/>
                        <a:lumOff val="40000"/>
                      </a:schemeClr>
                    </a:solidFill>
                  </a:tcPr>
                </a:tc>
                <a:tc>
                  <a:txBody>
                    <a:bodyPr/>
                    <a:lstStyle/>
                    <a:p>
                      <a:pPr algn="r" rtl="0" fontAlgn="ctr"/>
                      <a:r>
                        <a:rPr lang="en-IE" sz="1400" b="1" i="0" u="none" strike="noStrike" dirty="0">
                          <a:solidFill>
                            <a:srgbClr val="000000"/>
                          </a:solidFill>
                          <a:effectLst/>
                          <a:latin typeface="Calibri" panose="020F0502020204030204" pitchFamily="34" charset="0"/>
                        </a:rPr>
                        <a:t>66.3</a:t>
                      </a:r>
                    </a:p>
                  </a:txBody>
                  <a:tcPr marL="9525" marR="9525" marT="9525" marB="0" anchor="ctr">
                    <a:solidFill>
                      <a:schemeClr val="accent1">
                        <a:lumMod val="60000"/>
                        <a:lumOff val="40000"/>
                      </a:schemeClr>
                    </a:solidFill>
                  </a:tcPr>
                </a:tc>
                <a:tc>
                  <a:txBody>
                    <a:bodyPr/>
                    <a:lstStyle/>
                    <a:p>
                      <a:pPr algn="r" rtl="0" fontAlgn="ctr"/>
                      <a:r>
                        <a:rPr lang="en-IE" sz="1400" b="1" i="0" u="none" strike="noStrike" dirty="0">
                          <a:solidFill>
                            <a:srgbClr val="000000"/>
                          </a:solidFill>
                          <a:effectLst/>
                          <a:latin typeface="Calibri" panose="020F0502020204030204" pitchFamily="34" charset="0"/>
                        </a:rPr>
                        <a:t>55.2</a:t>
                      </a:r>
                    </a:p>
                  </a:txBody>
                  <a:tcPr marL="9525" marR="9525" marT="9525" marB="0" anchor="ctr">
                    <a:solidFill>
                      <a:schemeClr val="accent1">
                        <a:lumMod val="60000"/>
                        <a:lumOff val="40000"/>
                      </a:schemeClr>
                    </a:solidFill>
                  </a:tcPr>
                </a:tc>
                <a:extLst>
                  <a:ext uri="{0D108BD9-81ED-4DB2-BD59-A6C34878D82A}">
                    <a16:rowId xmlns:a16="http://schemas.microsoft.com/office/drawing/2014/main" val="10013"/>
                  </a:ext>
                </a:extLst>
              </a:tr>
            </a:tbl>
          </a:graphicData>
        </a:graphic>
      </p:graphicFrame>
    </p:spTree>
    <p:extLst>
      <p:ext uri="{BB962C8B-B14F-4D97-AF65-F5344CB8AC3E}">
        <p14:creationId xmlns:p14="http://schemas.microsoft.com/office/powerpoint/2010/main" val="128274040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12372" y="25289"/>
            <a:ext cx="1190625" cy="809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755588" y="335410"/>
            <a:ext cx="7232331" cy="998984"/>
          </a:xfrm>
        </p:spPr>
        <p:txBody>
          <a:bodyPr>
            <a:noAutofit/>
          </a:bodyPr>
          <a:lstStyle/>
          <a:p>
            <a:r>
              <a:rPr lang="en-IE" sz="2000" b="1" dirty="0">
                <a:solidFill>
                  <a:srgbClr val="BA1F46"/>
                </a:solidFill>
                <a:latin typeface="Tahoma" panose="020B0604030504040204" pitchFamily="34" charset="0"/>
                <a:ea typeface="Tahoma" panose="020B0604030504040204" pitchFamily="34" charset="0"/>
                <a:cs typeface="Tahoma" panose="020B0604030504040204" pitchFamily="34" charset="0"/>
              </a:rPr>
              <a:t>Influenza vaccine uptake in LTCF-based HCWs by staff category grade and season*</a:t>
            </a:r>
          </a:p>
        </p:txBody>
      </p:sp>
      <p:sp>
        <p:nvSpPr>
          <p:cNvPr id="7" name="Shape 1073741829"/>
          <p:cNvSpPr>
            <a:spLocks noChangeArrowheads="1"/>
          </p:cNvSpPr>
          <p:nvPr/>
        </p:nvSpPr>
        <p:spPr bwMode="auto">
          <a:xfrm>
            <a:off x="12" y="6525344"/>
            <a:ext cx="9143999" cy="332656"/>
          </a:xfrm>
          <a:prstGeom prst="rect">
            <a:avLst/>
          </a:prstGeom>
          <a:solidFill>
            <a:srgbClr val="BA1F46"/>
          </a:solidFill>
          <a:ln>
            <a:noFill/>
          </a:ln>
        </p:spPr>
        <p:txBody>
          <a:bodyPr vert="horz" wrap="square" lIns="91440" tIns="45720" rIns="91440" bIns="45720" numCol="1" anchor="t" anchorCtr="0" compatLnSpc="1">
            <a:prstTxWarp prst="textNoShape">
              <a:avLst/>
            </a:prstTxWarp>
          </a:bodyPr>
          <a:lstStyle/>
          <a:p>
            <a:endParaRPr lang="en-IE" sz="2000" b="1" dirty="0">
              <a:solidFill>
                <a:schemeClr val="bg1"/>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41258555"/>
              </p:ext>
            </p:extLst>
          </p:nvPr>
        </p:nvGraphicFramePr>
        <p:xfrm>
          <a:off x="395537" y="1917952"/>
          <a:ext cx="8352924" cy="3579495"/>
        </p:xfrm>
        <a:graphic>
          <a:graphicData uri="http://schemas.openxmlformats.org/drawingml/2006/table">
            <a:tbl>
              <a:tblPr firstRow="1" firstCol="1" bandRow="1">
                <a:tableStyleId>{5C22544A-7EE6-4342-B048-85BDC9FD1C3A}</a:tableStyleId>
              </a:tblPr>
              <a:tblGrid>
                <a:gridCol w="2247804">
                  <a:extLst>
                    <a:ext uri="{9D8B030D-6E8A-4147-A177-3AD203B41FA5}">
                      <a16:colId xmlns:a16="http://schemas.microsoft.com/office/drawing/2014/main" val="20000"/>
                    </a:ext>
                  </a:extLst>
                </a:gridCol>
                <a:gridCol w="604779">
                  <a:extLst>
                    <a:ext uri="{9D8B030D-6E8A-4147-A177-3AD203B41FA5}">
                      <a16:colId xmlns:a16="http://schemas.microsoft.com/office/drawing/2014/main" val="20001"/>
                    </a:ext>
                  </a:extLst>
                </a:gridCol>
                <a:gridCol w="518208">
                  <a:extLst>
                    <a:ext uri="{9D8B030D-6E8A-4147-A177-3AD203B41FA5}">
                      <a16:colId xmlns:a16="http://schemas.microsoft.com/office/drawing/2014/main" val="20002"/>
                    </a:ext>
                  </a:extLst>
                </a:gridCol>
                <a:gridCol w="605388">
                  <a:extLst>
                    <a:ext uri="{9D8B030D-6E8A-4147-A177-3AD203B41FA5}">
                      <a16:colId xmlns:a16="http://schemas.microsoft.com/office/drawing/2014/main" val="20003"/>
                    </a:ext>
                  </a:extLst>
                </a:gridCol>
                <a:gridCol w="604779">
                  <a:extLst>
                    <a:ext uri="{9D8B030D-6E8A-4147-A177-3AD203B41FA5}">
                      <a16:colId xmlns:a16="http://schemas.microsoft.com/office/drawing/2014/main" val="20004"/>
                    </a:ext>
                  </a:extLst>
                </a:gridCol>
                <a:gridCol w="518208">
                  <a:extLst>
                    <a:ext uri="{9D8B030D-6E8A-4147-A177-3AD203B41FA5}">
                      <a16:colId xmlns:a16="http://schemas.microsoft.com/office/drawing/2014/main" val="20005"/>
                    </a:ext>
                  </a:extLst>
                </a:gridCol>
                <a:gridCol w="605388">
                  <a:extLst>
                    <a:ext uri="{9D8B030D-6E8A-4147-A177-3AD203B41FA5}">
                      <a16:colId xmlns:a16="http://schemas.microsoft.com/office/drawing/2014/main" val="20006"/>
                    </a:ext>
                  </a:extLst>
                </a:gridCol>
                <a:gridCol w="529674">
                  <a:extLst>
                    <a:ext uri="{9D8B030D-6E8A-4147-A177-3AD203B41FA5}">
                      <a16:colId xmlns:a16="http://schemas.microsoft.com/office/drawing/2014/main" val="20007"/>
                    </a:ext>
                  </a:extLst>
                </a:gridCol>
                <a:gridCol w="529674">
                  <a:extLst>
                    <a:ext uri="{9D8B030D-6E8A-4147-A177-3AD203B41FA5}">
                      <a16:colId xmlns:a16="http://schemas.microsoft.com/office/drawing/2014/main" val="20008"/>
                    </a:ext>
                  </a:extLst>
                </a:gridCol>
                <a:gridCol w="529674">
                  <a:extLst>
                    <a:ext uri="{9D8B030D-6E8A-4147-A177-3AD203B41FA5}">
                      <a16:colId xmlns:a16="http://schemas.microsoft.com/office/drawing/2014/main" val="2834287617"/>
                    </a:ext>
                  </a:extLst>
                </a:gridCol>
                <a:gridCol w="529674">
                  <a:extLst>
                    <a:ext uri="{9D8B030D-6E8A-4147-A177-3AD203B41FA5}">
                      <a16:colId xmlns:a16="http://schemas.microsoft.com/office/drawing/2014/main" val="3071118261"/>
                    </a:ext>
                  </a:extLst>
                </a:gridCol>
                <a:gridCol w="529674">
                  <a:extLst>
                    <a:ext uri="{9D8B030D-6E8A-4147-A177-3AD203B41FA5}">
                      <a16:colId xmlns:a16="http://schemas.microsoft.com/office/drawing/2014/main" val="442894970"/>
                    </a:ext>
                  </a:extLst>
                </a:gridCol>
              </a:tblGrid>
              <a:tr h="0">
                <a:tc>
                  <a:txBody>
                    <a:bodyPr/>
                    <a:lstStyle/>
                    <a:p>
                      <a:pPr algn="just" rtl="0" fontAlgn="ctr"/>
                      <a:r>
                        <a:rPr lang="en-IE" sz="1400" b="1" i="0" u="none" strike="noStrike" dirty="0">
                          <a:solidFill>
                            <a:srgbClr val="FFFFFF"/>
                          </a:solidFill>
                          <a:effectLst/>
                          <a:latin typeface="Calibri" panose="020F0502020204030204" pitchFamily="34" charset="0"/>
                        </a:rPr>
                        <a:t> </a:t>
                      </a:r>
                    </a:p>
                  </a:txBody>
                  <a:tcPr marL="9525" marR="9525" marT="9525" marB="0" anchor="ctr">
                    <a:solidFill>
                      <a:srgbClr val="BA1F46"/>
                    </a:solidFill>
                  </a:tcPr>
                </a:tc>
                <a:tc gridSpan="11">
                  <a:txBody>
                    <a:bodyPr/>
                    <a:lstStyle/>
                    <a:p>
                      <a:pPr algn="r" rtl="0" fontAlgn="ctr"/>
                      <a:r>
                        <a:rPr lang="en-GB" sz="1400" b="1" i="0" u="none" strike="noStrike" dirty="0">
                          <a:solidFill>
                            <a:srgbClr val="FFFFFF"/>
                          </a:solidFill>
                          <a:effectLst/>
                          <a:latin typeface="Calibri" panose="020F0502020204030204" pitchFamily="34" charset="0"/>
                        </a:rPr>
                        <a:t>Seasonal % Uptake in LTCF HCWs</a:t>
                      </a:r>
                    </a:p>
                  </a:txBody>
                  <a:tcPr marL="9525" marR="9525" marT="9525" marB="0" anchor="ctr">
                    <a:solidFill>
                      <a:srgbClr val="BA1F46"/>
                    </a:solidFill>
                  </a:tcPr>
                </a:tc>
                <a:tc hMerge="1">
                  <a:txBody>
                    <a:bodyPr/>
                    <a:lstStyle/>
                    <a:p>
                      <a:endParaRPr lang="en-IE"/>
                    </a:p>
                  </a:txBody>
                  <a:tcPr/>
                </a:tc>
                <a:tc hMerge="1">
                  <a:txBody>
                    <a:bodyPr/>
                    <a:lstStyle/>
                    <a:p>
                      <a:endParaRPr lang="en-IE"/>
                    </a:p>
                  </a:txBody>
                  <a:tcPr/>
                </a:tc>
                <a:tc hMerge="1">
                  <a:txBody>
                    <a:bodyPr/>
                    <a:lstStyle/>
                    <a:p>
                      <a:endParaRPr lang="en-IE"/>
                    </a:p>
                  </a:txBody>
                  <a:tcPr/>
                </a:tc>
                <a:tc hMerge="1">
                  <a:txBody>
                    <a:bodyPr/>
                    <a:lstStyle/>
                    <a:p>
                      <a:endParaRPr lang="en-IE"/>
                    </a:p>
                  </a:txBody>
                  <a:tcPr/>
                </a:tc>
                <a:tc hMerge="1">
                  <a:txBody>
                    <a:bodyPr/>
                    <a:lstStyle/>
                    <a:p>
                      <a:endParaRPr lang="en-IE"/>
                    </a:p>
                  </a:txBody>
                  <a:tcPr/>
                </a:tc>
                <a:tc hMerge="1">
                  <a:txBody>
                    <a:bodyPr/>
                    <a:lstStyle/>
                    <a:p>
                      <a:endParaRPr lang="en-IE"/>
                    </a:p>
                  </a:txBody>
                  <a:tcPr/>
                </a:tc>
                <a:tc hMerge="1">
                  <a:txBody>
                    <a:bodyPr/>
                    <a:lstStyle/>
                    <a:p>
                      <a:endParaRPr lang="en-IE"/>
                    </a:p>
                  </a:txBody>
                  <a:tcPr>
                    <a:solidFill>
                      <a:srgbClr val="C00000"/>
                    </a:solidFill>
                  </a:tcPr>
                </a:tc>
                <a:tc hMerge="1">
                  <a:txBody>
                    <a:bodyPr/>
                    <a:lstStyle/>
                    <a:p>
                      <a:endParaRPr lang="en-IE"/>
                    </a:p>
                  </a:txBody>
                  <a:tcPr>
                    <a:solidFill>
                      <a:srgbClr val="BA1F46"/>
                    </a:solidFill>
                  </a:tcPr>
                </a:tc>
                <a:tc hMerge="1">
                  <a:txBody>
                    <a:bodyPr/>
                    <a:lstStyle/>
                    <a:p>
                      <a:pPr algn="r" rtl="0" fontAlgn="ctr"/>
                      <a:endParaRPr lang="en-GB" sz="1400" b="1" i="0" u="none" strike="noStrike" dirty="0">
                        <a:solidFill>
                          <a:srgbClr val="FFFFFF"/>
                        </a:solidFill>
                        <a:effectLst/>
                        <a:latin typeface="Calibri" panose="020F0502020204030204" pitchFamily="34" charset="0"/>
                      </a:endParaRPr>
                    </a:p>
                  </a:txBody>
                  <a:tcPr marL="9525" marR="9525" marT="9525" marB="0" anchor="ctr">
                    <a:solidFill>
                      <a:srgbClr val="BA1F46"/>
                    </a:solidFill>
                  </a:tcPr>
                </a:tc>
                <a:tc hMerge="1">
                  <a:txBody>
                    <a:bodyPr/>
                    <a:lstStyle/>
                    <a:p>
                      <a:pPr algn="ctr" rtl="0" fontAlgn="ctr"/>
                      <a:endParaRPr lang="en-GB" sz="1400" b="1" i="0" u="none" strike="noStrike" dirty="0">
                        <a:solidFill>
                          <a:srgbClr val="FFFFFF"/>
                        </a:solidFill>
                        <a:effectLst/>
                        <a:latin typeface="Calibri" panose="020F0502020204030204" pitchFamily="34" charset="0"/>
                      </a:endParaRPr>
                    </a:p>
                  </a:txBody>
                  <a:tcPr marL="9525" marR="9525" marT="9525" marB="0" anchor="ctr">
                    <a:solidFill>
                      <a:srgbClr val="BA1F46"/>
                    </a:solidFill>
                  </a:tcPr>
                </a:tc>
                <a:extLst>
                  <a:ext uri="{0D108BD9-81ED-4DB2-BD59-A6C34878D82A}">
                    <a16:rowId xmlns:a16="http://schemas.microsoft.com/office/drawing/2014/main" val="10000"/>
                  </a:ext>
                </a:extLst>
              </a:tr>
              <a:tr h="166016">
                <a:tc>
                  <a:txBody>
                    <a:bodyPr/>
                    <a:lstStyle/>
                    <a:p>
                      <a:pPr algn="l" fontAlgn="b"/>
                      <a:r>
                        <a:rPr lang="en-IE" sz="1800" b="0" i="0" u="none" strike="noStrike" dirty="0">
                          <a:solidFill>
                            <a:srgbClr val="000000"/>
                          </a:solidFill>
                          <a:effectLst/>
                          <a:latin typeface="Arial" panose="020B0604020202020204" pitchFamily="34" charset="0"/>
                        </a:rPr>
                        <a:t> </a:t>
                      </a:r>
                    </a:p>
                  </a:txBody>
                  <a:tcPr marL="9525" marR="9525" marT="9525" marB="0" anchor="b">
                    <a:solidFill>
                      <a:srgbClr val="BA1F46"/>
                    </a:solidFill>
                  </a:tcPr>
                </a:tc>
                <a:tc>
                  <a:txBody>
                    <a:bodyPr/>
                    <a:lstStyle/>
                    <a:p>
                      <a:pPr algn="r" rtl="0" fontAlgn="ctr"/>
                      <a:r>
                        <a:rPr lang="en-IE" sz="1400" b="1" i="0" u="none" strike="noStrike" dirty="0">
                          <a:solidFill>
                            <a:srgbClr val="FFFFFF"/>
                          </a:solidFill>
                          <a:effectLst/>
                          <a:latin typeface="Calibri" panose="020F0502020204030204" pitchFamily="34" charset="0"/>
                        </a:rPr>
                        <a:t>2011-2012</a:t>
                      </a:r>
                    </a:p>
                  </a:txBody>
                  <a:tcPr marL="9525" marR="9525" marT="9525" marB="0" anchor="ctr">
                    <a:solidFill>
                      <a:srgbClr val="BA1F46"/>
                    </a:solidFill>
                  </a:tcPr>
                </a:tc>
                <a:tc>
                  <a:txBody>
                    <a:bodyPr/>
                    <a:lstStyle/>
                    <a:p>
                      <a:pPr algn="r" rtl="0" fontAlgn="ctr"/>
                      <a:r>
                        <a:rPr lang="en-IE" sz="1400" b="1" i="0" u="none" strike="noStrike" dirty="0">
                          <a:solidFill>
                            <a:srgbClr val="FFFFFF"/>
                          </a:solidFill>
                          <a:effectLst/>
                          <a:latin typeface="Calibri" panose="020F0502020204030204" pitchFamily="34" charset="0"/>
                        </a:rPr>
                        <a:t>2012-2013</a:t>
                      </a:r>
                    </a:p>
                  </a:txBody>
                  <a:tcPr marL="9525" marR="9525" marT="9525" marB="0" anchor="ctr">
                    <a:solidFill>
                      <a:srgbClr val="BA1F46"/>
                    </a:solidFill>
                  </a:tcPr>
                </a:tc>
                <a:tc>
                  <a:txBody>
                    <a:bodyPr/>
                    <a:lstStyle/>
                    <a:p>
                      <a:pPr algn="r" rtl="0" fontAlgn="ctr"/>
                      <a:r>
                        <a:rPr lang="en-IE" sz="1400" b="1" i="0" u="none" strike="noStrike" dirty="0">
                          <a:solidFill>
                            <a:srgbClr val="FFFFFF"/>
                          </a:solidFill>
                          <a:effectLst/>
                          <a:latin typeface="Calibri" panose="020F0502020204030204" pitchFamily="34" charset="0"/>
                        </a:rPr>
                        <a:t>2013-2014</a:t>
                      </a:r>
                    </a:p>
                  </a:txBody>
                  <a:tcPr marL="9525" marR="9525" marT="9525" marB="0" anchor="ctr">
                    <a:solidFill>
                      <a:srgbClr val="BA1F46"/>
                    </a:solidFill>
                  </a:tcPr>
                </a:tc>
                <a:tc>
                  <a:txBody>
                    <a:bodyPr/>
                    <a:lstStyle/>
                    <a:p>
                      <a:pPr algn="r" rtl="0" fontAlgn="ctr"/>
                      <a:r>
                        <a:rPr lang="en-IE" sz="1400" b="1" i="0" u="none" strike="noStrike" dirty="0">
                          <a:solidFill>
                            <a:srgbClr val="FFFFFF"/>
                          </a:solidFill>
                          <a:effectLst/>
                          <a:latin typeface="Calibri" panose="020F0502020204030204" pitchFamily="34" charset="0"/>
                        </a:rPr>
                        <a:t>2014-2015</a:t>
                      </a:r>
                    </a:p>
                  </a:txBody>
                  <a:tcPr marL="9525" marR="9525" marT="9525" marB="0" anchor="ctr">
                    <a:solidFill>
                      <a:srgbClr val="BA1F46"/>
                    </a:solidFill>
                  </a:tcPr>
                </a:tc>
                <a:tc>
                  <a:txBody>
                    <a:bodyPr/>
                    <a:lstStyle/>
                    <a:p>
                      <a:pPr algn="r" rtl="0" fontAlgn="ctr"/>
                      <a:r>
                        <a:rPr lang="en-IE" sz="1400" b="1" i="0" u="none" strike="noStrike" dirty="0">
                          <a:solidFill>
                            <a:srgbClr val="FFFFFF"/>
                          </a:solidFill>
                          <a:effectLst/>
                          <a:latin typeface="Calibri" panose="020F0502020204030204" pitchFamily="34" charset="0"/>
                        </a:rPr>
                        <a:t>2015-2016</a:t>
                      </a:r>
                    </a:p>
                  </a:txBody>
                  <a:tcPr marL="9525" marR="9525" marT="9525" marB="0" anchor="ctr">
                    <a:solidFill>
                      <a:srgbClr val="BA1F46"/>
                    </a:solidFill>
                  </a:tcPr>
                </a:tc>
                <a:tc>
                  <a:txBody>
                    <a:bodyPr/>
                    <a:lstStyle/>
                    <a:p>
                      <a:pPr algn="r" rtl="0" fontAlgn="ctr"/>
                      <a:r>
                        <a:rPr lang="en-IE" sz="1400" b="1" i="0" u="none" strike="noStrike" dirty="0">
                          <a:solidFill>
                            <a:srgbClr val="FFFFFF"/>
                          </a:solidFill>
                          <a:effectLst/>
                          <a:latin typeface="Calibri" panose="020F0502020204030204" pitchFamily="34" charset="0"/>
                        </a:rPr>
                        <a:t>2016-2017‡</a:t>
                      </a:r>
                    </a:p>
                  </a:txBody>
                  <a:tcPr marL="9525" marR="9525" marT="9525" marB="0" anchor="ctr">
                    <a:solidFill>
                      <a:srgbClr val="BA1F46"/>
                    </a:solidFill>
                  </a:tcPr>
                </a:tc>
                <a:tc>
                  <a:txBody>
                    <a:bodyPr/>
                    <a:lstStyle/>
                    <a:p>
                      <a:pPr algn="r" rtl="0" fontAlgn="ctr"/>
                      <a:r>
                        <a:rPr lang="en-IE" sz="1400" b="1" i="0" u="none" strike="noStrike" dirty="0">
                          <a:solidFill>
                            <a:srgbClr val="FFFFFF"/>
                          </a:solidFill>
                          <a:effectLst/>
                          <a:latin typeface="Calibri" panose="020F0502020204030204" pitchFamily="34" charset="0"/>
                        </a:rPr>
                        <a:t>2017-2018</a:t>
                      </a:r>
                    </a:p>
                  </a:txBody>
                  <a:tcPr marL="9525" marR="9525" marT="9525" marB="0" anchor="ctr">
                    <a:solidFill>
                      <a:srgbClr val="BA1F46"/>
                    </a:solidFill>
                  </a:tcPr>
                </a:tc>
                <a:tc>
                  <a:txBody>
                    <a:bodyPr/>
                    <a:lstStyle/>
                    <a:p>
                      <a:pPr algn="r" rtl="0" fontAlgn="ctr"/>
                      <a:r>
                        <a:rPr lang="en-IE" sz="1400" b="1" i="0" u="none" strike="noStrike" dirty="0">
                          <a:solidFill>
                            <a:srgbClr val="FFFFFF"/>
                          </a:solidFill>
                          <a:effectLst/>
                          <a:latin typeface="Calibri" panose="020F0502020204030204" pitchFamily="34" charset="0"/>
                        </a:rPr>
                        <a:t>2018-2019</a:t>
                      </a:r>
                    </a:p>
                  </a:txBody>
                  <a:tcPr marL="9525" marR="9525" marT="9525" marB="0" anchor="ctr">
                    <a:solidFill>
                      <a:srgbClr val="BA1F46"/>
                    </a:solidFill>
                  </a:tcPr>
                </a:tc>
                <a:tc>
                  <a:txBody>
                    <a:bodyPr/>
                    <a:lstStyle/>
                    <a:p>
                      <a:pPr algn="r" rtl="0" fontAlgn="ctr"/>
                      <a:r>
                        <a:rPr lang="en-IE" sz="1400" b="1" i="0" u="none" strike="noStrike" dirty="0">
                          <a:solidFill>
                            <a:srgbClr val="FFFFFF"/>
                          </a:solidFill>
                          <a:effectLst/>
                          <a:latin typeface="Calibri" panose="020F0502020204030204" pitchFamily="34" charset="0"/>
                        </a:rPr>
                        <a:t>2019-2020</a:t>
                      </a:r>
                    </a:p>
                  </a:txBody>
                  <a:tcPr marL="9525" marR="9525" marT="9525" marB="0" anchor="ctr">
                    <a:solidFill>
                      <a:srgbClr val="BA1F46"/>
                    </a:solidFill>
                  </a:tcPr>
                </a:tc>
                <a:tc>
                  <a:txBody>
                    <a:bodyPr/>
                    <a:lstStyle/>
                    <a:p>
                      <a:pPr algn="r" rtl="0" fontAlgn="ctr"/>
                      <a:r>
                        <a:rPr lang="en-GB" sz="1400" b="1" i="0" u="none" strike="noStrike" dirty="0">
                          <a:solidFill>
                            <a:srgbClr val="FFFFFF"/>
                          </a:solidFill>
                          <a:effectLst/>
                          <a:latin typeface="Calibri" panose="020F0502020204030204" pitchFamily="34" charset="0"/>
                        </a:rPr>
                        <a:t>2020-2021</a:t>
                      </a:r>
                      <a:endParaRPr lang="en-IE" sz="1400" b="1" i="0" u="none" strike="noStrike" dirty="0">
                        <a:solidFill>
                          <a:srgbClr val="FFFFFF"/>
                        </a:solidFill>
                        <a:effectLst/>
                        <a:latin typeface="Calibri" panose="020F0502020204030204" pitchFamily="34" charset="0"/>
                      </a:endParaRPr>
                    </a:p>
                  </a:txBody>
                  <a:tcPr marL="9525" marR="9525" marT="9525" marB="0" anchor="ctr">
                    <a:solidFill>
                      <a:srgbClr val="BA1F46"/>
                    </a:solidFill>
                  </a:tcPr>
                </a:tc>
                <a:tc>
                  <a:txBody>
                    <a:bodyPr/>
                    <a:lstStyle/>
                    <a:p>
                      <a:pPr algn="r" rtl="0" fontAlgn="ctr"/>
                      <a:r>
                        <a:rPr lang="en-IE" sz="1400" b="1" i="0" u="none" strike="noStrike" dirty="0">
                          <a:solidFill>
                            <a:srgbClr val="FFFFFF"/>
                          </a:solidFill>
                          <a:effectLst/>
                          <a:latin typeface="Calibri" panose="020F0502020204030204" pitchFamily="34" charset="0"/>
                        </a:rPr>
                        <a:t>2021-2022</a:t>
                      </a:r>
                    </a:p>
                  </a:txBody>
                  <a:tcPr marL="9525" marR="9525" marT="9525" marB="0" anchor="ctr">
                    <a:solidFill>
                      <a:srgbClr val="BA1F46"/>
                    </a:solidFill>
                  </a:tcPr>
                </a:tc>
                <a:extLst>
                  <a:ext uri="{0D108BD9-81ED-4DB2-BD59-A6C34878D82A}">
                    <a16:rowId xmlns:a16="http://schemas.microsoft.com/office/drawing/2014/main" val="10001"/>
                  </a:ext>
                </a:extLst>
              </a:tr>
              <a:tr h="182618">
                <a:tc>
                  <a:txBody>
                    <a:bodyPr/>
                    <a:lstStyle/>
                    <a:p>
                      <a:pPr algn="l" rtl="0" fontAlgn="ctr"/>
                      <a:r>
                        <a:rPr lang="en-IE" sz="1400" b="1" i="0" u="none" strike="noStrike" dirty="0">
                          <a:solidFill>
                            <a:srgbClr val="FFFFFF"/>
                          </a:solidFill>
                          <a:effectLst/>
                          <a:latin typeface="Calibri" panose="020F0502020204030204" pitchFamily="34" charset="0"/>
                        </a:rPr>
                        <a:t>NO. PARTICIPATING PUBLIC LTCFs</a:t>
                      </a:r>
                    </a:p>
                  </a:txBody>
                  <a:tcPr marL="9525" marR="9525" marT="9525" marB="0" anchor="ctr">
                    <a:solidFill>
                      <a:srgbClr val="BA1F46"/>
                    </a:solidFill>
                  </a:tcPr>
                </a:tc>
                <a:tc>
                  <a:txBody>
                    <a:bodyPr/>
                    <a:lstStyle/>
                    <a:p>
                      <a:pPr algn="r" rtl="0" fontAlgn="ctr"/>
                      <a:r>
                        <a:rPr lang="en-IE" sz="1400" b="1" i="0" u="none" strike="noStrike" dirty="0">
                          <a:solidFill>
                            <a:srgbClr val="000000"/>
                          </a:solidFill>
                          <a:effectLst/>
                          <a:latin typeface="Calibri" panose="020F0502020204030204" pitchFamily="34" charset="0"/>
                        </a:rPr>
                        <a:t>56</a:t>
                      </a:r>
                    </a:p>
                  </a:txBody>
                  <a:tcPr marL="9525" marR="9525" marT="9525" marB="0" anchor="ctr"/>
                </a:tc>
                <a:tc>
                  <a:txBody>
                    <a:bodyPr/>
                    <a:lstStyle/>
                    <a:p>
                      <a:pPr algn="r" rtl="0" fontAlgn="ctr"/>
                      <a:r>
                        <a:rPr lang="en-IE" sz="1400" b="1" i="0" u="none" strike="noStrike" dirty="0">
                          <a:solidFill>
                            <a:srgbClr val="000000"/>
                          </a:solidFill>
                          <a:effectLst/>
                          <a:latin typeface="Calibri" panose="020F0502020204030204" pitchFamily="34" charset="0"/>
                        </a:rPr>
                        <a:t>108</a:t>
                      </a:r>
                    </a:p>
                  </a:txBody>
                  <a:tcPr marL="9525" marR="9525" marT="9525" marB="0" anchor="ctr"/>
                </a:tc>
                <a:tc>
                  <a:txBody>
                    <a:bodyPr/>
                    <a:lstStyle/>
                    <a:p>
                      <a:pPr algn="r" rtl="0" fontAlgn="ctr"/>
                      <a:r>
                        <a:rPr lang="en-IE" sz="1400" b="1" i="0" u="none" strike="noStrike" dirty="0">
                          <a:solidFill>
                            <a:srgbClr val="000000"/>
                          </a:solidFill>
                          <a:effectLst/>
                          <a:latin typeface="Calibri" panose="020F0502020204030204" pitchFamily="34" charset="0"/>
                        </a:rPr>
                        <a:t>87</a:t>
                      </a:r>
                    </a:p>
                  </a:txBody>
                  <a:tcPr marL="9525" marR="9525" marT="9525" marB="0" anchor="ctr"/>
                </a:tc>
                <a:tc>
                  <a:txBody>
                    <a:bodyPr/>
                    <a:lstStyle/>
                    <a:p>
                      <a:pPr algn="r" rtl="0" fontAlgn="ctr"/>
                      <a:r>
                        <a:rPr lang="en-IE" sz="1400" b="1" i="0" u="none" strike="noStrike" dirty="0">
                          <a:solidFill>
                            <a:srgbClr val="000000"/>
                          </a:solidFill>
                          <a:effectLst/>
                          <a:latin typeface="Calibri" panose="020F0502020204030204" pitchFamily="34" charset="0"/>
                        </a:rPr>
                        <a:t>66</a:t>
                      </a:r>
                    </a:p>
                  </a:txBody>
                  <a:tcPr marL="9525" marR="9525" marT="9525" marB="0" anchor="ctr"/>
                </a:tc>
                <a:tc>
                  <a:txBody>
                    <a:bodyPr/>
                    <a:lstStyle/>
                    <a:p>
                      <a:pPr algn="r" rtl="0" fontAlgn="ctr"/>
                      <a:r>
                        <a:rPr lang="en-IE" sz="1400" b="1" i="0" u="none" strike="noStrike" dirty="0">
                          <a:solidFill>
                            <a:srgbClr val="000000"/>
                          </a:solidFill>
                          <a:effectLst/>
                          <a:latin typeface="Calibri" panose="020F0502020204030204" pitchFamily="34" charset="0"/>
                        </a:rPr>
                        <a:t>81</a:t>
                      </a:r>
                    </a:p>
                  </a:txBody>
                  <a:tcPr marL="9525" marR="9525" marT="9525" marB="0" anchor="ctr"/>
                </a:tc>
                <a:tc>
                  <a:txBody>
                    <a:bodyPr/>
                    <a:lstStyle/>
                    <a:p>
                      <a:pPr algn="r" rtl="0" fontAlgn="ctr"/>
                      <a:r>
                        <a:rPr lang="en-IE" sz="1400" b="1" i="0" u="none" strike="noStrike" dirty="0">
                          <a:solidFill>
                            <a:srgbClr val="000000"/>
                          </a:solidFill>
                          <a:effectLst/>
                          <a:latin typeface="Calibri" panose="020F0502020204030204" pitchFamily="34" charset="0"/>
                        </a:rPr>
                        <a:t>101</a:t>
                      </a:r>
                    </a:p>
                  </a:txBody>
                  <a:tcPr marL="9525" marR="9525" marT="9525" marB="0" anchor="ctr"/>
                </a:tc>
                <a:tc>
                  <a:txBody>
                    <a:bodyPr/>
                    <a:lstStyle/>
                    <a:p>
                      <a:pPr algn="r" rtl="0" fontAlgn="ctr"/>
                      <a:r>
                        <a:rPr lang="en-IE" sz="1400" b="1" i="0" u="none" strike="noStrike" dirty="0">
                          <a:solidFill>
                            <a:srgbClr val="000000"/>
                          </a:solidFill>
                          <a:effectLst/>
                          <a:latin typeface="Calibri" panose="020F0502020204030204" pitchFamily="34" charset="0"/>
                        </a:rPr>
                        <a:t>129</a:t>
                      </a:r>
                    </a:p>
                  </a:txBody>
                  <a:tcPr marL="9525" marR="9525" marT="9525" marB="0" anchor="ctr"/>
                </a:tc>
                <a:tc>
                  <a:txBody>
                    <a:bodyPr/>
                    <a:lstStyle/>
                    <a:p>
                      <a:pPr algn="r" rtl="0" fontAlgn="ctr"/>
                      <a:r>
                        <a:rPr lang="en-IE" sz="1400" b="1" i="0" u="none" strike="noStrike" dirty="0">
                          <a:solidFill>
                            <a:srgbClr val="000000"/>
                          </a:solidFill>
                          <a:effectLst/>
                          <a:latin typeface="Calibri" panose="020F0502020204030204" pitchFamily="34" charset="0"/>
                        </a:rPr>
                        <a:t>218</a:t>
                      </a:r>
                    </a:p>
                  </a:txBody>
                  <a:tcPr marL="9525" marR="9525" marT="9525" marB="0" anchor="ctr"/>
                </a:tc>
                <a:tc>
                  <a:txBody>
                    <a:bodyPr/>
                    <a:lstStyle/>
                    <a:p>
                      <a:pPr algn="r" rtl="0" fontAlgn="ctr"/>
                      <a:r>
                        <a:rPr lang="en-IE" sz="1400" b="1" i="0" u="none" strike="noStrike" dirty="0">
                          <a:solidFill>
                            <a:srgbClr val="000000"/>
                          </a:solidFill>
                          <a:effectLst/>
                          <a:latin typeface="Calibri" panose="020F0502020204030204" pitchFamily="34" charset="0"/>
                        </a:rPr>
                        <a:t>234</a:t>
                      </a:r>
                    </a:p>
                  </a:txBody>
                  <a:tcPr marL="9525" marR="9525" marT="9525" marB="0" anchor="ctr"/>
                </a:tc>
                <a:tc>
                  <a:txBody>
                    <a:bodyPr/>
                    <a:lstStyle/>
                    <a:p>
                      <a:pPr algn="r" rtl="0" fontAlgn="ctr"/>
                      <a:r>
                        <a:rPr lang="en-IE" sz="1400" b="1" i="0" u="none" strike="noStrike" dirty="0">
                          <a:solidFill>
                            <a:srgbClr val="000000"/>
                          </a:solidFill>
                          <a:effectLst/>
                          <a:latin typeface="Calibri" panose="020F0502020204030204" pitchFamily="34" charset="0"/>
                        </a:rPr>
                        <a:t>225</a:t>
                      </a:r>
                    </a:p>
                  </a:txBody>
                  <a:tcPr marL="9525" marR="9525" marT="9525" marB="0" anchor="ctr"/>
                </a:tc>
                <a:tc>
                  <a:txBody>
                    <a:bodyPr/>
                    <a:lstStyle/>
                    <a:p>
                      <a:pPr algn="r" rtl="0" fontAlgn="ctr"/>
                      <a:r>
                        <a:rPr lang="en-IE" sz="1400" b="1" i="0" u="none" strike="noStrike" dirty="0">
                          <a:solidFill>
                            <a:srgbClr val="000000"/>
                          </a:solidFill>
                          <a:effectLst/>
                          <a:latin typeface="Calibri" panose="020F0502020204030204" pitchFamily="34" charset="0"/>
                        </a:rPr>
                        <a:t>214</a:t>
                      </a:r>
                    </a:p>
                  </a:txBody>
                  <a:tcPr marL="9525" marR="9525" marT="9525" marB="0" anchor="ctr"/>
                </a:tc>
                <a:extLst>
                  <a:ext uri="{0D108BD9-81ED-4DB2-BD59-A6C34878D82A}">
                    <a16:rowId xmlns:a16="http://schemas.microsoft.com/office/drawing/2014/main" val="10002"/>
                  </a:ext>
                </a:extLst>
              </a:tr>
              <a:tr h="199219">
                <a:tc>
                  <a:txBody>
                    <a:bodyPr/>
                    <a:lstStyle/>
                    <a:p>
                      <a:pPr algn="l" rtl="0" fontAlgn="ctr"/>
                      <a:r>
                        <a:rPr lang="en-IE" sz="1400" b="1" i="0" u="none" strike="noStrike" dirty="0">
                          <a:solidFill>
                            <a:srgbClr val="FFFFFF"/>
                          </a:solidFill>
                          <a:effectLst/>
                          <a:latin typeface="Calibri" panose="020F0502020204030204" pitchFamily="34" charset="0"/>
                        </a:rPr>
                        <a:t>HSE GRADE CATEGORY </a:t>
                      </a:r>
                    </a:p>
                  </a:txBody>
                  <a:tcPr marL="9525" marR="9525" marT="9525" marB="0" anchor="ctr">
                    <a:solidFill>
                      <a:srgbClr val="BA1F46"/>
                    </a:solidFill>
                  </a:tcPr>
                </a:tc>
                <a:tc gridSpan="7">
                  <a:txBody>
                    <a:bodyPr/>
                    <a:lstStyle/>
                    <a:p>
                      <a:pPr algn="l" fontAlgn="ctr"/>
                      <a:r>
                        <a:rPr lang="en-IE" sz="1800" b="0" i="0" u="none" strike="noStrike" dirty="0">
                          <a:solidFill>
                            <a:srgbClr val="000000"/>
                          </a:solidFill>
                          <a:effectLst/>
                          <a:latin typeface="Arial" panose="020B0604020202020204" pitchFamily="34" charset="0"/>
                        </a:rPr>
                        <a:t> </a:t>
                      </a:r>
                    </a:p>
                  </a:txBody>
                  <a:tcPr marL="9525" marR="9525" marT="9525" marB="0" anchor="ctr">
                    <a:solidFill>
                      <a:schemeClr val="accent1">
                        <a:lumMod val="60000"/>
                        <a:lumOff val="40000"/>
                      </a:schemeClr>
                    </a:solidFill>
                  </a:tcPr>
                </a:tc>
                <a:tc hMerge="1">
                  <a:txBody>
                    <a:bodyPr/>
                    <a:lstStyle/>
                    <a:p>
                      <a:endParaRPr lang="en-IE"/>
                    </a:p>
                  </a:txBody>
                  <a:tcPr>
                    <a:solidFill>
                      <a:schemeClr val="accent1">
                        <a:lumMod val="60000"/>
                        <a:lumOff val="40000"/>
                      </a:schemeClr>
                    </a:solidFill>
                  </a:tcPr>
                </a:tc>
                <a:tc hMerge="1">
                  <a:txBody>
                    <a:bodyPr/>
                    <a:lstStyle/>
                    <a:p>
                      <a:endParaRPr lang="en-IE"/>
                    </a:p>
                  </a:txBody>
                  <a:tcPr>
                    <a:solidFill>
                      <a:schemeClr val="accent1">
                        <a:lumMod val="60000"/>
                        <a:lumOff val="40000"/>
                      </a:schemeClr>
                    </a:solidFill>
                  </a:tcPr>
                </a:tc>
                <a:tc hMerge="1">
                  <a:txBody>
                    <a:bodyPr/>
                    <a:lstStyle/>
                    <a:p>
                      <a:endParaRPr lang="en-IE"/>
                    </a:p>
                  </a:txBody>
                  <a:tcPr>
                    <a:solidFill>
                      <a:schemeClr val="accent1">
                        <a:lumMod val="60000"/>
                        <a:lumOff val="40000"/>
                      </a:schemeClr>
                    </a:solidFill>
                  </a:tcPr>
                </a:tc>
                <a:tc hMerge="1">
                  <a:txBody>
                    <a:bodyPr/>
                    <a:lstStyle/>
                    <a:p>
                      <a:endParaRPr lang="en-IE"/>
                    </a:p>
                  </a:txBody>
                  <a:tcPr>
                    <a:solidFill>
                      <a:schemeClr val="accent1">
                        <a:lumMod val="60000"/>
                        <a:lumOff val="40000"/>
                      </a:schemeClr>
                    </a:solidFill>
                  </a:tcPr>
                </a:tc>
                <a:tc hMerge="1">
                  <a:txBody>
                    <a:bodyPr/>
                    <a:lstStyle/>
                    <a:p>
                      <a:endParaRPr lang="en-IE"/>
                    </a:p>
                  </a:txBody>
                  <a:tcPr>
                    <a:solidFill>
                      <a:schemeClr val="accent1">
                        <a:lumMod val="60000"/>
                        <a:lumOff val="40000"/>
                      </a:schemeClr>
                    </a:solidFill>
                  </a:tcPr>
                </a:tc>
                <a:tc hMerge="1">
                  <a:txBody>
                    <a:bodyPr/>
                    <a:lstStyle/>
                    <a:p>
                      <a:endParaRPr lang="en-IE"/>
                    </a:p>
                  </a:txBody>
                  <a:tcPr>
                    <a:solidFill>
                      <a:schemeClr val="accent1">
                        <a:lumMod val="60000"/>
                        <a:lumOff val="40000"/>
                      </a:schemeClr>
                    </a:solidFill>
                  </a:tcPr>
                </a:tc>
                <a:tc>
                  <a:txBody>
                    <a:bodyPr/>
                    <a:lstStyle/>
                    <a:p>
                      <a:pPr algn="l" fontAlgn="ctr"/>
                      <a:r>
                        <a:rPr lang="en-IE" sz="1800" b="0" i="0" u="none" strike="noStrike" dirty="0">
                          <a:solidFill>
                            <a:srgbClr val="000000"/>
                          </a:solidFill>
                          <a:effectLst/>
                          <a:latin typeface="Arial" panose="020B0604020202020204" pitchFamily="34" charset="0"/>
                        </a:rPr>
                        <a:t> </a:t>
                      </a:r>
                    </a:p>
                  </a:txBody>
                  <a:tcPr marL="9525" marR="9525" marT="9525" marB="0" anchor="ctr">
                    <a:solidFill>
                      <a:schemeClr val="accent1">
                        <a:lumMod val="60000"/>
                        <a:lumOff val="40000"/>
                      </a:schemeClr>
                    </a:solidFill>
                  </a:tcPr>
                </a:tc>
                <a:tc>
                  <a:txBody>
                    <a:bodyPr/>
                    <a:lstStyle/>
                    <a:p>
                      <a:pPr algn="l" fontAlgn="ctr"/>
                      <a:r>
                        <a:rPr lang="en-IE" sz="1800" b="0" i="0" u="none" strike="noStrike" dirty="0">
                          <a:solidFill>
                            <a:srgbClr val="000000"/>
                          </a:solidFill>
                          <a:effectLst/>
                          <a:latin typeface="Arial" panose="020B0604020202020204" pitchFamily="34" charset="0"/>
                        </a:rPr>
                        <a:t> </a:t>
                      </a:r>
                    </a:p>
                  </a:txBody>
                  <a:tcPr marL="9525" marR="9525" marT="9525" marB="0" anchor="ctr">
                    <a:solidFill>
                      <a:schemeClr val="accent1">
                        <a:lumMod val="60000"/>
                        <a:lumOff val="40000"/>
                      </a:schemeClr>
                    </a:solidFill>
                  </a:tcPr>
                </a:tc>
                <a:tc>
                  <a:txBody>
                    <a:bodyPr/>
                    <a:lstStyle/>
                    <a:p>
                      <a:pPr algn="l" fontAlgn="ctr"/>
                      <a:r>
                        <a:rPr lang="en-IE" sz="1800" b="0" i="0" u="none" strike="noStrike" dirty="0">
                          <a:solidFill>
                            <a:srgbClr val="000000"/>
                          </a:solidFill>
                          <a:effectLst/>
                          <a:latin typeface="Arial" panose="020B0604020202020204" pitchFamily="34" charset="0"/>
                        </a:rPr>
                        <a:t> </a:t>
                      </a:r>
                    </a:p>
                  </a:txBody>
                  <a:tcPr marL="9525" marR="9525" marT="9525" marB="0" anchor="ctr">
                    <a:solidFill>
                      <a:schemeClr val="accent1">
                        <a:lumMod val="60000"/>
                        <a:lumOff val="40000"/>
                      </a:schemeClr>
                    </a:solidFill>
                  </a:tcPr>
                </a:tc>
                <a:tc>
                  <a:txBody>
                    <a:bodyPr/>
                    <a:lstStyle/>
                    <a:p>
                      <a:pPr algn="l" fontAlgn="ctr"/>
                      <a:r>
                        <a:rPr lang="en-IE" sz="1800" b="0" i="0" u="none" strike="noStrike" dirty="0">
                          <a:solidFill>
                            <a:srgbClr val="000000"/>
                          </a:solidFill>
                          <a:effectLst/>
                          <a:latin typeface="Arial" panose="020B0604020202020204" pitchFamily="34" charset="0"/>
                        </a:rPr>
                        <a:t> </a:t>
                      </a:r>
                    </a:p>
                  </a:txBody>
                  <a:tcPr marL="9525" marR="9525" marT="9525" marB="0" anchor="ctr">
                    <a:solidFill>
                      <a:schemeClr val="accent1">
                        <a:lumMod val="60000"/>
                        <a:lumOff val="40000"/>
                      </a:schemeClr>
                    </a:solidFill>
                  </a:tcPr>
                </a:tc>
                <a:extLst>
                  <a:ext uri="{0D108BD9-81ED-4DB2-BD59-A6C34878D82A}">
                    <a16:rowId xmlns:a16="http://schemas.microsoft.com/office/drawing/2014/main" val="10003"/>
                  </a:ext>
                </a:extLst>
              </a:tr>
              <a:tr h="166016">
                <a:tc>
                  <a:txBody>
                    <a:bodyPr/>
                    <a:lstStyle/>
                    <a:p>
                      <a:pPr algn="l" rtl="0" fontAlgn="ctr"/>
                      <a:r>
                        <a:rPr lang="en-IE" sz="1400" b="1" i="0" u="none" strike="noStrike" dirty="0">
                          <a:solidFill>
                            <a:srgbClr val="FFFFFF"/>
                          </a:solidFill>
                          <a:effectLst/>
                          <a:latin typeface="Calibri" panose="020F0502020204030204" pitchFamily="34" charset="0"/>
                        </a:rPr>
                        <a:t>General Support Staff </a:t>
                      </a:r>
                    </a:p>
                  </a:txBody>
                  <a:tcPr marL="9525" marR="9525" marT="9525" marB="0" anchor="ctr">
                    <a:solidFill>
                      <a:srgbClr val="BA1F46"/>
                    </a:solidFill>
                  </a:tcPr>
                </a:tc>
                <a:tc>
                  <a:txBody>
                    <a:bodyPr/>
                    <a:lstStyle/>
                    <a:p>
                      <a:pPr algn="r" rtl="0" fontAlgn="ctr"/>
                      <a:r>
                        <a:rPr lang="en-IE" sz="1400" b="0" i="0" u="none" strike="noStrike" dirty="0">
                          <a:solidFill>
                            <a:srgbClr val="000000"/>
                          </a:solidFill>
                          <a:effectLst/>
                          <a:latin typeface="Calibri" panose="020F0502020204030204" pitchFamily="34" charset="0"/>
                        </a:rPr>
                        <a:t>14.9</a:t>
                      </a:r>
                    </a:p>
                  </a:txBody>
                  <a:tcPr marL="9525" marR="9525" marT="9525" marB="0" anchor="ctr"/>
                </a:tc>
                <a:tc>
                  <a:txBody>
                    <a:bodyPr/>
                    <a:lstStyle/>
                    <a:p>
                      <a:pPr algn="r" rtl="0" fontAlgn="ctr"/>
                      <a:r>
                        <a:rPr lang="en-IE" sz="1400" b="0" i="0" u="none" strike="noStrike" dirty="0">
                          <a:solidFill>
                            <a:srgbClr val="000000"/>
                          </a:solidFill>
                          <a:effectLst/>
                          <a:latin typeface="Calibri" panose="020F0502020204030204" pitchFamily="34" charset="0"/>
                        </a:rPr>
                        <a:t>14.5</a:t>
                      </a:r>
                    </a:p>
                  </a:txBody>
                  <a:tcPr marL="9525" marR="9525" marT="9525" marB="0" anchor="ctr"/>
                </a:tc>
                <a:tc>
                  <a:txBody>
                    <a:bodyPr/>
                    <a:lstStyle/>
                    <a:p>
                      <a:pPr algn="r" rtl="0" fontAlgn="ctr"/>
                      <a:r>
                        <a:rPr lang="en-IE" sz="1400" b="0" i="0" u="none" strike="noStrike" dirty="0">
                          <a:solidFill>
                            <a:srgbClr val="000000"/>
                          </a:solidFill>
                          <a:effectLst/>
                          <a:latin typeface="Calibri" panose="020F0502020204030204" pitchFamily="34" charset="0"/>
                        </a:rPr>
                        <a:t>21</a:t>
                      </a:r>
                    </a:p>
                  </a:txBody>
                  <a:tcPr marL="9525" marR="9525" marT="9525" marB="0" anchor="ctr"/>
                </a:tc>
                <a:tc>
                  <a:txBody>
                    <a:bodyPr/>
                    <a:lstStyle/>
                    <a:p>
                      <a:pPr algn="r" rtl="0" fontAlgn="ctr"/>
                      <a:r>
                        <a:rPr lang="en-IE" sz="1400" b="0" i="0" u="none" strike="noStrike" dirty="0">
                          <a:solidFill>
                            <a:srgbClr val="000000"/>
                          </a:solidFill>
                          <a:effectLst/>
                          <a:latin typeface="Calibri" panose="020F0502020204030204" pitchFamily="34" charset="0"/>
                        </a:rPr>
                        <a:t>20.1</a:t>
                      </a:r>
                    </a:p>
                  </a:txBody>
                  <a:tcPr marL="9525" marR="9525" marT="9525" marB="0" anchor="ctr"/>
                </a:tc>
                <a:tc>
                  <a:txBody>
                    <a:bodyPr/>
                    <a:lstStyle/>
                    <a:p>
                      <a:pPr algn="r" rtl="0" fontAlgn="ctr"/>
                      <a:r>
                        <a:rPr lang="en-IE" sz="1400" b="0" i="0" u="none" strike="noStrike" dirty="0">
                          <a:solidFill>
                            <a:srgbClr val="000000"/>
                          </a:solidFill>
                          <a:effectLst/>
                          <a:latin typeface="Calibri" panose="020F0502020204030204" pitchFamily="34" charset="0"/>
                        </a:rPr>
                        <a:t>24</a:t>
                      </a:r>
                    </a:p>
                  </a:txBody>
                  <a:tcPr marL="9525" marR="9525" marT="9525" marB="0" anchor="ctr"/>
                </a:tc>
                <a:tc>
                  <a:txBody>
                    <a:bodyPr/>
                    <a:lstStyle/>
                    <a:p>
                      <a:pPr algn="r" rtl="0" fontAlgn="ctr"/>
                      <a:r>
                        <a:rPr lang="en-IE" sz="1400" b="0" i="0" u="none" strike="noStrike" dirty="0">
                          <a:solidFill>
                            <a:srgbClr val="000000"/>
                          </a:solidFill>
                          <a:effectLst/>
                          <a:latin typeface="Calibri" panose="020F0502020204030204" pitchFamily="34" charset="0"/>
                        </a:rPr>
                        <a:t>26.9</a:t>
                      </a:r>
                    </a:p>
                  </a:txBody>
                  <a:tcPr marL="9525" marR="9525" marT="9525" marB="0" anchor="ctr"/>
                </a:tc>
                <a:tc>
                  <a:txBody>
                    <a:bodyPr/>
                    <a:lstStyle/>
                    <a:p>
                      <a:pPr algn="r" rtl="0" fontAlgn="ctr"/>
                      <a:r>
                        <a:rPr lang="en-IE" sz="1400" b="0" i="0" u="none" strike="noStrike" dirty="0">
                          <a:solidFill>
                            <a:srgbClr val="000000"/>
                          </a:solidFill>
                          <a:effectLst/>
                          <a:latin typeface="Calibri" panose="020F0502020204030204" pitchFamily="34" charset="0"/>
                        </a:rPr>
                        <a:t>30.6</a:t>
                      </a:r>
                    </a:p>
                  </a:txBody>
                  <a:tcPr marL="9525" marR="9525" marT="9525" marB="0" anchor="ctr"/>
                </a:tc>
                <a:tc>
                  <a:txBody>
                    <a:bodyPr/>
                    <a:lstStyle/>
                    <a:p>
                      <a:pPr algn="r" rtl="0" fontAlgn="ctr"/>
                      <a:r>
                        <a:rPr lang="en-IE" sz="1400" b="0" i="0" u="none" strike="noStrike" dirty="0">
                          <a:solidFill>
                            <a:srgbClr val="000000"/>
                          </a:solidFill>
                          <a:effectLst/>
                          <a:latin typeface="Calibri" panose="020F0502020204030204" pitchFamily="34" charset="0"/>
                        </a:rPr>
                        <a:t>37.7</a:t>
                      </a:r>
                    </a:p>
                  </a:txBody>
                  <a:tcPr marL="9525" marR="9525" marT="9525" marB="0" anchor="ctr"/>
                </a:tc>
                <a:tc>
                  <a:txBody>
                    <a:bodyPr/>
                    <a:lstStyle/>
                    <a:p>
                      <a:pPr algn="r" rtl="0" fontAlgn="ctr"/>
                      <a:r>
                        <a:rPr lang="en-IE" sz="1400" b="0" i="0" u="none" strike="noStrike" dirty="0">
                          <a:solidFill>
                            <a:srgbClr val="000000"/>
                          </a:solidFill>
                          <a:effectLst/>
                          <a:latin typeface="Calibri" panose="020F0502020204030204" pitchFamily="34" charset="0"/>
                        </a:rPr>
                        <a:t>44.1</a:t>
                      </a:r>
                    </a:p>
                  </a:txBody>
                  <a:tcPr marL="9525" marR="9525" marT="9525" marB="0" anchor="ctr"/>
                </a:tc>
                <a:tc>
                  <a:txBody>
                    <a:bodyPr/>
                    <a:lstStyle/>
                    <a:p>
                      <a:pPr algn="r" rtl="0" fontAlgn="ctr"/>
                      <a:r>
                        <a:rPr lang="en-IE" sz="1400" b="0" i="0" u="none" strike="noStrike" dirty="0">
                          <a:solidFill>
                            <a:srgbClr val="000000"/>
                          </a:solidFill>
                          <a:effectLst/>
                          <a:latin typeface="Calibri" panose="020F0502020204030204" pitchFamily="34" charset="0"/>
                        </a:rPr>
                        <a:t>63.5</a:t>
                      </a:r>
                    </a:p>
                  </a:txBody>
                  <a:tcPr marL="9525" marR="9525" marT="9525" marB="0" anchor="ctr"/>
                </a:tc>
                <a:tc>
                  <a:txBody>
                    <a:bodyPr/>
                    <a:lstStyle/>
                    <a:p>
                      <a:pPr algn="r" rtl="0" fontAlgn="ctr"/>
                      <a:r>
                        <a:rPr lang="en-IE" sz="1400" b="0" i="0" u="none" strike="noStrike" dirty="0">
                          <a:solidFill>
                            <a:srgbClr val="000000"/>
                          </a:solidFill>
                          <a:effectLst/>
                          <a:latin typeface="Calibri" panose="020F0502020204030204" pitchFamily="34" charset="0"/>
                        </a:rPr>
                        <a:t>54.6</a:t>
                      </a:r>
                    </a:p>
                  </a:txBody>
                  <a:tcPr marL="9525" marR="9525" marT="9525" marB="0" anchor="ctr"/>
                </a:tc>
                <a:extLst>
                  <a:ext uri="{0D108BD9-81ED-4DB2-BD59-A6C34878D82A}">
                    <a16:rowId xmlns:a16="http://schemas.microsoft.com/office/drawing/2014/main" val="10004"/>
                  </a:ext>
                </a:extLst>
              </a:tr>
              <a:tr h="166016">
                <a:tc>
                  <a:txBody>
                    <a:bodyPr/>
                    <a:lstStyle/>
                    <a:p>
                      <a:pPr algn="l" rtl="0" fontAlgn="ctr"/>
                      <a:r>
                        <a:rPr lang="en-IE" sz="1400" b="1" i="0" u="none" strike="noStrike" dirty="0">
                          <a:solidFill>
                            <a:srgbClr val="FFFFFF"/>
                          </a:solidFill>
                          <a:effectLst/>
                          <a:latin typeface="Calibri" panose="020F0502020204030204" pitchFamily="34" charset="0"/>
                        </a:rPr>
                        <a:t>Health &amp; Social Care Professionals</a:t>
                      </a:r>
                    </a:p>
                  </a:txBody>
                  <a:tcPr marL="9525" marR="9525" marT="9525" marB="0" anchor="ctr">
                    <a:solidFill>
                      <a:srgbClr val="BA1F46"/>
                    </a:solidFill>
                  </a:tcPr>
                </a:tc>
                <a:tc>
                  <a:txBody>
                    <a:bodyPr/>
                    <a:lstStyle/>
                    <a:p>
                      <a:pPr algn="r" rtl="0" fontAlgn="ctr"/>
                      <a:r>
                        <a:rPr lang="en-IE" sz="1400" b="0" i="0" u="none" strike="noStrike" dirty="0">
                          <a:solidFill>
                            <a:srgbClr val="000000"/>
                          </a:solidFill>
                          <a:effectLst/>
                          <a:latin typeface="Calibri" panose="020F0502020204030204" pitchFamily="34" charset="0"/>
                        </a:rPr>
                        <a:t>15.9</a:t>
                      </a:r>
                    </a:p>
                  </a:txBody>
                  <a:tcPr marL="9525" marR="9525" marT="9525" marB="0" anchor="ctr"/>
                </a:tc>
                <a:tc>
                  <a:txBody>
                    <a:bodyPr/>
                    <a:lstStyle/>
                    <a:p>
                      <a:pPr algn="r" rtl="0" fontAlgn="ctr"/>
                      <a:r>
                        <a:rPr lang="en-IE" sz="1400" b="0" i="0" u="none" strike="noStrike" dirty="0">
                          <a:solidFill>
                            <a:srgbClr val="000000"/>
                          </a:solidFill>
                          <a:effectLst/>
                          <a:latin typeface="Calibri" panose="020F0502020204030204" pitchFamily="34" charset="0"/>
                        </a:rPr>
                        <a:t>8.6</a:t>
                      </a:r>
                    </a:p>
                  </a:txBody>
                  <a:tcPr marL="9525" marR="9525" marT="9525" marB="0" anchor="ctr"/>
                </a:tc>
                <a:tc>
                  <a:txBody>
                    <a:bodyPr/>
                    <a:lstStyle/>
                    <a:p>
                      <a:pPr algn="r" rtl="0" fontAlgn="ctr"/>
                      <a:r>
                        <a:rPr lang="en-IE" sz="1400" b="0" i="0" u="none" strike="noStrike" dirty="0">
                          <a:solidFill>
                            <a:srgbClr val="000000"/>
                          </a:solidFill>
                          <a:effectLst/>
                          <a:latin typeface="Calibri" panose="020F0502020204030204" pitchFamily="34" charset="0"/>
                        </a:rPr>
                        <a:t>23.8</a:t>
                      </a:r>
                    </a:p>
                  </a:txBody>
                  <a:tcPr marL="9525" marR="9525" marT="9525" marB="0" anchor="ctr"/>
                </a:tc>
                <a:tc>
                  <a:txBody>
                    <a:bodyPr/>
                    <a:lstStyle/>
                    <a:p>
                      <a:pPr algn="r" rtl="0" fontAlgn="ctr"/>
                      <a:r>
                        <a:rPr lang="en-IE" sz="1400" b="0" i="0" u="none" strike="noStrike" dirty="0">
                          <a:solidFill>
                            <a:srgbClr val="000000"/>
                          </a:solidFill>
                          <a:effectLst/>
                          <a:latin typeface="Calibri" panose="020F0502020204030204" pitchFamily="34" charset="0"/>
                        </a:rPr>
                        <a:t>22.5</a:t>
                      </a:r>
                    </a:p>
                  </a:txBody>
                  <a:tcPr marL="9525" marR="9525" marT="9525" marB="0" anchor="ctr"/>
                </a:tc>
                <a:tc>
                  <a:txBody>
                    <a:bodyPr/>
                    <a:lstStyle/>
                    <a:p>
                      <a:pPr algn="r" rtl="0" fontAlgn="ctr"/>
                      <a:r>
                        <a:rPr lang="en-IE" sz="1400" b="0" i="0" u="none" strike="noStrike" dirty="0">
                          <a:solidFill>
                            <a:srgbClr val="000000"/>
                          </a:solidFill>
                          <a:effectLst/>
                          <a:latin typeface="Calibri" panose="020F0502020204030204" pitchFamily="34" charset="0"/>
                        </a:rPr>
                        <a:t>22</a:t>
                      </a:r>
                    </a:p>
                  </a:txBody>
                  <a:tcPr marL="9525" marR="9525" marT="9525" marB="0" anchor="ctr"/>
                </a:tc>
                <a:tc>
                  <a:txBody>
                    <a:bodyPr/>
                    <a:lstStyle/>
                    <a:p>
                      <a:pPr algn="r" rtl="0" fontAlgn="ctr"/>
                      <a:r>
                        <a:rPr lang="en-IE" sz="1400" b="0" i="0" u="none" strike="noStrike" dirty="0">
                          <a:solidFill>
                            <a:srgbClr val="000000"/>
                          </a:solidFill>
                          <a:effectLst/>
                          <a:latin typeface="Calibri" panose="020F0502020204030204" pitchFamily="34" charset="0"/>
                        </a:rPr>
                        <a:t>35.3</a:t>
                      </a:r>
                    </a:p>
                  </a:txBody>
                  <a:tcPr marL="9525" marR="9525" marT="9525" marB="0" anchor="ctr"/>
                </a:tc>
                <a:tc>
                  <a:txBody>
                    <a:bodyPr/>
                    <a:lstStyle/>
                    <a:p>
                      <a:pPr algn="r" rtl="0" fontAlgn="ctr"/>
                      <a:r>
                        <a:rPr lang="en-IE" sz="1400" b="0" i="0" u="none" strike="noStrike" dirty="0">
                          <a:solidFill>
                            <a:srgbClr val="000000"/>
                          </a:solidFill>
                          <a:effectLst/>
                          <a:latin typeface="Calibri" panose="020F0502020204030204" pitchFamily="34" charset="0"/>
                        </a:rPr>
                        <a:t>39.4</a:t>
                      </a:r>
                    </a:p>
                  </a:txBody>
                  <a:tcPr marL="9525" marR="9525" marT="9525" marB="0" anchor="ctr"/>
                </a:tc>
                <a:tc>
                  <a:txBody>
                    <a:bodyPr/>
                    <a:lstStyle/>
                    <a:p>
                      <a:pPr algn="r" rtl="0" fontAlgn="ctr"/>
                      <a:r>
                        <a:rPr lang="en-IE" sz="1400" b="0" i="0" u="none" strike="noStrike" dirty="0">
                          <a:solidFill>
                            <a:srgbClr val="000000"/>
                          </a:solidFill>
                          <a:effectLst/>
                          <a:latin typeface="Calibri" panose="020F0502020204030204" pitchFamily="34" charset="0"/>
                        </a:rPr>
                        <a:t>55.7</a:t>
                      </a:r>
                    </a:p>
                  </a:txBody>
                  <a:tcPr marL="9525" marR="9525" marT="9525" marB="0" anchor="ctr"/>
                </a:tc>
                <a:tc>
                  <a:txBody>
                    <a:bodyPr/>
                    <a:lstStyle/>
                    <a:p>
                      <a:pPr algn="r" rtl="0" fontAlgn="ctr"/>
                      <a:r>
                        <a:rPr lang="en-IE" sz="1400" b="0" i="0" u="none" strike="noStrike" dirty="0">
                          <a:solidFill>
                            <a:srgbClr val="000000"/>
                          </a:solidFill>
                          <a:effectLst/>
                          <a:latin typeface="Calibri" panose="020F0502020204030204" pitchFamily="34" charset="0"/>
                        </a:rPr>
                        <a:t>47.5</a:t>
                      </a:r>
                    </a:p>
                  </a:txBody>
                  <a:tcPr marL="9525" marR="9525" marT="9525" marB="0" anchor="ctr"/>
                </a:tc>
                <a:tc>
                  <a:txBody>
                    <a:bodyPr/>
                    <a:lstStyle/>
                    <a:p>
                      <a:pPr algn="r" rtl="0" fontAlgn="ctr"/>
                      <a:r>
                        <a:rPr lang="en-IE" sz="1400" b="0" i="0" u="none" strike="noStrike" dirty="0">
                          <a:solidFill>
                            <a:srgbClr val="000000"/>
                          </a:solidFill>
                          <a:effectLst/>
                          <a:latin typeface="Calibri" panose="020F0502020204030204" pitchFamily="34" charset="0"/>
                        </a:rPr>
                        <a:t>70.0</a:t>
                      </a:r>
                    </a:p>
                  </a:txBody>
                  <a:tcPr marL="9525" marR="9525" marT="9525" marB="0" anchor="ctr"/>
                </a:tc>
                <a:tc>
                  <a:txBody>
                    <a:bodyPr/>
                    <a:lstStyle/>
                    <a:p>
                      <a:pPr algn="r" rtl="0" fontAlgn="ctr"/>
                      <a:r>
                        <a:rPr lang="en-IE" sz="1400" b="0" i="0" u="none" strike="noStrike" dirty="0">
                          <a:solidFill>
                            <a:srgbClr val="000000"/>
                          </a:solidFill>
                          <a:effectLst/>
                          <a:latin typeface="Calibri" panose="020F0502020204030204" pitchFamily="34" charset="0"/>
                        </a:rPr>
                        <a:t>53.6</a:t>
                      </a:r>
                    </a:p>
                  </a:txBody>
                  <a:tcPr marL="9525" marR="9525" marT="9525" marB="0" anchor="ctr"/>
                </a:tc>
                <a:extLst>
                  <a:ext uri="{0D108BD9-81ED-4DB2-BD59-A6C34878D82A}">
                    <a16:rowId xmlns:a16="http://schemas.microsoft.com/office/drawing/2014/main" val="10005"/>
                  </a:ext>
                </a:extLst>
              </a:tr>
              <a:tr h="166016">
                <a:tc>
                  <a:txBody>
                    <a:bodyPr/>
                    <a:lstStyle/>
                    <a:p>
                      <a:pPr algn="l" rtl="0" fontAlgn="ctr"/>
                      <a:r>
                        <a:rPr lang="en-IE" sz="1400" b="1" i="0" u="none" strike="noStrike" dirty="0">
                          <a:solidFill>
                            <a:srgbClr val="FFFFFF"/>
                          </a:solidFill>
                          <a:effectLst/>
                          <a:latin typeface="Calibri" panose="020F0502020204030204" pitchFamily="34" charset="0"/>
                        </a:rPr>
                        <a:t>Management &amp; Administration</a:t>
                      </a:r>
                    </a:p>
                  </a:txBody>
                  <a:tcPr marL="9525" marR="9525" marT="9525" marB="0" anchor="ctr">
                    <a:solidFill>
                      <a:srgbClr val="BA1F46"/>
                    </a:solidFill>
                  </a:tcPr>
                </a:tc>
                <a:tc>
                  <a:txBody>
                    <a:bodyPr/>
                    <a:lstStyle/>
                    <a:p>
                      <a:pPr algn="r" rtl="0" fontAlgn="ctr"/>
                      <a:r>
                        <a:rPr lang="en-IE" sz="1400" b="0" i="0" u="none" strike="noStrike" dirty="0">
                          <a:solidFill>
                            <a:srgbClr val="000000"/>
                          </a:solidFill>
                          <a:effectLst/>
                          <a:latin typeface="Calibri" panose="020F0502020204030204" pitchFamily="34" charset="0"/>
                        </a:rPr>
                        <a:t>20.6</a:t>
                      </a:r>
                    </a:p>
                  </a:txBody>
                  <a:tcPr marL="9525" marR="9525" marT="9525" marB="0" anchor="ctr"/>
                </a:tc>
                <a:tc>
                  <a:txBody>
                    <a:bodyPr/>
                    <a:lstStyle/>
                    <a:p>
                      <a:pPr algn="r" rtl="0" fontAlgn="ctr"/>
                      <a:r>
                        <a:rPr lang="en-IE" sz="1400" b="0" i="0" u="none" strike="noStrike" dirty="0">
                          <a:solidFill>
                            <a:srgbClr val="000000"/>
                          </a:solidFill>
                          <a:effectLst/>
                          <a:latin typeface="Calibri" panose="020F0502020204030204" pitchFamily="34" charset="0"/>
                        </a:rPr>
                        <a:t>16.4</a:t>
                      </a:r>
                    </a:p>
                  </a:txBody>
                  <a:tcPr marL="9525" marR="9525" marT="9525" marB="0" anchor="ctr"/>
                </a:tc>
                <a:tc>
                  <a:txBody>
                    <a:bodyPr/>
                    <a:lstStyle/>
                    <a:p>
                      <a:pPr algn="r" rtl="0" fontAlgn="ctr"/>
                      <a:r>
                        <a:rPr lang="en-IE" sz="1400" b="0" i="0" u="none" strike="noStrike" dirty="0">
                          <a:solidFill>
                            <a:srgbClr val="000000"/>
                          </a:solidFill>
                          <a:effectLst/>
                          <a:latin typeface="Calibri" panose="020F0502020204030204" pitchFamily="34" charset="0"/>
                        </a:rPr>
                        <a:t>11.3</a:t>
                      </a:r>
                    </a:p>
                  </a:txBody>
                  <a:tcPr marL="9525" marR="9525" marT="9525" marB="0" anchor="ctr"/>
                </a:tc>
                <a:tc>
                  <a:txBody>
                    <a:bodyPr/>
                    <a:lstStyle/>
                    <a:p>
                      <a:pPr algn="r" rtl="0" fontAlgn="ctr"/>
                      <a:r>
                        <a:rPr lang="en-IE" sz="1400" b="0" i="0" u="none" strike="noStrike" dirty="0">
                          <a:solidFill>
                            <a:srgbClr val="000000"/>
                          </a:solidFill>
                          <a:effectLst/>
                          <a:latin typeface="Calibri" panose="020F0502020204030204" pitchFamily="34" charset="0"/>
                        </a:rPr>
                        <a:t>26.8</a:t>
                      </a:r>
                    </a:p>
                  </a:txBody>
                  <a:tcPr marL="9525" marR="9525" marT="9525" marB="0" anchor="ctr"/>
                </a:tc>
                <a:tc>
                  <a:txBody>
                    <a:bodyPr/>
                    <a:lstStyle/>
                    <a:p>
                      <a:pPr algn="r" rtl="0" fontAlgn="ctr"/>
                      <a:r>
                        <a:rPr lang="en-IE" sz="1400" b="0" i="0" u="none" strike="noStrike" dirty="0">
                          <a:solidFill>
                            <a:srgbClr val="000000"/>
                          </a:solidFill>
                          <a:effectLst/>
                          <a:latin typeface="Calibri" panose="020F0502020204030204" pitchFamily="34" charset="0"/>
                        </a:rPr>
                        <a:t>24.3</a:t>
                      </a:r>
                    </a:p>
                  </a:txBody>
                  <a:tcPr marL="9525" marR="9525" marT="9525" marB="0" anchor="ctr"/>
                </a:tc>
                <a:tc>
                  <a:txBody>
                    <a:bodyPr/>
                    <a:lstStyle/>
                    <a:p>
                      <a:pPr algn="r" rtl="0" fontAlgn="ctr"/>
                      <a:r>
                        <a:rPr lang="en-IE" sz="1400" b="0" i="0" u="none" strike="noStrike" dirty="0">
                          <a:solidFill>
                            <a:srgbClr val="000000"/>
                          </a:solidFill>
                          <a:effectLst/>
                          <a:latin typeface="Calibri" panose="020F0502020204030204" pitchFamily="34" charset="0"/>
                        </a:rPr>
                        <a:t>30.9</a:t>
                      </a:r>
                    </a:p>
                  </a:txBody>
                  <a:tcPr marL="9525" marR="9525" marT="9525" marB="0" anchor="ctr"/>
                </a:tc>
                <a:tc>
                  <a:txBody>
                    <a:bodyPr/>
                    <a:lstStyle/>
                    <a:p>
                      <a:pPr algn="r" rtl="0" fontAlgn="ctr"/>
                      <a:r>
                        <a:rPr lang="en-IE" sz="1400" b="0" i="0" u="none" strike="noStrike" dirty="0">
                          <a:solidFill>
                            <a:srgbClr val="000000"/>
                          </a:solidFill>
                          <a:effectLst/>
                          <a:latin typeface="Calibri" panose="020F0502020204030204" pitchFamily="34" charset="0"/>
                        </a:rPr>
                        <a:t>39.6</a:t>
                      </a:r>
                    </a:p>
                  </a:txBody>
                  <a:tcPr marL="9525" marR="9525" marT="9525" marB="0" anchor="ctr"/>
                </a:tc>
                <a:tc>
                  <a:txBody>
                    <a:bodyPr/>
                    <a:lstStyle/>
                    <a:p>
                      <a:pPr algn="r" rtl="0" fontAlgn="ctr"/>
                      <a:r>
                        <a:rPr lang="en-IE" sz="1400" b="0" i="0" u="none" strike="noStrike" dirty="0">
                          <a:solidFill>
                            <a:srgbClr val="000000"/>
                          </a:solidFill>
                          <a:effectLst/>
                          <a:latin typeface="Calibri" panose="020F0502020204030204" pitchFamily="34" charset="0"/>
                        </a:rPr>
                        <a:t>49</a:t>
                      </a:r>
                    </a:p>
                  </a:txBody>
                  <a:tcPr marL="9525" marR="9525" marT="9525" marB="0" anchor="ctr"/>
                </a:tc>
                <a:tc>
                  <a:txBody>
                    <a:bodyPr/>
                    <a:lstStyle/>
                    <a:p>
                      <a:pPr algn="r" rtl="0" fontAlgn="ctr"/>
                      <a:r>
                        <a:rPr lang="en-IE" sz="1400" b="0" i="0" u="none" strike="noStrike" dirty="0">
                          <a:solidFill>
                            <a:srgbClr val="000000"/>
                          </a:solidFill>
                          <a:effectLst/>
                          <a:latin typeface="Calibri" panose="020F0502020204030204" pitchFamily="34" charset="0"/>
                        </a:rPr>
                        <a:t>51.4</a:t>
                      </a:r>
                    </a:p>
                  </a:txBody>
                  <a:tcPr marL="9525" marR="9525" marT="9525" marB="0" anchor="ctr"/>
                </a:tc>
                <a:tc>
                  <a:txBody>
                    <a:bodyPr/>
                    <a:lstStyle/>
                    <a:p>
                      <a:pPr algn="r" rtl="0" fontAlgn="ctr"/>
                      <a:r>
                        <a:rPr lang="en-IE" sz="1400" b="0" i="0" u="none" strike="noStrike" dirty="0">
                          <a:solidFill>
                            <a:srgbClr val="000000"/>
                          </a:solidFill>
                          <a:effectLst/>
                          <a:latin typeface="Calibri" panose="020F0502020204030204" pitchFamily="34" charset="0"/>
                        </a:rPr>
                        <a:t>68.6</a:t>
                      </a:r>
                    </a:p>
                  </a:txBody>
                  <a:tcPr marL="9525" marR="9525" marT="9525" marB="0" anchor="ctr"/>
                </a:tc>
                <a:tc>
                  <a:txBody>
                    <a:bodyPr/>
                    <a:lstStyle/>
                    <a:p>
                      <a:pPr algn="r" rtl="0" fontAlgn="ctr"/>
                      <a:r>
                        <a:rPr lang="en-IE" sz="1400" b="0" i="0" u="none" strike="noStrike" dirty="0">
                          <a:solidFill>
                            <a:srgbClr val="000000"/>
                          </a:solidFill>
                          <a:effectLst/>
                          <a:latin typeface="Calibri" panose="020F0502020204030204" pitchFamily="34" charset="0"/>
                        </a:rPr>
                        <a:t>66.9</a:t>
                      </a:r>
                    </a:p>
                  </a:txBody>
                  <a:tcPr marL="9525" marR="9525" marT="9525" marB="0" anchor="ctr"/>
                </a:tc>
                <a:extLst>
                  <a:ext uri="{0D108BD9-81ED-4DB2-BD59-A6C34878D82A}">
                    <a16:rowId xmlns:a16="http://schemas.microsoft.com/office/drawing/2014/main" val="10006"/>
                  </a:ext>
                </a:extLst>
              </a:tr>
              <a:tr h="166016">
                <a:tc>
                  <a:txBody>
                    <a:bodyPr/>
                    <a:lstStyle/>
                    <a:p>
                      <a:pPr algn="l" rtl="0" fontAlgn="ctr"/>
                      <a:r>
                        <a:rPr lang="en-IE" sz="1400" b="1" i="0" u="none" strike="noStrike" dirty="0">
                          <a:solidFill>
                            <a:srgbClr val="FFFFFF"/>
                          </a:solidFill>
                          <a:effectLst/>
                          <a:latin typeface="Calibri" panose="020F0502020204030204" pitchFamily="34" charset="0"/>
                        </a:rPr>
                        <a:t>Medical &amp; Dental </a:t>
                      </a:r>
                    </a:p>
                  </a:txBody>
                  <a:tcPr marL="9525" marR="9525" marT="9525" marB="0" anchor="ctr">
                    <a:solidFill>
                      <a:srgbClr val="BA1F46"/>
                    </a:solidFill>
                  </a:tcPr>
                </a:tc>
                <a:tc>
                  <a:txBody>
                    <a:bodyPr/>
                    <a:lstStyle/>
                    <a:p>
                      <a:pPr algn="r" rtl="0" fontAlgn="ctr"/>
                      <a:r>
                        <a:rPr lang="en-IE" sz="1400" b="0" i="0" u="none" strike="noStrike" dirty="0">
                          <a:solidFill>
                            <a:srgbClr val="000000"/>
                          </a:solidFill>
                          <a:effectLst/>
                          <a:latin typeface="Calibri" panose="020F0502020204030204" pitchFamily="34" charset="0"/>
                        </a:rPr>
                        <a:t>10.2</a:t>
                      </a:r>
                    </a:p>
                  </a:txBody>
                  <a:tcPr marL="9525" marR="9525" marT="9525" marB="0" anchor="ctr"/>
                </a:tc>
                <a:tc>
                  <a:txBody>
                    <a:bodyPr/>
                    <a:lstStyle/>
                    <a:p>
                      <a:pPr algn="r" rtl="0" fontAlgn="ctr"/>
                      <a:r>
                        <a:rPr lang="en-IE" sz="1400" b="0" i="0" u="none" strike="noStrike" dirty="0">
                          <a:solidFill>
                            <a:srgbClr val="000000"/>
                          </a:solidFill>
                          <a:effectLst/>
                          <a:latin typeface="Calibri" panose="020F0502020204030204" pitchFamily="34" charset="0"/>
                        </a:rPr>
                        <a:t>12.7</a:t>
                      </a:r>
                    </a:p>
                  </a:txBody>
                  <a:tcPr marL="9525" marR="9525" marT="9525" marB="0" anchor="ctr"/>
                </a:tc>
                <a:tc>
                  <a:txBody>
                    <a:bodyPr/>
                    <a:lstStyle/>
                    <a:p>
                      <a:pPr algn="r" rtl="0" fontAlgn="ctr"/>
                      <a:r>
                        <a:rPr lang="en-IE" sz="1400" b="0" i="0" u="none" strike="noStrike" dirty="0">
                          <a:solidFill>
                            <a:srgbClr val="000000"/>
                          </a:solidFill>
                          <a:effectLst/>
                          <a:latin typeface="Calibri" panose="020F0502020204030204" pitchFamily="34" charset="0"/>
                        </a:rPr>
                        <a:t>30.9</a:t>
                      </a:r>
                    </a:p>
                  </a:txBody>
                  <a:tcPr marL="9525" marR="9525" marT="9525" marB="0" anchor="ctr"/>
                </a:tc>
                <a:tc>
                  <a:txBody>
                    <a:bodyPr/>
                    <a:lstStyle/>
                    <a:p>
                      <a:pPr algn="r" rtl="0" fontAlgn="ctr"/>
                      <a:r>
                        <a:rPr lang="en-IE" sz="1400" b="0" i="0" u="none" strike="noStrike" dirty="0">
                          <a:solidFill>
                            <a:srgbClr val="000000"/>
                          </a:solidFill>
                          <a:effectLst/>
                          <a:latin typeface="Calibri" panose="020F0502020204030204" pitchFamily="34" charset="0"/>
                        </a:rPr>
                        <a:t>38.2</a:t>
                      </a:r>
                    </a:p>
                  </a:txBody>
                  <a:tcPr marL="9525" marR="9525" marT="9525" marB="0" anchor="ctr"/>
                </a:tc>
                <a:tc>
                  <a:txBody>
                    <a:bodyPr/>
                    <a:lstStyle/>
                    <a:p>
                      <a:pPr algn="r" rtl="0" fontAlgn="ctr"/>
                      <a:r>
                        <a:rPr lang="en-IE" sz="1400" b="0" i="0" u="none" strike="noStrike" dirty="0">
                          <a:solidFill>
                            <a:srgbClr val="000000"/>
                          </a:solidFill>
                          <a:effectLst/>
                          <a:latin typeface="Calibri" panose="020F0502020204030204" pitchFamily="34" charset="0"/>
                        </a:rPr>
                        <a:t>43.5</a:t>
                      </a:r>
                    </a:p>
                  </a:txBody>
                  <a:tcPr marL="9525" marR="9525" marT="9525" marB="0" anchor="ctr"/>
                </a:tc>
                <a:tc>
                  <a:txBody>
                    <a:bodyPr/>
                    <a:lstStyle/>
                    <a:p>
                      <a:pPr algn="r" rtl="0" fontAlgn="ctr"/>
                      <a:r>
                        <a:rPr lang="en-IE" sz="1400" b="0" i="0" u="none" strike="noStrike" dirty="0">
                          <a:solidFill>
                            <a:srgbClr val="000000"/>
                          </a:solidFill>
                          <a:effectLst/>
                          <a:latin typeface="Calibri" panose="020F0502020204030204" pitchFamily="34" charset="0"/>
                        </a:rPr>
                        <a:t>21.2</a:t>
                      </a:r>
                    </a:p>
                  </a:txBody>
                  <a:tcPr marL="9525" marR="9525" marT="9525" marB="0" anchor="ctr"/>
                </a:tc>
                <a:tc>
                  <a:txBody>
                    <a:bodyPr/>
                    <a:lstStyle/>
                    <a:p>
                      <a:pPr algn="r" rtl="0" fontAlgn="ctr"/>
                      <a:r>
                        <a:rPr lang="en-IE" sz="1400" b="0" i="0" u="none" strike="noStrike" dirty="0">
                          <a:solidFill>
                            <a:srgbClr val="000000"/>
                          </a:solidFill>
                          <a:effectLst/>
                          <a:latin typeface="Calibri" panose="020F0502020204030204" pitchFamily="34" charset="0"/>
                        </a:rPr>
                        <a:t>38.7</a:t>
                      </a:r>
                    </a:p>
                  </a:txBody>
                  <a:tcPr marL="9525" marR="9525" marT="9525" marB="0" anchor="ctr"/>
                </a:tc>
                <a:tc>
                  <a:txBody>
                    <a:bodyPr/>
                    <a:lstStyle/>
                    <a:p>
                      <a:pPr algn="r" rtl="0" fontAlgn="ctr"/>
                      <a:r>
                        <a:rPr lang="en-IE" sz="1400" b="0" i="0" u="none" strike="noStrike" dirty="0">
                          <a:solidFill>
                            <a:srgbClr val="000000"/>
                          </a:solidFill>
                          <a:effectLst/>
                          <a:latin typeface="Calibri" panose="020F0502020204030204" pitchFamily="34" charset="0"/>
                        </a:rPr>
                        <a:t>56.3</a:t>
                      </a:r>
                    </a:p>
                  </a:txBody>
                  <a:tcPr marL="9525" marR="9525" marT="9525" marB="0" anchor="ctr"/>
                </a:tc>
                <a:tc>
                  <a:txBody>
                    <a:bodyPr/>
                    <a:lstStyle/>
                    <a:p>
                      <a:pPr algn="r" rtl="0" fontAlgn="ctr"/>
                      <a:r>
                        <a:rPr lang="en-IE" sz="1400" b="0" i="0" u="none" strike="noStrike" dirty="0">
                          <a:solidFill>
                            <a:srgbClr val="000000"/>
                          </a:solidFill>
                          <a:effectLst/>
                          <a:latin typeface="Calibri" panose="020F0502020204030204" pitchFamily="34" charset="0"/>
                        </a:rPr>
                        <a:t>59.1</a:t>
                      </a:r>
                    </a:p>
                  </a:txBody>
                  <a:tcPr marL="9525" marR="9525" marT="9525" marB="0" anchor="ctr"/>
                </a:tc>
                <a:tc>
                  <a:txBody>
                    <a:bodyPr/>
                    <a:lstStyle/>
                    <a:p>
                      <a:pPr algn="r" rtl="0" fontAlgn="ctr"/>
                      <a:r>
                        <a:rPr lang="en-IE" sz="1400" b="0" i="0" u="none" strike="noStrike" dirty="0">
                          <a:solidFill>
                            <a:srgbClr val="000000"/>
                          </a:solidFill>
                          <a:effectLst/>
                          <a:latin typeface="Calibri" panose="020F0502020204030204" pitchFamily="34" charset="0"/>
                        </a:rPr>
                        <a:t>72.7</a:t>
                      </a:r>
                    </a:p>
                  </a:txBody>
                  <a:tcPr marL="9525" marR="9525" marT="9525" marB="0" anchor="ctr"/>
                </a:tc>
                <a:tc>
                  <a:txBody>
                    <a:bodyPr/>
                    <a:lstStyle/>
                    <a:p>
                      <a:pPr algn="r" rtl="0" fontAlgn="ctr"/>
                      <a:r>
                        <a:rPr lang="en-IE" sz="1400" b="0" i="0" u="none" strike="noStrike" dirty="0">
                          <a:solidFill>
                            <a:srgbClr val="000000"/>
                          </a:solidFill>
                          <a:effectLst/>
                          <a:latin typeface="Calibri" panose="020F0502020204030204" pitchFamily="34" charset="0"/>
                        </a:rPr>
                        <a:t>51.1</a:t>
                      </a:r>
                    </a:p>
                  </a:txBody>
                  <a:tcPr marL="9525" marR="9525" marT="9525" marB="0" anchor="ctr"/>
                </a:tc>
                <a:extLst>
                  <a:ext uri="{0D108BD9-81ED-4DB2-BD59-A6C34878D82A}">
                    <a16:rowId xmlns:a16="http://schemas.microsoft.com/office/drawing/2014/main" val="10007"/>
                  </a:ext>
                </a:extLst>
              </a:tr>
              <a:tr h="166016">
                <a:tc>
                  <a:txBody>
                    <a:bodyPr/>
                    <a:lstStyle/>
                    <a:p>
                      <a:pPr algn="l" rtl="0" fontAlgn="ctr"/>
                      <a:r>
                        <a:rPr lang="en-IE" sz="1400" b="1" i="0" u="none" strike="noStrike" dirty="0">
                          <a:solidFill>
                            <a:srgbClr val="FFFFFF"/>
                          </a:solidFill>
                          <a:effectLst/>
                          <a:latin typeface="Calibri" panose="020F0502020204030204" pitchFamily="34" charset="0"/>
                        </a:rPr>
                        <a:t>Nursing</a:t>
                      </a:r>
                    </a:p>
                  </a:txBody>
                  <a:tcPr marL="9525" marR="9525" marT="9525" marB="0" anchor="ctr">
                    <a:solidFill>
                      <a:srgbClr val="BA1F46"/>
                    </a:solidFill>
                  </a:tcPr>
                </a:tc>
                <a:tc>
                  <a:txBody>
                    <a:bodyPr/>
                    <a:lstStyle/>
                    <a:p>
                      <a:pPr algn="r" rtl="0" fontAlgn="ctr"/>
                      <a:r>
                        <a:rPr lang="en-IE" sz="1400" b="0" i="0" u="none" strike="noStrike" dirty="0">
                          <a:solidFill>
                            <a:srgbClr val="000000"/>
                          </a:solidFill>
                          <a:effectLst/>
                          <a:latin typeface="Calibri" panose="020F0502020204030204" pitchFamily="34" charset="0"/>
                        </a:rPr>
                        <a:t>17.3</a:t>
                      </a:r>
                    </a:p>
                  </a:txBody>
                  <a:tcPr marL="9525" marR="9525" marT="9525" marB="0" anchor="ctr"/>
                </a:tc>
                <a:tc>
                  <a:txBody>
                    <a:bodyPr/>
                    <a:lstStyle/>
                    <a:p>
                      <a:pPr algn="r" rtl="0" fontAlgn="ctr"/>
                      <a:r>
                        <a:rPr lang="en-IE" sz="1400" b="0" i="0" u="none" strike="noStrike" dirty="0">
                          <a:solidFill>
                            <a:srgbClr val="000000"/>
                          </a:solidFill>
                          <a:effectLst/>
                          <a:latin typeface="Calibri" panose="020F0502020204030204" pitchFamily="34" charset="0"/>
                        </a:rPr>
                        <a:t>13.2</a:t>
                      </a:r>
                    </a:p>
                  </a:txBody>
                  <a:tcPr marL="9525" marR="9525" marT="9525" marB="0" anchor="ctr"/>
                </a:tc>
                <a:tc>
                  <a:txBody>
                    <a:bodyPr/>
                    <a:lstStyle/>
                    <a:p>
                      <a:pPr algn="r" rtl="0" fontAlgn="ctr"/>
                      <a:r>
                        <a:rPr lang="en-IE" sz="1400" b="0" i="0" u="none" strike="noStrike" dirty="0">
                          <a:solidFill>
                            <a:srgbClr val="000000"/>
                          </a:solidFill>
                          <a:effectLst/>
                          <a:latin typeface="Calibri" panose="020F0502020204030204" pitchFamily="34" charset="0"/>
                        </a:rPr>
                        <a:t>20.1</a:t>
                      </a:r>
                    </a:p>
                  </a:txBody>
                  <a:tcPr marL="9525" marR="9525" marT="9525" marB="0" anchor="ctr"/>
                </a:tc>
                <a:tc>
                  <a:txBody>
                    <a:bodyPr/>
                    <a:lstStyle/>
                    <a:p>
                      <a:pPr algn="r" rtl="0" fontAlgn="ctr"/>
                      <a:r>
                        <a:rPr lang="en-IE" sz="1400" b="0" i="0" u="none" strike="noStrike" dirty="0">
                          <a:solidFill>
                            <a:srgbClr val="000000"/>
                          </a:solidFill>
                          <a:effectLst/>
                          <a:latin typeface="Calibri" panose="020F0502020204030204" pitchFamily="34" charset="0"/>
                        </a:rPr>
                        <a:t>26.7</a:t>
                      </a:r>
                    </a:p>
                  </a:txBody>
                  <a:tcPr marL="9525" marR="9525" marT="9525" marB="0" anchor="ctr"/>
                </a:tc>
                <a:tc>
                  <a:txBody>
                    <a:bodyPr/>
                    <a:lstStyle/>
                    <a:p>
                      <a:pPr algn="r" rtl="0" fontAlgn="ctr"/>
                      <a:r>
                        <a:rPr lang="en-IE" sz="1400" b="0" i="0" u="none" strike="noStrike" dirty="0">
                          <a:solidFill>
                            <a:srgbClr val="000000"/>
                          </a:solidFill>
                          <a:effectLst/>
                          <a:latin typeface="Calibri" panose="020F0502020204030204" pitchFamily="34" charset="0"/>
                        </a:rPr>
                        <a:t>21.9</a:t>
                      </a:r>
                    </a:p>
                  </a:txBody>
                  <a:tcPr marL="9525" marR="9525" marT="9525" marB="0" anchor="ctr"/>
                </a:tc>
                <a:tc>
                  <a:txBody>
                    <a:bodyPr/>
                    <a:lstStyle/>
                    <a:p>
                      <a:pPr algn="r" rtl="0" fontAlgn="ctr"/>
                      <a:r>
                        <a:rPr lang="en-IE" sz="1400" b="0" i="0" u="none" strike="noStrike" dirty="0">
                          <a:solidFill>
                            <a:srgbClr val="000000"/>
                          </a:solidFill>
                          <a:effectLst/>
                          <a:latin typeface="Calibri" panose="020F0502020204030204" pitchFamily="34" charset="0"/>
                        </a:rPr>
                        <a:t>26.8</a:t>
                      </a:r>
                    </a:p>
                  </a:txBody>
                  <a:tcPr marL="9525" marR="9525" marT="9525" marB="0" anchor="ctr"/>
                </a:tc>
                <a:tc>
                  <a:txBody>
                    <a:bodyPr/>
                    <a:lstStyle/>
                    <a:p>
                      <a:pPr algn="r" rtl="0" fontAlgn="ctr"/>
                      <a:r>
                        <a:rPr lang="en-IE" sz="1400" b="0" i="0" u="none" strike="noStrike" dirty="0">
                          <a:solidFill>
                            <a:srgbClr val="000000"/>
                          </a:solidFill>
                          <a:effectLst/>
                          <a:latin typeface="Calibri" panose="020F0502020204030204" pitchFamily="34" charset="0"/>
                        </a:rPr>
                        <a:t>31.2</a:t>
                      </a:r>
                    </a:p>
                  </a:txBody>
                  <a:tcPr marL="9525" marR="9525" marT="9525" marB="0" anchor="ctr"/>
                </a:tc>
                <a:tc>
                  <a:txBody>
                    <a:bodyPr/>
                    <a:lstStyle/>
                    <a:p>
                      <a:pPr algn="r" rtl="0" fontAlgn="ctr"/>
                      <a:r>
                        <a:rPr lang="en-IE" sz="1400" b="0" i="0" u="none" strike="noStrike" dirty="0">
                          <a:solidFill>
                            <a:srgbClr val="000000"/>
                          </a:solidFill>
                          <a:effectLst/>
                          <a:latin typeface="Calibri" panose="020F0502020204030204" pitchFamily="34" charset="0"/>
                        </a:rPr>
                        <a:t>41.6</a:t>
                      </a:r>
                    </a:p>
                  </a:txBody>
                  <a:tcPr marL="9525" marR="9525" marT="9525" marB="0" anchor="ctr"/>
                </a:tc>
                <a:tc>
                  <a:txBody>
                    <a:bodyPr/>
                    <a:lstStyle/>
                    <a:p>
                      <a:pPr algn="r" rtl="0" fontAlgn="ctr"/>
                      <a:r>
                        <a:rPr lang="en-IE" sz="1400" b="0" i="0" u="none" strike="noStrike" dirty="0">
                          <a:solidFill>
                            <a:srgbClr val="000000"/>
                          </a:solidFill>
                          <a:effectLst/>
                          <a:latin typeface="Calibri" panose="020F0502020204030204" pitchFamily="34" charset="0"/>
                        </a:rPr>
                        <a:t>47.6</a:t>
                      </a:r>
                    </a:p>
                  </a:txBody>
                  <a:tcPr marL="9525" marR="9525" marT="9525" marB="0" anchor="ctr"/>
                </a:tc>
                <a:tc>
                  <a:txBody>
                    <a:bodyPr/>
                    <a:lstStyle/>
                    <a:p>
                      <a:pPr algn="r" rtl="0" fontAlgn="ctr"/>
                      <a:r>
                        <a:rPr lang="en-IE" sz="1400" b="0" i="0" u="none" strike="noStrike" dirty="0">
                          <a:solidFill>
                            <a:srgbClr val="000000"/>
                          </a:solidFill>
                          <a:effectLst/>
                          <a:latin typeface="Calibri" panose="020F0502020204030204" pitchFamily="34" charset="0"/>
                        </a:rPr>
                        <a:t>67.5</a:t>
                      </a:r>
                    </a:p>
                  </a:txBody>
                  <a:tcPr marL="9525" marR="9525" marT="9525" marB="0" anchor="ctr"/>
                </a:tc>
                <a:tc>
                  <a:txBody>
                    <a:bodyPr/>
                    <a:lstStyle/>
                    <a:p>
                      <a:pPr algn="r" rtl="0" fontAlgn="ctr"/>
                      <a:r>
                        <a:rPr lang="en-IE" sz="1400" b="0" i="0" u="none" strike="noStrike" dirty="0">
                          <a:solidFill>
                            <a:srgbClr val="000000"/>
                          </a:solidFill>
                          <a:effectLst/>
                          <a:latin typeface="Calibri" panose="020F0502020204030204" pitchFamily="34" charset="0"/>
                        </a:rPr>
                        <a:t>56.6</a:t>
                      </a:r>
                    </a:p>
                  </a:txBody>
                  <a:tcPr marL="9525" marR="9525" marT="9525" marB="0" anchor="ctr"/>
                </a:tc>
                <a:extLst>
                  <a:ext uri="{0D108BD9-81ED-4DB2-BD59-A6C34878D82A}">
                    <a16:rowId xmlns:a16="http://schemas.microsoft.com/office/drawing/2014/main" val="10008"/>
                  </a:ext>
                </a:extLst>
              </a:tr>
              <a:tr h="166016">
                <a:tc>
                  <a:txBody>
                    <a:bodyPr/>
                    <a:lstStyle/>
                    <a:p>
                      <a:pPr algn="l" rtl="0" fontAlgn="ctr"/>
                      <a:r>
                        <a:rPr lang="en-IE" sz="1400" b="1" i="0" u="none" strike="noStrike" dirty="0">
                          <a:solidFill>
                            <a:srgbClr val="FFFFFF"/>
                          </a:solidFill>
                          <a:effectLst/>
                          <a:latin typeface="Calibri" panose="020F0502020204030204" pitchFamily="34" charset="0"/>
                        </a:rPr>
                        <a:t>Other Patient &amp; Client Care</a:t>
                      </a:r>
                    </a:p>
                  </a:txBody>
                  <a:tcPr marL="9525" marR="9525" marT="9525" marB="0" anchor="ctr">
                    <a:solidFill>
                      <a:srgbClr val="BA1F46"/>
                    </a:solidFill>
                  </a:tcPr>
                </a:tc>
                <a:tc>
                  <a:txBody>
                    <a:bodyPr/>
                    <a:lstStyle/>
                    <a:p>
                      <a:pPr algn="r" rtl="0" fontAlgn="ctr"/>
                      <a:r>
                        <a:rPr lang="en-IE" sz="1400" b="0" i="0" u="none" strike="noStrike" dirty="0">
                          <a:solidFill>
                            <a:srgbClr val="000000"/>
                          </a:solidFill>
                          <a:effectLst/>
                          <a:latin typeface="Calibri" panose="020F0502020204030204" pitchFamily="34" charset="0"/>
                        </a:rPr>
                        <a:t>20.5</a:t>
                      </a:r>
                    </a:p>
                  </a:txBody>
                  <a:tcPr marL="9525" marR="9525" marT="9525" marB="0" anchor="ctr"/>
                </a:tc>
                <a:tc>
                  <a:txBody>
                    <a:bodyPr/>
                    <a:lstStyle/>
                    <a:p>
                      <a:pPr algn="r" rtl="0" fontAlgn="ctr"/>
                      <a:r>
                        <a:rPr lang="en-IE" sz="1400" b="0" i="0" u="none" strike="noStrike" dirty="0">
                          <a:solidFill>
                            <a:srgbClr val="000000"/>
                          </a:solidFill>
                          <a:effectLst/>
                          <a:latin typeface="Calibri" panose="020F0502020204030204" pitchFamily="34" charset="0"/>
                        </a:rPr>
                        <a:t>11.4</a:t>
                      </a:r>
                    </a:p>
                  </a:txBody>
                  <a:tcPr marL="9525" marR="9525" marT="9525" marB="0" anchor="ctr"/>
                </a:tc>
                <a:tc>
                  <a:txBody>
                    <a:bodyPr/>
                    <a:lstStyle/>
                    <a:p>
                      <a:pPr algn="r" rtl="0" fontAlgn="ctr"/>
                      <a:r>
                        <a:rPr lang="en-IE" sz="1400" b="0" i="0" u="none" strike="noStrike" dirty="0">
                          <a:solidFill>
                            <a:srgbClr val="000000"/>
                          </a:solidFill>
                          <a:effectLst/>
                          <a:latin typeface="Calibri" panose="020F0502020204030204" pitchFamily="34" charset="0"/>
                        </a:rPr>
                        <a:t>20.5</a:t>
                      </a:r>
                    </a:p>
                  </a:txBody>
                  <a:tcPr marL="9525" marR="9525" marT="9525" marB="0" anchor="ctr"/>
                </a:tc>
                <a:tc>
                  <a:txBody>
                    <a:bodyPr/>
                    <a:lstStyle/>
                    <a:p>
                      <a:pPr algn="r" rtl="0" fontAlgn="ctr"/>
                      <a:r>
                        <a:rPr lang="en-IE" sz="1400" b="0" i="0" u="none" strike="noStrike" dirty="0">
                          <a:solidFill>
                            <a:srgbClr val="000000"/>
                          </a:solidFill>
                          <a:effectLst/>
                          <a:latin typeface="Calibri" panose="020F0502020204030204" pitchFamily="34" charset="0"/>
                        </a:rPr>
                        <a:t>23.3</a:t>
                      </a:r>
                    </a:p>
                  </a:txBody>
                  <a:tcPr marL="9525" marR="9525" marT="9525" marB="0" anchor="ctr"/>
                </a:tc>
                <a:tc>
                  <a:txBody>
                    <a:bodyPr/>
                    <a:lstStyle/>
                    <a:p>
                      <a:pPr algn="r" rtl="0" fontAlgn="ctr"/>
                      <a:r>
                        <a:rPr lang="en-IE" sz="1400" b="0" i="0" u="none" strike="noStrike" dirty="0">
                          <a:solidFill>
                            <a:srgbClr val="000000"/>
                          </a:solidFill>
                          <a:effectLst/>
                          <a:latin typeface="Calibri" panose="020F0502020204030204" pitchFamily="34" charset="0"/>
                        </a:rPr>
                        <a:t>21.7</a:t>
                      </a:r>
                    </a:p>
                  </a:txBody>
                  <a:tcPr marL="9525" marR="9525" marT="9525" marB="0" anchor="ctr"/>
                </a:tc>
                <a:tc>
                  <a:txBody>
                    <a:bodyPr/>
                    <a:lstStyle/>
                    <a:p>
                      <a:pPr algn="r" rtl="0" fontAlgn="ctr"/>
                      <a:r>
                        <a:rPr lang="en-IE" sz="1400" b="0" i="0" u="none" strike="noStrike" dirty="0">
                          <a:solidFill>
                            <a:srgbClr val="000000"/>
                          </a:solidFill>
                          <a:effectLst/>
                          <a:latin typeface="Calibri" panose="020F0502020204030204" pitchFamily="34" charset="0"/>
                        </a:rPr>
                        <a:t>22.7</a:t>
                      </a:r>
                    </a:p>
                  </a:txBody>
                  <a:tcPr marL="9525" marR="9525" marT="9525" marB="0" anchor="ctr"/>
                </a:tc>
                <a:tc>
                  <a:txBody>
                    <a:bodyPr/>
                    <a:lstStyle/>
                    <a:p>
                      <a:pPr algn="r" rtl="0" fontAlgn="ctr"/>
                      <a:r>
                        <a:rPr lang="en-IE" sz="1400" b="0" i="0" u="none" strike="noStrike" dirty="0">
                          <a:solidFill>
                            <a:srgbClr val="000000"/>
                          </a:solidFill>
                          <a:effectLst/>
                          <a:latin typeface="Calibri" panose="020F0502020204030204" pitchFamily="34" charset="0"/>
                        </a:rPr>
                        <a:t>33.2</a:t>
                      </a:r>
                    </a:p>
                  </a:txBody>
                  <a:tcPr marL="9525" marR="9525" marT="9525" marB="0" anchor="ctr"/>
                </a:tc>
                <a:tc>
                  <a:txBody>
                    <a:bodyPr/>
                    <a:lstStyle/>
                    <a:p>
                      <a:pPr algn="r" rtl="0" fontAlgn="ctr"/>
                      <a:r>
                        <a:rPr lang="en-IE" sz="1400" b="0" i="0" u="none" strike="noStrike" dirty="0">
                          <a:solidFill>
                            <a:srgbClr val="000000"/>
                          </a:solidFill>
                          <a:effectLst/>
                          <a:latin typeface="Calibri" panose="020F0502020204030204" pitchFamily="34" charset="0"/>
                        </a:rPr>
                        <a:t>40</a:t>
                      </a:r>
                    </a:p>
                  </a:txBody>
                  <a:tcPr marL="9525" marR="9525" marT="9525" marB="0" anchor="ctr"/>
                </a:tc>
                <a:tc>
                  <a:txBody>
                    <a:bodyPr/>
                    <a:lstStyle/>
                    <a:p>
                      <a:pPr algn="r" rtl="0" fontAlgn="ctr"/>
                      <a:r>
                        <a:rPr lang="en-IE" sz="1400" b="0" i="0" u="none" strike="noStrike" dirty="0">
                          <a:solidFill>
                            <a:srgbClr val="000000"/>
                          </a:solidFill>
                          <a:effectLst/>
                          <a:latin typeface="Calibri" panose="020F0502020204030204" pitchFamily="34" charset="0"/>
                        </a:rPr>
                        <a:t>41.6</a:t>
                      </a:r>
                    </a:p>
                  </a:txBody>
                  <a:tcPr marL="9525" marR="9525" marT="9525" marB="0" anchor="ctr"/>
                </a:tc>
                <a:tc>
                  <a:txBody>
                    <a:bodyPr/>
                    <a:lstStyle/>
                    <a:p>
                      <a:pPr algn="r" rtl="0" fontAlgn="ctr"/>
                      <a:r>
                        <a:rPr lang="en-IE" sz="1400" b="0" i="0" u="none" strike="noStrike" dirty="0">
                          <a:solidFill>
                            <a:srgbClr val="000000"/>
                          </a:solidFill>
                          <a:effectLst/>
                          <a:latin typeface="Calibri" panose="020F0502020204030204" pitchFamily="34" charset="0"/>
                        </a:rPr>
                        <a:t>64.4</a:t>
                      </a:r>
                    </a:p>
                  </a:txBody>
                  <a:tcPr marL="9525" marR="9525" marT="9525" marB="0" anchor="ctr"/>
                </a:tc>
                <a:tc>
                  <a:txBody>
                    <a:bodyPr/>
                    <a:lstStyle/>
                    <a:p>
                      <a:pPr algn="r" rtl="0" fontAlgn="ctr"/>
                      <a:r>
                        <a:rPr lang="en-IE" sz="1400" b="0" i="0" u="none" strike="noStrike" dirty="0">
                          <a:solidFill>
                            <a:srgbClr val="000000"/>
                          </a:solidFill>
                          <a:effectLst/>
                          <a:latin typeface="Calibri" panose="020F0502020204030204" pitchFamily="34" charset="0"/>
                        </a:rPr>
                        <a:t>51.5</a:t>
                      </a:r>
                    </a:p>
                  </a:txBody>
                  <a:tcPr marL="9525" marR="9525" marT="9525" marB="0" anchor="ctr"/>
                </a:tc>
                <a:extLst>
                  <a:ext uri="{0D108BD9-81ED-4DB2-BD59-A6C34878D82A}">
                    <a16:rowId xmlns:a16="http://schemas.microsoft.com/office/drawing/2014/main" val="10009"/>
                  </a:ext>
                </a:extLst>
              </a:tr>
              <a:tr h="199219">
                <a:tc>
                  <a:txBody>
                    <a:bodyPr/>
                    <a:lstStyle/>
                    <a:p>
                      <a:pPr algn="l" rtl="0" fontAlgn="ctr"/>
                      <a:r>
                        <a:rPr lang="en-IE" sz="1400" b="1" i="0" u="none" strike="noStrike" dirty="0">
                          <a:solidFill>
                            <a:srgbClr val="FFFFFF"/>
                          </a:solidFill>
                          <a:effectLst/>
                          <a:latin typeface="Calibri" panose="020F0502020204030204" pitchFamily="34" charset="0"/>
                        </a:rPr>
                        <a:t>UPTAKE (%) PUBLIC LTCFs ONLY</a:t>
                      </a:r>
                    </a:p>
                  </a:txBody>
                  <a:tcPr marL="9525" marR="9525" marT="9525" marB="0" anchor="ctr">
                    <a:solidFill>
                      <a:srgbClr val="BA1F46"/>
                    </a:solidFill>
                  </a:tcPr>
                </a:tc>
                <a:tc>
                  <a:txBody>
                    <a:bodyPr/>
                    <a:lstStyle/>
                    <a:p>
                      <a:pPr algn="r" rtl="0" fontAlgn="ctr"/>
                      <a:r>
                        <a:rPr lang="en-IE" sz="1400" b="1" i="0" u="none" strike="noStrike" dirty="0">
                          <a:solidFill>
                            <a:srgbClr val="000000"/>
                          </a:solidFill>
                          <a:effectLst/>
                          <a:latin typeface="Calibri" panose="020F0502020204030204" pitchFamily="34" charset="0"/>
                        </a:rPr>
                        <a:t>17.8</a:t>
                      </a:r>
                    </a:p>
                  </a:txBody>
                  <a:tcPr marL="9525" marR="9525" marT="9525" marB="0" anchor="ctr">
                    <a:solidFill>
                      <a:schemeClr val="accent1">
                        <a:lumMod val="60000"/>
                        <a:lumOff val="40000"/>
                      </a:schemeClr>
                    </a:solidFill>
                  </a:tcPr>
                </a:tc>
                <a:tc>
                  <a:txBody>
                    <a:bodyPr/>
                    <a:lstStyle/>
                    <a:p>
                      <a:pPr algn="r" rtl="0" fontAlgn="ctr"/>
                      <a:r>
                        <a:rPr lang="en-IE" sz="1400" b="1" i="0" u="none" strike="noStrike" dirty="0">
                          <a:solidFill>
                            <a:srgbClr val="000000"/>
                          </a:solidFill>
                          <a:effectLst/>
                          <a:latin typeface="Calibri" panose="020F0502020204030204" pitchFamily="34" charset="0"/>
                        </a:rPr>
                        <a:t>12.3</a:t>
                      </a:r>
                    </a:p>
                  </a:txBody>
                  <a:tcPr marL="9525" marR="9525" marT="9525" marB="0" anchor="ctr">
                    <a:solidFill>
                      <a:schemeClr val="accent1">
                        <a:lumMod val="60000"/>
                        <a:lumOff val="40000"/>
                      </a:schemeClr>
                    </a:solidFill>
                  </a:tcPr>
                </a:tc>
                <a:tc>
                  <a:txBody>
                    <a:bodyPr/>
                    <a:lstStyle/>
                    <a:p>
                      <a:pPr algn="r" rtl="0" fontAlgn="ctr"/>
                      <a:r>
                        <a:rPr lang="en-IE" sz="1400" b="1" i="0" u="none" strike="noStrike" dirty="0">
                          <a:solidFill>
                            <a:srgbClr val="000000"/>
                          </a:solidFill>
                          <a:effectLst/>
                          <a:latin typeface="Calibri" panose="020F0502020204030204" pitchFamily="34" charset="0"/>
                        </a:rPr>
                        <a:t>19</a:t>
                      </a:r>
                    </a:p>
                  </a:txBody>
                  <a:tcPr marL="9525" marR="9525" marT="9525" marB="0" anchor="ctr">
                    <a:solidFill>
                      <a:schemeClr val="accent1">
                        <a:lumMod val="60000"/>
                        <a:lumOff val="40000"/>
                      </a:schemeClr>
                    </a:solidFill>
                  </a:tcPr>
                </a:tc>
                <a:tc>
                  <a:txBody>
                    <a:bodyPr/>
                    <a:lstStyle/>
                    <a:p>
                      <a:pPr algn="r" rtl="0" fontAlgn="ctr"/>
                      <a:r>
                        <a:rPr lang="en-IE" sz="1400" b="1" i="0" u="none" strike="noStrike" dirty="0">
                          <a:solidFill>
                            <a:srgbClr val="000000"/>
                          </a:solidFill>
                          <a:effectLst/>
                          <a:latin typeface="Calibri" panose="020F0502020204030204" pitchFamily="34" charset="0"/>
                        </a:rPr>
                        <a:t>24.1</a:t>
                      </a:r>
                    </a:p>
                  </a:txBody>
                  <a:tcPr marL="9525" marR="9525" marT="9525" marB="0" anchor="ctr">
                    <a:solidFill>
                      <a:schemeClr val="accent1">
                        <a:lumMod val="60000"/>
                        <a:lumOff val="40000"/>
                      </a:schemeClr>
                    </a:solidFill>
                  </a:tcPr>
                </a:tc>
                <a:tc>
                  <a:txBody>
                    <a:bodyPr/>
                    <a:lstStyle/>
                    <a:p>
                      <a:pPr algn="r" rtl="0" fontAlgn="ctr"/>
                      <a:r>
                        <a:rPr lang="en-IE" sz="1400" b="1" i="0" u="none" strike="noStrike" dirty="0">
                          <a:solidFill>
                            <a:srgbClr val="000000"/>
                          </a:solidFill>
                          <a:effectLst/>
                          <a:latin typeface="Calibri" panose="020F0502020204030204" pitchFamily="34" charset="0"/>
                        </a:rPr>
                        <a:t>23</a:t>
                      </a:r>
                    </a:p>
                  </a:txBody>
                  <a:tcPr marL="9525" marR="9525" marT="9525" marB="0" anchor="ctr">
                    <a:solidFill>
                      <a:schemeClr val="accent1">
                        <a:lumMod val="60000"/>
                        <a:lumOff val="40000"/>
                      </a:schemeClr>
                    </a:solidFill>
                  </a:tcPr>
                </a:tc>
                <a:tc>
                  <a:txBody>
                    <a:bodyPr/>
                    <a:lstStyle/>
                    <a:p>
                      <a:pPr algn="r" rtl="0" fontAlgn="ctr"/>
                      <a:r>
                        <a:rPr lang="en-IE" sz="1400" b="1" i="0" u="none" strike="noStrike" dirty="0">
                          <a:solidFill>
                            <a:srgbClr val="000000"/>
                          </a:solidFill>
                          <a:effectLst/>
                          <a:latin typeface="Calibri" panose="020F0502020204030204" pitchFamily="34" charset="0"/>
                        </a:rPr>
                        <a:t>26.9</a:t>
                      </a:r>
                    </a:p>
                  </a:txBody>
                  <a:tcPr marL="9525" marR="9525" marT="9525" marB="0" anchor="ctr">
                    <a:solidFill>
                      <a:schemeClr val="accent1">
                        <a:lumMod val="60000"/>
                        <a:lumOff val="40000"/>
                      </a:schemeClr>
                    </a:solidFill>
                  </a:tcPr>
                </a:tc>
                <a:tc>
                  <a:txBody>
                    <a:bodyPr/>
                    <a:lstStyle/>
                    <a:p>
                      <a:pPr algn="r" rtl="0" fontAlgn="ctr"/>
                      <a:r>
                        <a:rPr lang="en-IE" sz="1400" b="1" i="0" u="none" strike="noStrike" dirty="0">
                          <a:solidFill>
                            <a:srgbClr val="000000"/>
                          </a:solidFill>
                          <a:effectLst/>
                          <a:latin typeface="Calibri" panose="020F0502020204030204" pitchFamily="34" charset="0"/>
                        </a:rPr>
                        <a:t>33.2</a:t>
                      </a:r>
                    </a:p>
                  </a:txBody>
                  <a:tcPr marL="9525" marR="9525" marT="9525" marB="0" anchor="ctr">
                    <a:solidFill>
                      <a:schemeClr val="accent1">
                        <a:lumMod val="60000"/>
                        <a:lumOff val="40000"/>
                      </a:schemeClr>
                    </a:solidFill>
                  </a:tcPr>
                </a:tc>
                <a:tc>
                  <a:txBody>
                    <a:bodyPr/>
                    <a:lstStyle/>
                    <a:p>
                      <a:pPr algn="r" rtl="0" fontAlgn="ctr"/>
                      <a:r>
                        <a:rPr lang="en-IE" sz="1400" b="1" i="0" u="none" strike="noStrike" dirty="0">
                          <a:solidFill>
                            <a:srgbClr val="000000"/>
                          </a:solidFill>
                          <a:effectLst/>
                          <a:latin typeface="Calibri" panose="020F0502020204030204" pitchFamily="34" charset="0"/>
                        </a:rPr>
                        <a:t>41.9</a:t>
                      </a:r>
                    </a:p>
                  </a:txBody>
                  <a:tcPr marL="9525" marR="9525" marT="9525" marB="0" anchor="ctr">
                    <a:solidFill>
                      <a:schemeClr val="accent1">
                        <a:lumMod val="60000"/>
                        <a:lumOff val="40000"/>
                      </a:schemeClr>
                    </a:solidFill>
                  </a:tcPr>
                </a:tc>
                <a:tc>
                  <a:txBody>
                    <a:bodyPr/>
                    <a:lstStyle/>
                    <a:p>
                      <a:pPr algn="r" rtl="0" fontAlgn="ctr"/>
                      <a:r>
                        <a:rPr lang="en-IE" sz="1400" b="1" i="0" u="none" strike="noStrike" dirty="0">
                          <a:solidFill>
                            <a:srgbClr val="000000"/>
                          </a:solidFill>
                          <a:effectLst/>
                          <a:latin typeface="Calibri" panose="020F0502020204030204" pitchFamily="34" charset="0"/>
                        </a:rPr>
                        <a:t>45.7</a:t>
                      </a:r>
                    </a:p>
                  </a:txBody>
                  <a:tcPr marL="9525" marR="9525" marT="9525" marB="0" anchor="ctr">
                    <a:solidFill>
                      <a:schemeClr val="accent1">
                        <a:lumMod val="60000"/>
                        <a:lumOff val="40000"/>
                      </a:schemeClr>
                    </a:solidFill>
                  </a:tcPr>
                </a:tc>
                <a:tc>
                  <a:txBody>
                    <a:bodyPr/>
                    <a:lstStyle/>
                    <a:p>
                      <a:pPr algn="r" rtl="0" fontAlgn="ctr"/>
                      <a:r>
                        <a:rPr lang="en-IE" sz="1400" b="1" i="0" u="none" strike="noStrike" dirty="0">
                          <a:solidFill>
                            <a:srgbClr val="000000"/>
                          </a:solidFill>
                          <a:effectLst/>
                          <a:latin typeface="Calibri" panose="020F0502020204030204" pitchFamily="34" charset="0"/>
                        </a:rPr>
                        <a:t>66.3</a:t>
                      </a:r>
                    </a:p>
                  </a:txBody>
                  <a:tcPr marL="9525" marR="9525" marT="9525" marB="0" anchor="ctr">
                    <a:solidFill>
                      <a:schemeClr val="accent1">
                        <a:lumMod val="60000"/>
                        <a:lumOff val="40000"/>
                      </a:schemeClr>
                    </a:solidFill>
                  </a:tcPr>
                </a:tc>
                <a:tc>
                  <a:txBody>
                    <a:bodyPr/>
                    <a:lstStyle/>
                    <a:p>
                      <a:pPr algn="r" rtl="0" fontAlgn="ctr"/>
                      <a:r>
                        <a:rPr lang="en-IE" sz="1400" b="1" i="0" u="none" strike="noStrike" dirty="0">
                          <a:solidFill>
                            <a:srgbClr val="000000"/>
                          </a:solidFill>
                          <a:effectLst/>
                          <a:latin typeface="Calibri" panose="020F0502020204030204" pitchFamily="34" charset="0"/>
                        </a:rPr>
                        <a:t>55.2</a:t>
                      </a:r>
                    </a:p>
                  </a:txBody>
                  <a:tcPr marL="9525" marR="9525" marT="9525" marB="0" anchor="ctr">
                    <a:solidFill>
                      <a:schemeClr val="accent1">
                        <a:lumMod val="60000"/>
                        <a:lumOff val="40000"/>
                      </a:schemeClr>
                    </a:solidFill>
                  </a:tcPr>
                </a:tc>
                <a:extLst>
                  <a:ext uri="{0D108BD9-81ED-4DB2-BD59-A6C34878D82A}">
                    <a16:rowId xmlns:a16="http://schemas.microsoft.com/office/drawing/2014/main" val="10010"/>
                  </a:ext>
                </a:extLst>
              </a:tr>
            </a:tbl>
          </a:graphicData>
        </a:graphic>
      </p:graphicFrame>
    </p:spTree>
    <p:extLst>
      <p:ext uri="{BB962C8B-B14F-4D97-AF65-F5344CB8AC3E}">
        <p14:creationId xmlns:p14="http://schemas.microsoft.com/office/powerpoint/2010/main" val="296407962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12372" y="25289"/>
            <a:ext cx="1190625" cy="809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755588" y="335410"/>
            <a:ext cx="7232331" cy="998984"/>
          </a:xfrm>
        </p:spPr>
        <p:txBody>
          <a:bodyPr>
            <a:noAutofit/>
          </a:bodyPr>
          <a:lstStyle/>
          <a:p>
            <a:r>
              <a:rPr lang="en-IE" sz="2000" b="1" dirty="0">
                <a:solidFill>
                  <a:srgbClr val="BA1F46"/>
                </a:solidFill>
                <a:latin typeface="Tahoma" panose="020B0604030504040204" pitchFamily="34" charset="0"/>
                <a:ea typeface="Tahoma" panose="020B0604030504040204" pitchFamily="34" charset="0"/>
                <a:cs typeface="Tahoma" panose="020B0604030504040204" pitchFamily="34" charset="0"/>
              </a:rPr>
              <a:t>Influenza vaccine uptake in LTCF-based HCWs by staff size and season*</a:t>
            </a:r>
          </a:p>
        </p:txBody>
      </p:sp>
      <p:sp>
        <p:nvSpPr>
          <p:cNvPr id="7" name="Shape 1073741829"/>
          <p:cNvSpPr>
            <a:spLocks noChangeArrowheads="1"/>
          </p:cNvSpPr>
          <p:nvPr/>
        </p:nvSpPr>
        <p:spPr bwMode="auto">
          <a:xfrm>
            <a:off x="12" y="6525344"/>
            <a:ext cx="9143999" cy="332656"/>
          </a:xfrm>
          <a:prstGeom prst="rect">
            <a:avLst/>
          </a:prstGeom>
          <a:solidFill>
            <a:srgbClr val="BA1F46"/>
          </a:solidFill>
          <a:ln>
            <a:noFill/>
          </a:ln>
        </p:spPr>
        <p:txBody>
          <a:bodyPr vert="horz" wrap="square" lIns="91440" tIns="45720" rIns="91440" bIns="45720" numCol="1" anchor="t" anchorCtr="0" compatLnSpc="1">
            <a:prstTxWarp prst="textNoShape">
              <a:avLst/>
            </a:prstTxWarp>
          </a:bodyPr>
          <a:lstStyle/>
          <a:p>
            <a:endParaRPr lang="en-IE" sz="2000" b="1" dirty="0">
              <a:solidFill>
                <a:schemeClr val="bg1"/>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887968119"/>
              </p:ext>
            </p:extLst>
          </p:nvPr>
        </p:nvGraphicFramePr>
        <p:xfrm>
          <a:off x="395535" y="2148748"/>
          <a:ext cx="8352924" cy="2859405"/>
        </p:xfrm>
        <a:graphic>
          <a:graphicData uri="http://schemas.openxmlformats.org/drawingml/2006/table">
            <a:tbl>
              <a:tblPr firstRow="1" firstCol="1" bandRow="1">
                <a:tableStyleId>{5C22544A-7EE6-4342-B048-85BDC9FD1C3A}</a:tableStyleId>
              </a:tblPr>
              <a:tblGrid>
                <a:gridCol w="2247804">
                  <a:extLst>
                    <a:ext uri="{9D8B030D-6E8A-4147-A177-3AD203B41FA5}">
                      <a16:colId xmlns:a16="http://schemas.microsoft.com/office/drawing/2014/main" val="20000"/>
                    </a:ext>
                  </a:extLst>
                </a:gridCol>
                <a:gridCol w="604779">
                  <a:extLst>
                    <a:ext uri="{9D8B030D-6E8A-4147-A177-3AD203B41FA5}">
                      <a16:colId xmlns:a16="http://schemas.microsoft.com/office/drawing/2014/main" val="20001"/>
                    </a:ext>
                  </a:extLst>
                </a:gridCol>
                <a:gridCol w="518208">
                  <a:extLst>
                    <a:ext uri="{9D8B030D-6E8A-4147-A177-3AD203B41FA5}">
                      <a16:colId xmlns:a16="http://schemas.microsoft.com/office/drawing/2014/main" val="20002"/>
                    </a:ext>
                  </a:extLst>
                </a:gridCol>
                <a:gridCol w="605388">
                  <a:extLst>
                    <a:ext uri="{9D8B030D-6E8A-4147-A177-3AD203B41FA5}">
                      <a16:colId xmlns:a16="http://schemas.microsoft.com/office/drawing/2014/main" val="20003"/>
                    </a:ext>
                  </a:extLst>
                </a:gridCol>
                <a:gridCol w="604779">
                  <a:extLst>
                    <a:ext uri="{9D8B030D-6E8A-4147-A177-3AD203B41FA5}">
                      <a16:colId xmlns:a16="http://schemas.microsoft.com/office/drawing/2014/main" val="20004"/>
                    </a:ext>
                  </a:extLst>
                </a:gridCol>
                <a:gridCol w="518208">
                  <a:extLst>
                    <a:ext uri="{9D8B030D-6E8A-4147-A177-3AD203B41FA5}">
                      <a16:colId xmlns:a16="http://schemas.microsoft.com/office/drawing/2014/main" val="20005"/>
                    </a:ext>
                  </a:extLst>
                </a:gridCol>
                <a:gridCol w="605388">
                  <a:extLst>
                    <a:ext uri="{9D8B030D-6E8A-4147-A177-3AD203B41FA5}">
                      <a16:colId xmlns:a16="http://schemas.microsoft.com/office/drawing/2014/main" val="20006"/>
                    </a:ext>
                  </a:extLst>
                </a:gridCol>
                <a:gridCol w="529674">
                  <a:extLst>
                    <a:ext uri="{9D8B030D-6E8A-4147-A177-3AD203B41FA5}">
                      <a16:colId xmlns:a16="http://schemas.microsoft.com/office/drawing/2014/main" val="20007"/>
                    </a:ext>
                  </a:extLst>
                </a:gridCol>
                <a:gridCol w="529674">
                  <a:extLst>
                    <a:ext uri="{9D8B030D-6E8A-4147-A177-3AD203B41FA5}">
                      <a16:colId xmlns:a16="http://schemas.microsoft.com/office/drawing/2014/main" val="20008"/>
                    </a:ext>
                  </a:extLst>
                </a:gridCol>
                <a:gridCol w="529674">
                  <a:extLst>
                    <a:ext uri="{9D8B030D-6E8A-4147-A177-3AD203B41FA5}">
                      <a16:colId xmlns:a16="http://schemas.microsoft.com/office/drawing/2014/main" val="1473288727"/>
                    </a:ext>
                  </a:extLst>
                </a:gridCol>
                <a:gridCol w="529674">
                  <a:extLst>
                    <a:ext uri="{9D8B030D-6E8A-4147-A177-3AD203B41FA5}">
                      <a16:colId xmlns:a16="http://schemas.microsoft.com/office/drawing/2014/main" val="1194916374"/>
                    </a:ext>
                  </a:extLst>
                </a:gridCol>
                <a:gridCol w="529674">
                  <a:extLst>
                    <a:ext uri="{9D8B030D-6E8A-4147-A177-3AD203B41FA5}">
                      <a16:colId xmlns:a16="http://schemas.microsoft.com/office/drawing/2014/main" val="263086069"/>
                    </a:ext>
                  </a:extLst>
                </a:gridCol>
              </a:tblGrid>
              <a:tr h="0">
                <a:tc>
                  <a:txBody>
                    <a:bodyPr/>
                    <a:lstStyle/>
                    <a:p>
                      <a:pPr algn="just" rtl="0" fontAlgn="ctr"/>
                      <a:r>
                        <a:rPr lang="en-IE" sz="1400" b="1" i="0" u="none" strike="noStrike" dirty="0">
                          <a:solidFill>
                            <a:srgbClr val="FFFFFF"/>
                          </a:solidFill>
                          <a:effectLst/>
                          <a:latin typeface="Calibri" panose="020F0502020204030204" pitchFamily="34" charset="0"/>
                        </a:rPr>
                        <a:t> </a:t>
                      </a:r>
                    </a:p>
                  </a:txBody>
                  <a:tcPr marL="9525" marR="9525" marT="9525" marB="0" anchor="ctr">
                    <a:solidFill>
                      <a:srgbClr val="BA1F46"/>
                    </a:solidFill>
                  </a:tcPr>
                </a:tc>
                <a:tc gridSpan="11">
                  <a:txBody>
                    <a:bodyPr/>
                    <a:lstStyle/>
                    <a:p>
                      <a:pPr algn="r" rtl="0" fontAlgn="ctr"/>
                      <a:r>
                        <a:rPr lang="en-GB" sz="1400" b="1" i="0" u="none" strike="noStrike" dirty="0">
                          <a:solidFill>
                            <a:srgbClr val="FFFFFF"/>
                          </a:solidFill>
                          <a:effectLst/>
                          <a:latin typeface="Calibri" panose="020F0502020204030204" pitchFamily="34" charset="0"/>
                        </a:rPr>
                        <a:t>Seasonal % Uptake in LTCF HCWs</a:t>
                      </a:r>
                    </a:p>
                  </a:txBody>
                  <a:tcPr marL="9525" marR="9525" marT="9525" marB="0" anchor="ctr">
                    <a:solidFill>
                      <a:srgbClr val="BA1F46"/>
                    </a:solidFill>
                  </a:tcPr>
                </a:tc>
                <a:tc hMerge="1">
                  <a:txBody>
                    <a:bodyPr/>
                    <a:lstStyle/>
                    <a:p>
                      <a:endParaRPr lang="en-IE"/>
                    </a:p>
                  </a:txBody>
                  <a:tcPr/>
                </a:tc>
                <a:tc hMerge="1">
                  <a:txBody>
                    <a:bodyPr/>
                    <a:lstStyle/>
                    <a:p>
                      <a:endParaRPr lang="en-IE"/>
                    </a:p>
                  </a:txBody>
                  <a:tcPr/>
                </a:tc>
                <a:tc hMerge="1">
                  <a:txBody>
                    <a:bodyPr/>
                    <a:lstStyle/>
                    <a:p>
                      <a:endParaRPr lang="en-IE"/>
                    </a:p>
                  </a:txBody>
                  <a:tcPr/>
                </a:tc>
                <a:tc hMerge="1">
                  <a:txBody>
                    <a:bodyPr/>
                    <a:lstStyle/>
                    <a:p>
                      <a:endParaRPr lang="en-IE"/>
                    </a:p>
                  </a:txBody>
                  <a:tcPr/>
                </a:tc>
                <a:tc hMerge="1">
                  <a:txBody>
                    <a:bodyPr/>
                    <a:lstStyle/>
                    <a:p>
                      <a:endParaRPr lang="en-IE"/>
                    </a:p>
                  </a:txBody>
                  <a:tcPr/>
                </a:tc>
                <a:tc hMerge="1">
                  <a:txBody>
                    <a:bodyPr/>
                    <a:lstStyle/>
                    <a:p>
                      <a:endParaRPr lang="en-IE"/>
                    </a:p>
                  </a:txBody>
                  <a:tcPr/>
                </a:tc>
                <a:tc hMerge="1">
                  <a:txBody>
                    <a:bodyPr/>
                    <a:lstStyle/>
                    <a:p>
                      <a:endParaRPr lang="en-IE"/>
                    </a:p>
                  </a:txBody>
                  <a:tcPr>
                    <a:solidFill>
                      <a:srgbClr val="C00000"/>
                    </a:solidFill>
                  </a:tcPr>
                </a:tc>
                <a:tc hMerge="1">
                  <a:txBody>
                    <a:bodyPr/>
                    <a:lstStyle/>
                    <a:p>
                      <a:endParaRPr lang="en-IE"/>
                    </a:p>
                  </a:txBody>
                  <a:tcPr>
                    <a:solidFill>
                      <a:srgbClr val="BA1F46"/>
                    </a:solidFill>
                  </a:tcPr>
                </a:tc>
                <a:tc hMerge="1">
                  <a:txBody>
                    <a:bodyPr/>
                    <a:lstStyle/>
                    <a:p>
                      <a:pPr algn="r" rtl="0" fontAlgn="ctr"/>
                      <a:endParaRPr lang="en-GB" sz="1400" b="1" i="0" u="none" strike="noStrike" dirty="0">
                        <a:solidFill>
                          <a:srgbClr val="FFFFFF"/>
                        </a:solidFill>
                        <a:effectLst/>
                        <a:latin typeface="Calibri" panose="020F0502020204030204" pitchFamily="34" charset="0"/>
                      </a:endParaRPr>
                    </a:p>
                  </a:txBody>
                  <a:tcPr marL="9525" marR="9525" marT="9525" marB="0" anchor="ctr">
                    <a:solidFill>
                      <a:srgbClr val="BA1F46"/>
                    </a:solidFill>
                  </a:tcPr>
                </a:tc>
                <a:tc hMerge="1">
                  <a:txBody>
                    <a:bodyPr/>
                    <a:lstStyle/>
                    <a:p>
                      <a:pPr algn="ctr" rtl="0" fontAlgn="ctr"/>
                      <a:endParaRPr lang="en-GB" sz="1400" b="1" i="0" u="none" strike="noStrike" dirty="0">
                        <a:solidFill>
                          <a:srgbClr val="FFFFFF"/>
                        </a:solidFill>
                        <a:effectLst/>
                        <a:latin typeface="Calibri" panose="020F0502020204030204" pitchFamily="34" charset="0"/>
                      </a:endParaRPr>
                    </a:p>
                  </a:txBody>
                  <a:tcPr marL="9525" marR="9525" marT="9525" marB="0" anchor="ctr">
                    <a:solidFill>
                      <a:srgbClr val="BA1F46"/>
                    </a:solidFill>
                  </a:tcPr>
                </a:tc>
                <a:extLst>
                  <a:ext uri="{0D108BD9-81ED-4DB2-BD59-A6C34878D82A}">
                    <a16:rowId xmlns:a16="http://schemas.microsoft.com/office/drawing/2014/main" val="10000"/>
                  </a:ext>
                </a:extLst>
              </a:tr>
              <a:tr h="166016">
                <a:tc>
                  <a:txBody>
                    <a:bodyPr/>
                    <a:lstStyle/>
                    <a:p>
                      <a:pPr algn="l" fontAlgn="b"/>
                      <a:r>
                        <a:rPr lang="en-IE" sz="1800" b="0" i="0" u="none" strike="noStrike" dirty="0">
                          <a:solidFill>
                            <a:srgbClr val="000000"/>
                          </a:solidFill>
                          <a:effectLst/>
                          <a:latin typeface="Arial" panose="020B0604020202020204" pitchFamily="34" charset="0"/>
                        </a:rPr>
                        <a:t> </a:t>
                      </a:r>
                    </a:p>
                  </a:txBody>
                  <a:tcPr marL="9525" marR="9525" marT="9525" marB="0" anchor="b">
                    <a:solidFill>
                      <a:srgbClr val="BA1F46"/>
                    </a:solidFill>
                  </a:tcPr>
                </a:tc>
                <a:tc>
                  <a:txBody>
                    <a:bodyPr/>
                    <a:lstStyle/>
                    <a:p>
                      <a:pPr algn="r" rtl="0" fontAlgn="ctr"/>
                      <a:r>
                        <a:rPr lang="en-IE" sz="1400" b="1" i="0" u="none" strike="noStrike" dirty="0">
                          <a:solidFill>
                            <a:srgbClr val="FFFFFF"/>
                          </a:solidFill>
                          <a:effectLst/>
                          <a:latin typeface="Calibri" panose="020F0502020204030204" pitchFamily="34" charset="0"/>
                        </a:rPr>
                        <a:t>2011-2012</a:t>
                      </a:r>
                    </a:p>
                  </a:txBody>
                  <a:tcPr marL="9525" marR="9525" marT="9525" marB="0" anchor="ctr">
                    <a:solidFill>
                      <a:srgbClr val="BA1F46"/>
                    </a:solidFill>
                  </a:tcPr>
                </a:tc>
                <a:tc>
                  <a:txBody>
                    <a:bodyPr/>
                    <a:lstStyle/>
                    <a:p>
                      <a:pPr algn="r" rtl="0" fontAlgn="ctr"/>
                      <a:r>
                        <a:rPr lang="en-IE" sz="1400" b="1" i="0" u="none" strike="noStrike" dirty="0">
                          <a:solidFill>
                            <a:srgbClr val="FFFFFF"/>
                          </a:solidFill>
                          <a:effectLst/>
                          <a:latin typeface="Calibri" panose="020F0502020204030204" pitchFamily="34" charset="0"/>
                        </a:rPr>
                        <a:t>2012-2013</a:t>
                      </a:r>
                    </a:p>
                  </a:txBody>
                  <a:tcPr marL="9525" marR="9525" marT="9525" marB="0" anchor="ctr">
                    <a:solidFill>
                      <a:srgbClr val="BA1F46"/>
                    </a:solidFill>
                  </a:tcPr>
                </a:tc>
                <a:tc>
                  <a:txBody>
                    <a:bodyPr/>
                    <a:lstStyle/>
                    <a:p>
                      <a:pPr algn="r" rtl="0" fontAlgn="ctr"/>
                      <a:r>
                        <a:rPr lang="en-IE" sz="1400" b="1" i="0" u="none" strike="noStrike" dirty="0">
                          <a:solidFill>
                            <a:srgbClr val="FFFFFF"/>
                          </a:solidFill>
                          <a:effectLst/>
                          <a:latin typeface="Calibri" panose="020F0502020204030204" pitchFamily="34" charset="0"/>
                        </a:rPr>
                        <a:t>2013-2014</a:t>
                      </a:r>
                    </a:p>
                  </a:txBody>
                  <a:tcPr marL="9525" marR="9525" marT="9525" marB="0" anchor="ctr">
                    <a:solidFill>
                      <a:srgbClr val="BA1F46"/>
                    </a:solidFill>
                  </a:tcPr>
                </a:tc>
                <a:tc>
                  <a:txBody>
                    <a:bodyPr/>
                    <a:lstStyle/>
                    <a:p>
                      <a:pPr algn="r" rtl="0" fontAlgn="ctr"/>
                      <a:r>
                        <a:rPr lang="en-IE" sz="1400" b="1" i="0" u="none" strike="noStrike" dirty="0">
                          <a:solidFill>
                            <a:srgbClr val="FFFFFF"/>
                          </a:solidFill>
                          <a:effectLst/>
                          <a:latin typeface="Calibri" panose="020F0502020204030204" pitchFamily="34" charset="0"/>
                        </a:rPr>
                        <a:t>2014-2015</a:t>
                      </a:r>
                    </a:p>
                  </a:txBody>
                  <a:tcPr marL="9525" marR="9525" marT="9525" marB="0" anchor="ctr">
                    <a:solidFill>
                      <a:srgbClr val="BA1F46"/>
                    </a:solidFill>
                  </a:tcPr>
                </a:tc>
                <a:tc>
                  <a:txBody>
                    <a:bodyPr/>
                    <a:lstStyle/>
                    <a:p>
                      <a:pPr algn="r" rtl="0" fontAlgn="ctr"/>
                      <a:r>
                        <a:rPr lang="en-IE" sz="1400" b="1" i="0" u="none" strike="noStrike" dirty="0">
                          <a:solidFill>
                            <a:srgbClr val="FFFFFF"/>
                          </a:solidFill>
                          <a:effectLst/>
                          <a:latin typeface="Calibri" panose="020F0502020204030204" pitchFamily="34" charset="0"/>
                        </a:rPr>
                        <a:t>2015-2016</a:t>
                      </a:r>
                    </a:p>
                  </a:txBody>
                  <a:tcPr marL="9525" marR="9525" marT="9525" marB="0" anchor="ctr">
                    <a:solidFill>
                      <a:srgbClr val="BA1F46"/>
                    </a:solidFill>
                  </a:tcPr>
                </a:tc>
                <a:tc>
                  <a:txBody>
                    <a:bodyPr/>
                    <a:lstStyle/>
                    <a:p>
                      <a:pPr algn="r" rtl="0" fontAlgn="ctr"/>
                      <a:r>
                        <a:rPr lang="en-IE" sz="1400" b="1" i="0" u="none" strike="noStrike" dirty="0">
                          <a:solidFill>
                            <a:srgbClr val="FFFFFF"/>
                          </a:solidFill>
                          <a:effectLst/>
                          <a:latin typeface="Calibri" panose="020F0502020204030204" pitchFamily="34" charset="0"/>
                        </a:rPr>
                        <a:t>2016-2017‡</a:t>
                      </a:r>
                    </a:p>
                  </a:txBody>
                  <a:tcPr marL="9525" marR="9525" marT="9525" marB="0" anchor="ctr">
                    <a:solidFill>
                      <a:srgbClr val="BA1F46"/>
                    </a:solidFill>
                  </a:tcPr>
                </a:tc>
                <a:tc>
                  <a:txBody>
                    <a:bodyPr/>
                    <a:lstStyle/>
                    <a:p>
                      <a:pPr algn="r" rtl="0" fontAlgn="ctr"/>
                      <a:r>
                        <a:rPr lang="en-IE" sz="1400" b="1" i="0" u="none" strike="noStrike" dirty="0">
                          <a:solidFill>
                            <a:srgbClr val="FFFFFF"/>
                          </a:solidFill>
                          <a:effectLst/>
                          <a:latin typeface="Calibri" panose="020F0502020204030204" pitchFamily="34" charset="0"/>
                        </a:rPr>
                        <a:t>2017-2018</a:t>
                      </a:r>
                    </a:p>
                  </a:txBody>
                  <a:tcPr marL="9525" marR="9525" marT="9525" marB="0" anchor="ctr">
                    <a:solidFill>
                      <a:srgbClr val="BA1F46"/>
                    </a:solidFill>
                  </a:tcPr>
                </a:tc>
                <a:tc>
                  <a:txBody>
                    <a:bodyPr/>
                    <a:lstStyle/>
                    <a:p>
                      <a:pPr algn="r" rtl="0" fontAlgn="ctr"/>
                      <a:r>
                        <a:rPr lang="en-IE" sz="1400" b="1" i="0" u="none" strike="noStrike" dirty="0">
                          <a:solidFill>
                            <a:srgbClr val="FFFFFF"/>
                          </a:solidFill>
                          <a:effectLst/>
                          <a:latin typeface="Calibri" panose="020F0502020204030204" pitchFamily="34" charset="0"/>
                        </a:rPr>
                        <a:t>2018-2019</a:t>
                      </a:r>
                    </a:p>
                  </a:txBody>
                  <a:tcPr marL="9525" marR="9525" marT="9525" marB="0" anchor="ctr">
                    <a:solidFill>
                      <a:srgbClr val="BA1F46"/>
                    </a:solidFill>
                  </a:tcPr>
                </a:tc>
                <a:tc>
                  <a:txBody>
                    <a:bodyPr/>
                    <a:lstStyle/>
                    <a:p>
                      <a:pPr algn="r" rtl="0" fontAlgn="ctr"/>
                      <a:r>
                        <a:rPr lang="en-IE" sz="1400" b="1" i="0" u="none" strike="noStrike" dirty="0">
                          <a:solidFill>
                            <a:srgbClr val="FFFFFF"/>
                          </a:solidFill>
                          <a:effectLst/>
                          <a:latin typeface="Calibri" panose="020F0502020204030204" pitchFamily="34" charset="0"/>
                        </a:rPr>
                        <a:t>2019-2020</a:t>
                      </a:r>
                    </a:p>
                  </a:txBody>
                  <a:tcPr marL="9525" marR="9525" marT="9525" marB="0" anchor="ctr">
                    <a:solidFill>
                      <a:srgbClr val="BA1F46"/>
                    </a:solidFill>
                  </a:tcPr>
                </a:tc>
                <a:tc>
                  <a:txBody>
                    <a:bodyPr/>
                    <a:lstStyle/>
                    <a:p>
                      <a:pPr algn="r" rtl="0" fontAlgn="ctr"/>
                      <a:r>
                        <a:rPr lang="en-IE" sz="1400" b="1" i="0" u="none" strike="noStrike" dirty="0">
                          <a:solidFill>
                            <a:srgbClr val="FFFFFF"/>
                          </a:solidFill>
                          <a:effectLst/>
                          <a:latin typeface="Calibri" panose="020F0502020204030204" pitchFamily="34" charset="0"/>
                        </a:rPr>
                        <a:t>2020-2021</a:t>
                      </a:r>
                    </a:p>
                  </a:txBody>
                  <a:tcPr marL="9525" marR="9525" marT="9525" marB="0" anchor="ctr">
                    <a:solidFill>
                      <a:srgbClr val="BA1F46"/>
                    </a:solidFill>
                  </a:tcPr>
                </a:tc>
                <a:tc>
                  <a:txBody>
                    <a:bodyPr/>
                    <a:lstStyle/>
                    <a:p>
                      <a:pPr algn="r" rtl="0" fontAlgn="ctr"/>
                      <a:r>
                        <a:rPr lang="en-IE" sz="1400" b="1" i="0" u="none" strike="noStrike" dirty="0">
                          <a:solidFill>
                            <a:srgbClr val="FFFFFF"/>
                          </a:solidFill>
                          <a:effectLst/>
                          <a:latin typeface="Calibri" panose="020F0502020204030204" pitchFamily="34" charset="0"/>
                        </a:rPr>
                        <a:t>2021-2022</a:t>
                      </a:r>
                    </a:p>
                  </a:txBody>
                  <a:tcPr marL="9525" marR="9525" marT="9525" marB="0" anchor="ctr">
                    <a:solidFill>
                      <a:srgbClr val="BA1F46"/>
                    </a:solidFill>
                  </a:tcPr>
                </a:tc>
                <a:extLst>
                  <a:ext uri="{0D108BD9-81ED-4DB2-BD59-A6C34878D82A}">
                    <a16:rowId xmlns:a16="http://schemas.microsoft.com/office/drawing/2014/main" val="10001"/>
                  </a:ext>
                </a:extLst>
              </a:tr>
              <a:tr h="182618">
                <a:tc>
                  <a:txBody>
                    <a:bodyPr/>
                    <a:lstStyle/>
                    <a:p>
                      <a:pPr algn="l" rtl="0" fontAlgn="ctr"/>
                      <a:r>
                        <a:rPr lang="en-IE" sz="1400" b="1" i="0" u="none" strike="noStrike" dirty="0">
                          <a:solidFill>
                            <a:srgbClr val="FFFFFF"/>
                          </a:solidFill>
                          <a:effectLst/>
                          <a:latin typeface="Calibri" panose="020F0502020204030204" pitchFamily="34" charset="0"/>
                        </a:rPr>
                        <a:t>NO. PARTICIPATING PUBLIC LTCFs</a:t>
                      </a:r>
                    </a:p>
                  </a:txBody>
                  <a:tcPr marL="9525" marR="9525" marT="9525" marB="0" anchor="ctr">
                    <a:solidFill>
                      <a:srgbClr val="BA1F46"/>
                    </a:solidFill>
                  </a:tcPr>
                </a:tc>
                <a:tc>
                  <a:txBody>
                    <a:bodyPr/>
                    <a:lstStyle/>
                    <a:p>
                      <a:pPr algn="r" rtl="0" fontAlgn="ctr"/>
                      <a:r>
                        <a:rPr lang="en-IE" sz="1400" b="1" i="0" u="none" strike="noStrike" dirty="0">
                          <a:solidFill>
                            <a:srgbClr val="000000"/>
                          </a:solidFill>
                          <a:effectLst/>
                          <a:latin typeface="Calibri" panose="020F0502020204030204" pitchFamily="34" charset="0"/>
                        </a:rPr>
                        <a:t>56</a:t>
                      </a:r>
                    </a:p>
                  </a:txBody>
                  <a:tcPr marL="9525" marR="9525" marT="9525" marB="0" anchor="ctr"/>
                </a:tc>
                <a:tc>
                  <a:txBody>
                    <a:bodyPr/>
                    <a:lstStyle/>
                    <a:p>
                      <a:pPr algn="r" rtl="0" fontAlgn="ctr"/>
                      <a:r>
                        <a:rPr lang="en-IE" sz="1400" b="1" i="0" u="none" strike="noStrike" dirty="0">
                          <a:solidFill>
                            <a:srgbClr val="000000"/>
                          </a:solidFill>
                          <a:effectLst/>
                          <a:latin typeface="Calibri" panose="020F0502020204030204" pitchFamily="34" charset="0"/>
                        </a:rPr>
                        <a:t>108</a:t>
                      </a:r>
                    </a:p>
                  </a:txBody>
                  <a:tcPr marL="9525" marR="9525" marT="9525" marB="0" anchor="ctr"/>
                </a:tc>
                <a:tc>
                  <a:txBody>
                    <a:bodyPr/>
                    <a:lstStyle/>
                    <a:p>
                      <a:pPr algn="r" rtl="0" fontAlgn="ctr"/>
                      <a:r>
                        <a:rPr lang="en-IE" sz="1400" b="1" i="0" u="none" strike="noStrike" dirty="0">
                          <a:solidFill>
                            <a:srgbClr val="000000"/>
                          </a:solidFill>
                          <a:effectLst/>
                          <a:latin typeface="Calibri" panose="020F0502020204030204" pitchFamily="34" charset="0"/>
                        </a:rPr>
                        <a:t>87</a:t>
                      </a:r>
                    </a:p>
                  </a:txBody>
                  <a:tcPr marL="9525" marR="9525" marT="9525" marB="0" anchor="ctr"/>
                </a:tc>
                <a:tc>
                  <a:txBody>
                    <a:bodyPr/>
                    <a:lstStyle/>
                    <a:p>
                      <a:pPr algn="r" rtl="0" fontAlgn="ctr"/>
                      <a:r>
                        <a:rPr lang="en-IE" sz="1400" b="1" i="0" u="none" strike="noStrike" dirty="0">
                          <a:solidFill>
                            <a:srgbClr val="000000"/>
                          </a:solidFill>
                          <a:effectLst/>
                          <a:latin typeface="Calibri" panose="020F0502020204030204" pitchFamily="34" charset="0"/>
                        </a:rPr>
                        <a:t>66</a:t>
                      </a:r>
                    </a:p>
                  </a:txBody>
                  <a:tcPr marL="9525" marR="9525" marT="9525" marB="0" anchor="ctr"/>
                </a:tc>
                <a:tc>
                  <a:txBody>
                    <a:bodyPr/>
                    <a:lstStyle/>
                    <a:p>
                      <a:pPr algn="r" rtl="0" fontAlgn="ctr"/>
                      <a:r>
                        <a:rPr lang="en-IE" sz="1400" b="1" i="0" u="none" strike="noStrike" dirty="0">
                          <a:solidFill>
                            <a:srgbClr val="000000"/>
                          </a:solidFill>
                          <a:effectLst/>
                          <a:latin typeface="Calibri" panose="020F0502020204030204" pitchFamily="34" charset="0"/>
                        </a:rPr>
                        <a:t>81</a:t>
                      </a:r>
                    </a:p>
                  </a:txBody>
                  <a:tcPr marL="9525" marR="9525" marT="9525" marB="0" anchor="ctr"/>
                </a:tc>
                <a:tc>
                  <a:txBody>
                    <a:bodyPr/>
                    <a:lstStyle/>
                    <a:p>
                      <a:pPr algn="r" rtl="0" fontAlgn="ctr"/>
                      <a:r>
                        <a:rPr lang="en-IE" sz="1400" b="1" i="0" u="none" strike="noStrike" dirty="0">
                          <a:solidFill>
                            <a:srgbClr val="000000"/>
                          </a:solidFill>
                          <a:effectLst/>
                          <a:latin typeface="Calibri" panose="020F0502020204030204" pitchFamily="34" charset="0"/>
                        </a:rPr>
                        <a:t>101</a:t>
                      </a:r>
                    </a:p>
                  </a:txBody>
                  <a:tcPr marL="9525" marR="9525" marT="9525" marB="0" anchor="ctr"/>
                </a:tc>
                <a:tc>
                  <a:txBody>
                    <a:bodyPr/>
                    <a:lstStyle/>
                    <a:p>
                      <a:pPr algn="r" rtl="0" fontAlgn="ctr"/>
                      <a:r>
                        <a:rPr lang="en-IE" sz="1400" b="1" i="0" u="none" strike="noStrike" dirty="0">
                          <a:solidFill>
                            <a:srgbClr val="000000"/>
                          </a:solidFill>
                          <a:effectLst/>
                          <a:latin typeface="Calibri" panose="020F0502020204030204" pitchFamily="34" charset="0"/>
                        </a:rPr>
                        <a:t>129</a:t>
                      </a:r>
                    </a:p>
                  </a:txBody>
                  <a:tcPr marL="9525" marR="9525" marT="9525" marB="0" anchor="ctr"/>
                </a:tc>
                <a:tc>
                  <a:txBody>
                    <a:bodyPr/>
                    <a:lstStyle/>
                    <a:p>
                      <a:pPr algn="r" rtl="0" fontAlgn="ctr"/>
                      <a:r>
                        <a:rPr lang="en-IE" sz="1400" b="1" i="0" u="none" strike="noStrike" dirty="0">
                          <a:solidFill>
                            <a:srgbClr val="000000"/>
                          </a:solidFill>
                          <a:effectLst/>
                          <a:latin typeface="Calibri" panose="020F0502020204030204" pitchFamily="34" charset="0"/>
                        </a:rPr>
                        <a:t>218</a:t>
                      </a:r>
                    </a:p>
                  </a:txBody>
                  <a:tcPr marL="9525" marR="9525" marT="9525" marB="0" anchor="ctr"/>
                </a:tc>
                <a:tc>
                  <a:txBody>
                    <a:bodyPr/>
                    <a:lstStyle/>
                    <a:p>
                      <a:pPr algn="r" rtl="0" fontAlgn="ctr"/>
                      <a:r>
                        <a:rPr lang="en-IE" sz="1400" b="1" i="0" u="none" strike="noStrike" dirty="0">
                          <a:solidFill>
                            <a:srgbClr val="000000"/>
                          </a:solidFill>
                          <a:effectLst/>
                          <a:latin typeface="Calibri" panose="020F0502020204030204" pitchFamily="34" charset="0"/>
                        </a:rPr>
                        <a:t>234</a:t>
                      </a:r>
                    </a:p>
                  </a:txBody>
                  <a:tcPr marL="9525" marR="9525" marT="9525" marB="0" anchor="ctr"/>
                </a:tc>
                <a:tc>
                  <a:txBody>
                    <a:bodyPr/>
                    <a:lstStyle/>
                    <a:p>
                      <a:pPr algn="r" rtl="0" fontAlgn="ctr"/>
                      <a:r>
                        <a:rPr lang="en-IE" sz="1400" b="1" i="0" u="none" strike="noStrike" dirty="0">
                          <a:solidFill>
                            <a:srgbClr val="000000"/>
                          </a:solidFill>
                          <a:effectLst/>
                          <a:latin typeface="Calibri" panose="020F0502020204030204" pitchFamily="34" charset="0"/>
                        </a:rPr>
                        <a:t>225</a:t>
                      </a:r>
                    </a:p>
                  </a:txBody>
                  <a:tcPr marL="9525" marR="9525" marT="9525" marB="0" anchor="ctr"/>
                </a:tc>
                <a:tc>
                  <a:txBody>
                    <a:bodyPr/>
                    <a:lstStyle/>
                    <a:p>
                      <a:pPr algn="r" rtl="0" fontAlgn="ctr"/>
                      <a:r>
                        <a:rPr lang="en-IE" sz="1400" b="1" i="0" u="none" strike="noStrike" dirty="0">
                          <a:solidFill>
                            <a:srgbClr val="000000"/>
                          </a:solidFill>
                          <a:effectLst/>
                          <a:latin typeface="Calibri" panose="020F0502020204030204" pitchFamily="34" charset="0"/>
                        </a:rPr>
                        <a:t>214</a:t>
                      </a:r>
                    </a:p>
                  </a:txBody>
                  <a:tcPr marL="9525" marR="9525" marT="9525" marB="0" anchor="ctr"/>
                </a:tc>
                <a:extLst>
                  <a:ext uri="{0D108BD9-81ED-4DB2-BD59-A6C34878D82A}">
                    <a16:rowId xmlns:a16="http://schemas.microsoft.com/office/drawing/2014/main" val="10002"/>
                  </a:ext>
                </a:extLst>
              </a:tr>
              <a:tr h="199219">
                <a:tc>
                  <a:txBody>
                    <a:bodyPr/>
                    <a:lstStyle/>
                    <a:p>
                      <a:pPr algn="l" rtl="0" fontAlgn="ctr"/>
                      <a:r>
                        <a:rPr lang="en-IE" sz="1400" b="1" i="0" u="none" strike="noStrike" dirty="0">
                          <a:solidFill>
                            <a:srgbClr val="FFFFFF"/>
                          </a:solidFill>
                          <a:effectLst/>
                          <a:latin typeface="Calibri" panose="020F0502020204030204" pitchFamily="34" charset="0"/>
                        </a:rPr>
                        <a:t>ELIGIBLE STAFF CATEGORY SIZE</a:t>
                      </a:r>
                    </a:p>
                  </a:txBody>
                  <a:tcPr marL="9525" marR="9525" marT="9525" marB="0" anchor="ctr">
                    <a:solidFill>
                      <a:srgbClr val="BA1F46"/>
                    </a:solidFill>
                  </a:tcPr>
                </a:tc>
                <a:tc gridSpan="7">
                  <a:txBody>
                    <a:bodyPr/>
                    <a:lstStyle/>
                    <a:p>
                      <a:pPr algn="l" fontAlgn="ctr"/>
                      <a:r>
                        <a:rPr lang="en-IE" sz="1800" b="0" i="0" u="none" strike="noStrike" dirty="0">
                          <a:solidFill>
                            <a:srgbClr val="000000"/>
                          </a:solidFill>
                          <a:effectLst/>
                          <a:latin typeface="Arial" panose="020B0604020202020204" pitchFamily="34" charset="0"/>
                        </a:rPr>
                        <a:t> </a:t>
                      </a:r>
                    </a:p>
                  </a:txBody>
                  <a:tcPr marL="9525" marR="9525" marT="9525" marB="0" anchor="ctr">
                    <a:solidFill>
                      <a:schemeClr val="accent1">
                        <a:lumMod val="60000"/>
                        <a:lumOff val="40000"/>
                      </a:schemeClr>
                    </a:solidFill>
                  </a:tcPr>
                </a:tc>
                <a:tc hMerge="1">
                  <a:txBody>
                    <a:bodyPr/>
                    <a:lstStyle/>
                    <a:p>
                      <a:endParaRPr lang="en-IE"/>
                    </a:p>
                  </a:txBody>
                  <a:tcPr/>
                </a:tc>
                <a:tc hMerge="1">
                  <a:txBody>
                    <a:bodyPr/>
                    <a:lstStyle/>
                    <a:p>
                      <a:endParaRPr lang="en-IE"/>
                    </a:p>
                  </a:txBody>
                  <a:tcPr/>
                </a:tc>
                <a:tc hMerge="1">
                  <a:txBody>
                    <a:bodyPr/>
                    <a:lstStyle/>
                    <a:p>
                      <a:endParaRPr lang="en-IE"/>
                    </a:p>
                  </a:txBody>
                  <a:tcPr/>
                </a:tc>
                <a:tc hMerge="1">
                  <a:txBody>
                    <a:bodyPr/>
                    <a:lstStyle/>
                    <a:p>
                      <a:endParaRPr lang="en-IE"/>
                    </a:p>
                  </a:txBody>
                  <a:tcPr/>
                </a:tc>
                <a:tc hMerge="1">
                  <a:txBody>
                    <a:bodyPr/>
                    <a:lstStyle/>
                    <a:p>
                      <a:endParaRPr lang="en-IE"/>
                    </a:p>
                  </a:txBody>
                  <a:tcPr/>
                </a:tc>
                <a:tc hMerge="1">
                  <a:txBody>
                    <a:bodyPr/>
                    <a:lstStyle/>
                    <a:p>
                      <a:endParaRPr lang="en-IE"/>
                    </a:p>
                  </a:txBody>
                  <a:tcPr/>
                </a:tc>
                <a:tc>
                  <a:txBody>
                    <a:bodyPr/>
                    <a:lstStyle/>
                    <a:p>
                      <a:pPr algn="l" fontAlgn="ctr"/>
                      <a:r>
                        <a:rPr lang="en-IE" sz="1800" b="0" i="0" u="none" strike="noStrike" dirty="0">
                          <a:solidFill>
                            <a:srgbClr val="000000"/>
                          </a:solidFill>
                          <a:effectLst/>
                          <a:latin typeface="Arial" panose="020B0604020202020204" pitchFamily="34" charset="0"/>
                        </a:rPr>
                        <a:t> </a:t>
                      </a:r>
                    </a:p>
                  </a:txBody>
                  <a:tcPr marL="9525" marR="9525" marT="9525" marB="0" anchor="ctr">
                    <a:solidFill>
                      <a:schemeClr val="accent1">
                        <a:lumMod val="60000"/>
                        <a:lumOff val="40000"/>
                      </a:schemeClr>
                    </a:solidFill>
                  </a:tcPr>
                </a:tc>
                <a:tc>
                  <a:txBody>
                    <a:bodyPr/>
                    <a:lstStyle/>
                    <a:p>
                      <a:pPr algn="l" fontAlgn="ctr"/>
                      <a:r>
                        <a:rPr lang="en-IE" sz="1800" b="0" i="0" u="none" strike="noStrike" dirty="0">
                          <a:solidFill>
                            <a:srgbClr val="000000"/>
                          </a:solidFill>
                          <a:effectLst/>
                          <a:latin typeface="Arial" panose="020B0604020202020204" pitchFamily="34" charset="0"/>
                        </a:rPr>
                        <a:t> </a:t>
                      </a:r>
                    </a:p>
                  </a:txBody>
                  <a:tcPr marL="9525" marR="9525" marT="9525" marB="0" anchor="ctr">
                    <a:solidFill>
                      <a:schemeClr val="accent1">
                        <a:lumMod val="60000"/>
                        <a:lumOff val="40000"/>
                      </a:schemeClr>
                    </a:solidFill>
                  </a:tcPr>
                </a:tc>
                <a:tc>
                  <a:txBody>
                    <a:bodyPr/>
                    <a:lstStyle/>
                    <a:p>
                      <a:pPr algn="l" fontAlgn="ctr"/>
                      <a:r>
                        <a:rPr lang="en-IE" sz="1800" b="0" i="0" u="none" strike="noStrike" dirty="0">
                          <a:solidFill>
                            <a:srgbClr val="000000"/>
                          </a:solidFill>
                          <a:effectLst/>
                          <a:latin typeface="Arial" panose="020B0604020202020204" pitchFamily="34" charset="0"/>
                        </a:rPr>
                        <a:t> </a:t>
                      </a:r>
                    </a:p>
                  </a:txBody>
                  <a:tcPr marL="9525" marR="9525" marT="9525" marB="0" anchor="ctr">
                    <a:solidFill>
                      <a:schemeClr val="accent1">
                        <a:lumMod val="60000"/>
                        <a:lumOff val="40000"/>
                      </a:schemeClr>
                    </a:solidFill>
                  </a:tcPr>
                </a:tc>
                <a:tc>
                  <a:txBody>
                    <a:bodyPr/>
                    <a:lstStyle/>
                    <a:p>
                      <a:pPr algn="l" fontAlgn="ctr"/>
                      <a:r>
                        <a:rPr lang="en-IE" sz="1800" b="0" i="0" u="none" strike="noStrike" dirty="0">
                          <a:solidFill>
                            <a:srgbClr val="000000"/>
                          </a:solidFill>
                          <a:effectLst/>
                          <a:latin typeface="Arial" panose="020B0604020202020204" pitchFamily="34" charset="0"/>
                        </a:rPr>
                        <a:t> </a:t>
                      </a:r>
                    </a:p>
                  </a:txBody>
                  <a:tcPr marL="9525" marR="9525" marT="9525" marB="0" anchor="ctr">
                    <a:solidFill>
                      <a:schemeClr val="accent1">
                        <a:lumMod val="60000"/>
                        <a:lumOff val="40000"/>
                      </a:schemeClr>
                    </a:solidFill>
                  </a:tcPr>
                </a:tc>
                <a:extLst>
                  <a:ext uri="{0D108BD9-81ED-4DB2-BD59-A6C34878D82A}">
                    <a16:rowId xmlns:a16="http://schemas.microsoft.com/office/drawing/2014/main" val="10003"/>
                  </a:ext>
                </a:extLst>
              </a:tr>
              <a:tr h="166016">
                <a:tc>
                  <a:txBody>
                    <a:bodyPr/>
                    <a:lstStyle/>
                    <a:p>
                      <a:pPr algn="l" rtl="0" fontAlgn="ctr"/>
                      <a:r>
                        <a:rPr lang="en-IE" sz="1400" b="1" i="0" u="none" strike="noStrike" dirty="0">
                          <a:solidFill>
                            <a:srgbClr val="FFFFFF"/>
                          </a:solidFill>
                          <a:effectLst/>
                          <a:latin typeface="Calibri" panose="020F0502020204030204" pitchFamily="34" charset="0"/>
                        </a:rPr>
                        <a:t>&lt;50</a:t>
                      </a:r>
                    </a:p>
                  </a:txBody>
                  <a:tcPr marL="9525" marR="9525" marT="9525" marB="0" anchor="ctr">
                    <a:solidFill>
                      <a:srgbClr val="BA1F46"/>
                    </a:solidFill>
                  </a:tcPr>
                </a:tc>
                <a:tc>
                  <a:txBody>
                    <a:bodyPr/>
                    <a:lstStyle/>
                    <a:p>
                      <a:pPr algn="r" rtl="0" fontAlgn="ctr"/>
                      <a:r>
                        <a:rPr lang="en-IE" sz="1400" b="0" i="0" u="none" strike="noStrike" dirty="0">
                          <a:solidFill>
                            <a:srgbClr val="000000"/>
                          </a:solidFill>
                          <a:effectLst/>
                          <a:latin typeface="Calibri" panose="020F0502020204030204" pitchFamily="34" charset="0"/>
                        </a:rPr>
                        <a:t>13.4</a:t>
                      </a:r>
                    </a:p>
                  </a:txBody>
                  <a:tcPr marL="9525" marR="9525" marT="9525" marB="0" anchor="ctr"/>
                </a:tc>
                <a:tc>
                  <a:txBody>
                    <a:bodyPr/>
                    <a:lstStyle/>
                    <a:p>
                      <a:pPr algn="r" rtl="0" fontAlgn="ctr"/>
                      <a:r>
                        <a:rPr lang="en-IE" sz="1400" b="0" i="0" u="none" strike="noStrike" dirty="0">
                          <a:solidFill>
                            <a:srgbClr val="000000"/>
                          </a:solidFill>
                          <a:effectLst/>
                          <a:latin typeface="Calibri" panose="020F0502020204030204" pitchFamily="34" charset="0"/>
                        </a:rPr>
                        <a:t>15.3</a:t>
                      </a:r>
                    </a:p>
                  </a:txBody>
                  <a:tcPr marL="9525" marR="9525" marT="9525" marB="0" anchor="ctr"/>
                </a:tc>
                <a:tc>
                  <a:txBody>
                    <a:bodyPr/>
                    <a:lstStyle/>
                    <a:p>
                      <a:pPr algn="r" rtl="0" fontAlgn="ctr"/>
                      <a:r>
                        <a:rPr lang="en-IE" sz="1400" b="0" i="0" u="none" strike="noStrike" dirty="0">
                          <a:solidFill>
                            <a:srgbClr val="000000"/>
                          </a:solidFill>
                          <a:effectLst/>
                          <a:latin typeface="Calibri" panose="020F0502020204030204" pitchFamily="34" charset="0"/>
                        </a:rPr>
                        <a:t>20.5</a:t>
                      </a:r>
                    </a:p>
                  </a:txBody>
                  <a:tcPr marL="9525" marR="9525" marT="9525" marB="0" anchor="ctr"/>
                </a:tc>
                <a:tc>
                  <a:txBody>
                    <a:bodyPr/>
                    <a:lstStyle/>
                    <a:p>
                      <a:pPr algn="r" rtl="0" fontAlgn="ctr"/>
                      <a:r>
                        <a:rPr lang="en-IE" sz="1400" b="0" i="0" u="none" strike="noStrike" dirty="0">
                          <a:solidFill>
                            <a:srgbClr val="000000"/>
                          </a:solidFill>
                          <a:effectLst/>
                          <a:latin typeface="Calibri" panose="020F0502020204030204" pitchFamily="34" charset="0"/>
                        </a:rPr>
                        <a:t>26.7</a:t>
                      </a:r>
                    </a:p>
                  </a:txBody>
                  <a:tcPr marL="9525" marR="9525" marT="9525" marB="0" anchor="ctr"/>
                </a:tc>
                <a:tc>
                  <a:txBody>
                    <a:bodyPr/>
                    <a:lstStyle/>
                    <a:p>
                      <a:pPr algn="r" rtl="0" fontAlgn="ctr"/>
                      <a:r>
                        <a:rPr lang="en-IE" sz="1400" b="0" i="0" u="none" strike="noStrike" dirty="0">
                          <a:solidFill>
                            <a:srgbClr val="000000"/>
                          </a:solidFill>
                          <a:effectLst/>
                          <a:latin typeface="Calibri" panose="020F0502020204030204" pitchFamily="34" charset="0"/>
                        </a:rPr>
                        <a:t>25.1</a:t>
                      </a:r>
                    </a:p>
                  </a:txBody>
                  <a:tcPr marL="9525" marR="9525" marT="9525" marB="0" anchor="ctr"/>
                </a:tc>
                <a:tc>
                  <a:txBody>
                    <a:bodyPr/>
                    <a:lstStyle/>
                    <a:p>
                      <a:pPr algn="r" rtl="0" fontAlgn="ctr"/>
                      <a:r>
                        <a:rPr lang="en-IE" sz="1400" b="0" i="0" u="none" strike="noStrike" dirty="0">
                          <a:solidFill>
                            <a:srgbClr val="000000"/>
                          </a:solidFill>
                          <a:effectLst/>
                          <a:latin typeface="Calibri" panose="020F0502020204030204" pitchFamily="34" charset="0"/>
                        </a:rPr>
                        <a:t>30.8</a:t>
                      </a:r>
                    </a:p>
                  </a:txBody>
                  <a:tcPr marL="9525" marR="9525" marT="9525" marB="0" anchor="ctr"/>
                </a:tc>
                <a:tc>
                  <a:txBody>
                    <a:bodyPr/>
                    <a:lstStyle/>
                    <a:p>
                      <a:pPr algn="r" rtl="0" fontAlgn="ctr"/>
                      <a:r>
                        <a:rPr lang="en-IE" sz="1400" b="0" i="0" u="none" strike="noStrike" dirty="0">
                          <a:solidFill>
                            <a:srgbClr val="000000"/>
                          </a:solidFill>
                          <a:effectLst/>
                          <a:latin typeface="Calibri" panose="020F0502020204030204" pitchFamily="34" charset="0"/>
                        </a:rPr>
                        <a:t>39.2</a:t>
                      </a:r>
                    </a:p>
                  </a:txBody>
                  <a:tcPr marL="9525" marR="9525" marT="9525" marB="0" anchor="ctr"/>
                </a:tc>
                <a:tc>
                  <a:txBody>
                    <a:bodyPr/>
                    <a:lstStyle/>
                    <a:p>
                      <a:pPr algn="r" rtl="0" fontAlgn="b"/>
                      <a:r>
                        <a:rPr lang="en-IE" sz="1400" b="0" i="0" u="none" strike="noStrike" dirty="0">
                          <a:solidFill>
                            <a:srgbClr val="000000"/>
                          </a:solidFill>
                          <a:effectLst/>
                          <a:latin typeface="Calibri" panose="020F0502020204030204" pitchFamily="34" charset="0"/>
                        </a:rPr>
                        <a:t>41.9</a:t>
                      </a:r>
                    </a:p>
                  </a:txBody>
                  <a:tcPr marL="9525" marR="9525" marT="9525" marB="0" anchor="b"/>
                </a:tc>
                <a:tc>
                  <a:txBody>
                    <a:bodyPr/>
                    <a:lstStyle/>
                    <a:p>
                      <a:pPr algn="r" rtl="0" fontAlgn="b"/>
                      <a:r>
                        <a:rPr lang="en-IE" sz="1400" b="0" i="0" u="none" strike="noStrike" dirty="0">
                          <a:solidFill>
                            <a:srgbClr val="000000"/>
                          </a:solidFill>
                          <a:effectLst/>
                          <a:latin typeface="Calibri" panose="020F0502020204030204" pitchFamily="34" charset="0"/>
                        </a:rPr>
                        <a:t>46.9</a:t>
                      </a:r>
                    </a:p>
                  </a:txBody>
                  <a:tcPr marL="9525" marR="9525" marT="9525" marB="0" anchor="b"/>
                </a:tc>
                <a:tc>
                  <a:txBody>
                    <a:bodyPr/>
                    <a:lstStyle/>
                    <a:p>
                      <a:pPr algn="r" rtl="0" fontAlgn="b"/>
                      <a:r>
                        <a:rPr lang="en-IE" sz="1400" b="0" i="0" u="none" strike="noStrike" dirty="0">
                          <a:solidFill>
                            <a:srgbClr val="000000"/>
                          </a:solidFill>
                          <a:effectLst/>
                          <a:latin typeface="Calibri" panose="020F0502020204030204" pitchFamily="34" charset="0"/>
                        </a:rPr>
                        <a:t>64.6</a:t>
                      </a:r>
                    </a:p>
                  </a:txBody>
                  <a:tcPr marL="9525" marR="9525" marT="9525" marB="0" anchor="b"/>
                </a:tc>
                <a:tc>
                  <a:txBody>
                    <a:bodyPr/>
                    <a:lstStyle/>
                    <a:p>
                      <a:pPr algn="r" rtl="0" fontAlgn="b"/>
                      <a:r>
                        <a:rPr lang="en-IE" sz="1400" b="0" i="0" u="none" strike="noStrike" dirty="0">
                          <a:solidFill>
                            <a:srgbClr val="000000"/>
                          </a:solidFill>
                          <a:effectLst/>
                          <a:latin typeface="Calibri" panose="020F0502020204030204" pitchFamily="34" charset="0"/>
                        </a:rPr>
                        <a:t>53.9</a:t>
                      </a:r>
                    </a:p>
                  </a:txBody>
                  <a:tcPr marL="9525" marR="9525" marT="9525" marB="0" anchor="b"/>
                </a:tc>
                <a:extLst>
                  <a:ext uri="{0D108BD9-81ED-4DB2-BD59-A6C34878D82A}">
                    <a16:rowId xmlns:a16="http://schemas.microsoft.com/office/drawing/2014/main" val="10004"/>
                  </a:ext>
                </a:extLst>
              </a:tr>
              <a:tr h="166016">
                <a:tc>
                  <a:txBody>
                    <a:bodyPr/>
                    <a:lstStyle/>
                    <a:p>
                      <a:pPr algn="l" rtl="0" fontAlgn="ctr"/>
                      <a:r>
                        <a:rPr lang="en-IE" sz="1400" b="1" i="0" u="none" strike="noStrike" dirty="0">
                          <a:solidFill>
                            <a:srgbClr val="FFFFFF"/>
                          </a:solidFill>
                          <a:effectLst/>
                          <a:latin typeface="Calibri" panose="020F0502020204030204" pitchFamily="34" charset="0"/>
                        </a:rPr>
                        <a:t>50-99</a:t>
                      </a:r>
                    </a:p>
                  </a:txBody>
                  <a:tcPr marL="9525" marR="9525" marT="9525" marB="0" anchor="ctr">
                    <a:solidFill>
                      <a:srgbClr val="BA1F46"/>
                    </a:solidFill>
                  </a:tcPr>
                </a:tc>
                <a:tc>
                  <a:txBody>
                    <a:bodyPr/>
                    <a:lstStyle/>
                    <a:p>
                      <a:pPr algn="r" rtl="0" fontAlgn="ctr"/>
                      <a:r>
                        <a:rPr lang="en-IE" sz="1400" b="0" i="0" u="none" strike="noStrike" dirty="0">
                          <a:solidFill>
                            <a:srgbClr val="000000"/>
                          </a:solidFill>
                          <a:effectLst/>
                          <a:latin typeface="Calibri" panose="020F0502020204030204" pitchFamily="34" charset="0"/>
                        </a:rPr>
                        <a:t>21.3</a:t>
                      </a:r>
                    </a:p>
                  </a:txBody>
                  <a:tcPr marL="9525" marR="9525" marT="9525" marB="0" anchor="ctr"/>
                </a:tc>
                <a:tc>
                  <a:txBody>
                    <a:bodyPr/>
                    <a:lstStyle/>
                    <a:p>
                      <a:pPr algn="r" rtl="0" fontAlgn="ctr"/>
                      <a:r>
                        <a:rPr lang="en-IE" sz="1400" b="0" i="0" u="none" strike="noStrike" dirty="0">
                          <a:solidFill>
                            <a:srgbClr val="000000"/>
                          </a:solidFill>
                          <a:effectLst/>
                          <a:latin typeface="Calibri" panose="020F0502020204030204" pitchFamily="34" charset="0"/>
                        </a:rPr>
                        <a:t>16</a:t>
                      </a:r>
                    </a:p>
                  </a:txBody>
                  <a:tcPr marL="9525" marR="9525" marT="9525" marB="0" anchor="ctr"/>
                </a:tc>
                <a:tc>
                  <a:txBody>
                    <a:bodyPr/>
                    <a:lstStyle/>
                    <a:p>
                      <a:pPr algn="r" rtl="0" fontAlgn="ctr"/>
                      <a:r>
                        <a:rPr lang="en-IE" sz="1400" b="0" i="0" u="none" strike="noStrike" dirty="0">
                          <a:solidFill>
                            <a:srgbClr val="000000"/>
                          </a:solidFill>
                          <a:effectLst/>
                          <a:latin typeface="Calibri" panose="020F0502020204030204" pitchFamily="34" charset="0"/>
                        </a:rPr>
                        <a:t>21.7</a:t>
                      </a:r>
                    </a:p>
                  </a:txBody>
                  <a:tcPr marL="9525" marR="9525" marT="9525" marB="0" anchor="ctr"/>
                </a:tc>
                <a:tc>
                  <a:txBody>
                    <a:bodyPr/>
                    <a:lstStyle/>
                    <a:p>
                      <a:pPr algn="r" rtl="0" fontAlgn="ctr"/>
                      <a:r>
                        <a:rPr lang="en-IE" sz="1400" b="0" i="0" u="none" strike="noStrike" dirty="0">
                          <a:solidFill>
                            <a:srgbClr val="000000"/>
                          </a:solidFill>
                          <a:effectLst/>
                          <a:latin typeface="Calibri" panose="020F0502020204030204" pitchFamily="34" charset="0"/>
                        </a:rPr>
                        <a:t>26.2</a:t>
                      </a:r>
                    </a:p>
                  </a:txBody>
                  <a:tcPr marL="9525" marR="9525" marT="9525" marB="0" anchor="ctr"/>
                </a:tc>
                <a:tc>
                  <a:txBody>
                    <a:bodyPr/>
                    <a:lstStyle/>
                    <a:p>
                      <a:pPr algn="r" rtl="0" fontAlgn="ctr"/>
                      <a:r>
                        <a:rPr lang="en-IE" sz="1400" b="0" i="0" u="none" strike="noStrike" dirty="0">
                          <a:solidFill>
                            <a:srgbClr val="000000"/>
                          </a:solidFill>
                          <a:effectLst/>
                          <a:latin typeface="Calibri" panose="020F0502020204030204" pitchFamily="34" charset="0"/>
                        </a:rPr>
                        <a:t>23.5</a:t>
                      </a:r>
                    </a:p>
                  </a:txBody>
                  <a:tcPr marL="9525" marR="9525" marT="9525" marB="0" anchor="ctr"/>
                </a:tc>
                <a:tc>
                  <a:txBody>
                    <a:bodyPr/>
                    <a:lstStyle/>
                    <a:p>
                      <a:pPr algn="r" rtl="0" fontAlgn="ctr"/>
                      <a:r>
                        <a:rPr lang="en-IE" sz="1400" b="0" i="0" u="none" strike="noStrike" dirty="0">
                          <a:solidFill>
                            <a:srgbClr val="000000"/>
                          </a:solidFill>
                          <a:effectLst/>
                          <a:latin typeface="Calibri" panose="020F0502020204030204" pitchFamily="34" charset="0"/>
                        </a:rPr>
                        <a:t>26.9</a:t>
                      </a:r>
                    </a:p>
                  </a:txBody>
                  <a:tcPr marL="9525" marR="9525" marT="9525" marB="0" anchor="ctr"/>
                </a:tc>
                <a:tc>
                  <a:txBody>
                    <a:bodyPr/>
                    <a:lstStyle/>
                    <a:p>
                      <a:pPr algn="r" rtl="0" fontAlgn="ctr"/>
                      <a:r>
                        <a:rPr lang="en-IE" sz="1400" b="0" i="0" u="none" strike="noStrike" dirty="0">
                          <a:solidFill>
                            <a:srgbClr val="000000"/>
                          </a:solidFill>
                          <a:effectLst/>
                          <a:latin typeface="Calibri" panose="020F0502020204030204" pitchFamily="34" charset="0"/>
                        </a:rPr>
                        <a:t>36.3</a:t>
                      </a:r>
                    </a:p>
                  </a:txBody>
                  <a:tcPr marL="9525" marR="9525" marT="9525" marB="0" anchor="ctr"/>
                </a:tc>
                <a:tc>
                  <a:txBody>
                    <a:bodyPr/>
                    <a:lstStyle/>
                    <a:p>
                      <a:pPr algn="r" rtl="0" fontAlgn="b"/>
                      <a:r>
                        <a:rPr lang="en-IE" sz="1400" b="0" i="0" u="none" strike="noStrike" dirty="0">
                          <a:solidFill>
                            <a:srgbClr val="000000"/>
                          </a:solidFill>
                          <a:effectLst/>
                          <a:latin typeface="Calibri" panose="020F0502020204030204" pitchFamily="34" charset="0"/>
                        </a:rPr>
                        <a:t>43.1</a:t>
                      </a:r>
                    </a:p>
                  </a:txBody>
                  <a:tcPr marL="9525" marR="9525" marT="9525" marB="0" anchor="b"/>
                </a:tc>
                <a:tc>
                  <a:txBody>
                    <a:bodyPr/>
                    <a:lstStyle/>
                    <a:p>
                      <a:pPr algn="r" rtl="0" fontAlgn="b"/>
                      <a:r>
                        <a:rPr lang="en-IE" sz="1400" b="0" i="0" u="none" strike="noStrike" dirty="0">
                          <a:solidFill>
                            <a:srgbClr val="000000"/>
                          </a:solidFill>
                          <a:effectLst/>
                          <a:latin typeface="Calibri" panose="020F0502020204030204" pitchFamily="34" charset="0"/>
                        </a:rPr>
                        <a:t>45.9</a:t>
                      </a:r>
                    </a:p>
                  </a:txBody>
                  <a:tcPr marL="9525" marR="9525" marT="9525" marB="0" anchor="b"/>
                </a:tc>
                <a:tc>
                  <a:txBody>
                    <a:bodyPr/>
                    <a:lstStyle/>
                    <a:p>
                      <a:pPr algn="r" rtl="0" fontAlgn="b"/>
                      <a:r>
                        <a:rPr lang="en-IE" sz="1400" b="0" i="0" u="none" strike="noStrike" dirty="0">
                          <a:solidFill>
                            <a:srgbClr val="000000"/>
                          </a:solidFill>
                          <a:effectLst/>
                          <a:latin typeface="Calibri" panose="020F0502020204030204" pitchFamily="34" charset="0"/>
                        </a:rPr>
                        <a:t>66.6</a:t>
                      </a:r>
                    </a:p>
                  </a:txBody>
                  <a:tcPr marL="9525" marR="9525" marT="9525" marB="0" anchor="b"/>
                </a:tc>
                <a:tc>
                  <a:txBody>
                    <a:bodyPr/>
                    <a:lstStyle/>
                    <a:p>
                      <a:pPr algn="r" rtl="0" fontAlgn="b"/>
                      <a:r>
                        <a:rPr lang="en-IE" sz="1400" b="0" i="0" u="none" strike="noStrike" dirty="0">
                          <a:solidFill>
                            <a:srgbClr val="000000"/>
                          </a:solidFill>
                          <a:effectLst/>
                          <a:latin typeface="Calibri" panose="020F0502020204030204" pitchFamily="34" charset="0"/>
                        </a:rPr>
                        <a:t>59.5</a:t>
                      </a:r>
                    </a:p>
                  </a:txBody>
                  <a:tcPr marL="9525" marR="9525" marT="9525" marB="0" anchor="b"/>
                </a:tc>
                <a:extLst>
                  <a:ext uri="{0D108BD9-81ED-4DB2-BD59-A6C34878D82A}">
                    <a16:rowId xmlns:a16="http://schemas.microsoft.com/office/drawing/2014/main" val="10005"/>
                  </a:ext>
                </a:extLst>
              </a:tr>
              <a:tr h="166016">
                <a:tc>
                  <a:txBody>
                    <a:bodyPr/>
                    <a:lstStyle/>
                    <a:p>
                      <a:pPr algn="l" rtl="0" fontAlgn="ctr"/>
                      <a:r>
                        <a:rPr lang="en-IE" sz="1400" b="1" i="0" u="none" strike="noStrike" dirty="0">
                          <a:solidFill>
                            <a:srgbClr val="FFFFFF"/>
                          </a:solidFill>
                          <a:effectLst/>
                          <a:latin typeface="Calibri" panose="020F0502020204030204" pitchFamily="34" charset="0"/>
                        </a:rPr>
                        <a:t>100-149</a:t>
                      </a:r>
                    </a:p>
                  </a:txBody>
                  <a:tcPr marL="9525" marR="9525" marT="9525" marB="0" anchor="ctr">
                    <a:solidFill>
                      <a:srgbClr val="BA1F46"/>
                    </a:solidFill>
                  </a:tcPr>
                </a:tc>
                <a:tc>
                  <a:txBody>
                    <a:bodyPr/>
                    <a:lstStyle/>
                    <a:p>
                      <a:pPr algn="r" rtl="0" fontAlgn="ctr"/>
                      <a:r>
                        <a:rPr lang="en-IE" sz="1400" b="0" i="0" u="none" strike="noStrike" dirty="0">
                          <a:solidFill>
                            <a:srgbClr val="000000"/>
                          </a:solidFill>
                          <a:effectLst/>
                          <a:latin typeface="Calibri" panose="020F0502020204030204" pitchFamily="34" charset="0"/>
                        </a:rPr>
                        <a:t>27.9</a:t>
                      </a:r>
                    </a:p>
                  </a:txBody>
                  <a:tcPr marL="9525" marR="9525" marT="9525" marB="0" anchor="ctr"/>
                </a:tc>
                <a:tc>
                  <a:txBody>
                    <a:bodyPr/>
                    <a:lstStyle/>
                    <a:p>
                      <a:pPr algn="r" rtl="0" fontAlgn="ctr"/>
                      <a:r>
                        <a:rPr lang="en-IE" sz="1400" b="0" i="0" u="none" strike="noStrike" dirty="0">
                          <a:solidFill>
                            <a:srgbClr val="000000"/>
                          </a:solidFill>
                          <a:effectLst/>
                          <a:latin typeface="Calibri" panose="020F0502020204030204" pitchFamily="34" charset="0"/>
                        </a:rPr>
                        <a:t>17.1</a:t>
                      </a:r>
                    </a:p>
                  </a:txBody>
                  <a:tcPr marL="9525" marR="9525" marT="9525" marB="0" anchor="ctr"/>
                </a:tc>
                <a:tc>
                  <a:txBody>
                    <a:bodyPr/>
                    <a:lstStyle/>
                    <a:p>
                      <a:pPr algn="r" rtl="0" fontAlgn="ctr"/>
                      <a:r>
                        <a:rPr lang="en-IE" sz="1400" b="0" i="0" u="none" strike="noStrike" dirty="0">
                          <a:solidFill>
                            <a:srgbClr val="000000"/>
                          </a:solidFill>
                          <a:effectLst/>
                          <a:latin typeface="Calibri" panose="020F0502020204030204" pitchFamily="34" charset="0"/>
                        </a:rPr>
                        <a:t>25.7</a:t>
                      </a:r>
                    </a:p>
                  </a:txBody>
                  <a:tcPr marL="9525" marR="9525" marT="9525" marB="0" anchor="ctr"/>
                </a:tc>
                <a:tc>
                  <a:txBody>
                    <a:bodyPr/>
                    <a:lstStyle/>
                    <a:p>
                      <a:pPr algn="r" rtl="0" fontAlgn="ctr"/>
                      <a:r>
                        <a:rPr lang="en-IE" sz="1400" b="0" i="0" u="none" strike="noStrike" dirty="0">
                          <a:solidFill>
                            <a:srgbClr val="000000"/>
                          </a:solidFill>
                          <a:effectLst/>
                          <a:latin typeface="Calibri" panose="020F0502020204030204" pitchFamily="34" charset="0"/>
                        </a:rPr>
                        <a:t>38.4</a:t>
                      </a:r>
                    </a:p>
                  </a:txBody>
                  <a:tcPr marL="9525" marR="9525" marT="9525" marB="0" anchor="ctr"/>
                </a:tc>
                <a:tc>
                  <a:txBody>
                    <a:bodyPr/>
                    <a:lstStyle/>
                    <a:p>
                      <a:pPr algn="r" rtl="0" fontAlgn="ctr"/>
                      <a:r>
                        <a:rPr lang="en-IE" sz="1400" b="0" i="0" u="none" strike="noStrike" dirty="0">
                          <a:solidFill>
                            <a:srgbClr val="000000"/>
                          </a:solidFill>
                          <a:effectLst/>
                          <a:latin typeface="Calibri" panose="020F0502020204030204" pitchFamily="34" charset="0"/>
                        </a:rPr>
                        <a:t>19.6</a:t>
                      </a:r>
                    </a:p>
                  </a:txBody>
                  <a:tcPr marL="9525" marR="9525" marT="9525" marB="0" anchor="ctr"/>
                </a:tc>
                <a:tc>
                  <a:txBody>
                    <a:bodyPr/>
                    <a:lstStyle/>
                    <a:p>
                      <a:pPr algn="r" rtl="0" fontAlgn="ctr"/>
                      <a:r>
                        <a:rPr lang="en-IE" sz="1400" b="0" i="0" u="none" strike="noStrike" dirty="0">
                          <a:solidFill>
                            <a:srgbClr val="000000"/>
                          </a:solidFill>
                          <a:effectLst/>
                          <a:latin typeface="Calibri" panose="020F0502020204030204" pitchFamily="34" charset="0"/>
                        </a:rPr>
                        <a:t>25.5</a:t>
                      </a:r>
                    </a:p>
                  </a:txBody>
                  <a:tcPr marL="9525" marR="9525" marT="9525" marB="0" anchor="ctr"/>
                </a:tc>
                <a:tc>
                  <a:txBody>
                    <a:bodyPr/>
                    <a:lstStyle/>
                    <a:p>
                      <a:pPr algn="r" rtl="0" fontAlgn="ctr"/>
                      <a:r>
                        <a:rPr lang="en-IE" sz="1400" b="0" i="0" u="none" strike="noStrike" dirty="0">
                          <a:solidFill>
                            <a:srgbClr val="000000"/>
                          </a:solidFill>
                          <a:effectLst/>
                          <a:latin typeface="Calibri" panose="020F0502020204030204" pitchFamily="34" charset="0"/>
                        </a:rPr>
                        <a:t>38.4</a:t>
                      </a:r>
                    </a:p>
                  </a:txBody>
                  <a:tcPr marL="9525" marR="9525" marT="9525" marB="0" anchor="ctr"/>
                </a:tc>
                <a:tc>
                  <a:txBody>
                    <a:bodyPr/>
                    <a:lstStyle/>
                    <a:p>
                      <a:pPr algn="r" rtl="0" fontAlgn="b"/>
                      <a:r>
                        <a:rPr lang="en-IE" sz="1400" b="0" i="0" u="none" strike="noStrike" dirty="0">
                          <a:solidFill>
                            <a:srgbClr val="000000"/>
                          </a:solidFill>
                          <a:effectLst/>
                          <a:latin typeface="Calibri" panose="020F0502020204030204" pitchFamily="34" charset="0"/>
                        </a:rPr>
                        <a:t>40.8</a:t>
                      </a:r>
                    </a:p>
                  </a:txBody>
                  <a:tcPr marL="9525" marR="9525" marT="9525" marB="0" anchor="b"/>
                </a:tc>
                <a:tc>
                  <a:txBody>
                    <a:bodyPr/>
                    <a:lstStyle/>
                    <a:p>
                      <a:pPr algn="r" rtl="0" fontAlgn="b"/>
                      <a:r>
                        <a:rPr lang="en-IE" sz="1400" b="0" i="0" u="none" strike="noStrike" dirty="0">
                          <a:solidFill>
                            <a:srgbClr val="000000"/>
                          </a:solidFill>
                          <a:effectLst/>
                          <a:latin typeface="Calibri" panose="020F0502020204030204" pitchFamily="34" charset="0"/>
                        </a:rPr>
                        <a:t>53.3</a:t>
                      </a:r>
                    </a:p>
                  </a:txBody>
                  <a:tcPr marL="9525" marR="9525" marT="9525" marB="0" anchor="b"/>
                </a:tc>
                <a:tc>
                  <a:txBody>
                    <a:bodyPr/>
                    <a:lstStyle/>
                    <a:p>
                      <a:pPr algn="r" rtl="0" fontAlgn="b"/>
                      <a:r>
                        <a:rPr lang="en-IE" sz="1400" b="0" i="0" u="none" strike="noStrike" dirty="0">
                          <a:solidFill>
                            <a:srgbClr val="000000"/>
                          </a:solidFill>
                          <a:effectLst/>
                          <a:latin typeface="Calibri" panose="020F0502020204030204" pitchFamily="34" charset="0"/>
                        </a:rPr>
                        <a:t>63.7</a:t>
                      </a:r>
                    </a:p>
                  </a:txBody>
                  <a:tcPr marL="9525" marR="9525" marT="9525" marB="0" anchor="b"/>
                </a:tc>
                <a:tc>
                  <a:txBody>
                    <a:bodyPr/>
                    <a:lstStyle/>
                    <a:p>
                      <a:pPr algn="r" rtl="0" fontAlgn="b"/>
                      <a:r>
                        <a:rPr lang="en-IE" sz="1400" b="0" i="0" u="none" strike="noStrike" dirty="0">
                          <a:solidFill>
                            <a:srgbClr val="000000"/>
                          </a:solidFill>
                          <a:effectLst/>
                          <a:latin typeface="Calibri" panose="020F0502020204030204" pitchFamily="34" charset="0"/>
                        </a:rPr>
                        <a:t>58.8</a:t>
                      </a:r>
                    </a:p>
                  </a:txBody>
                  <a:tcPr marL="9525" marR="9525" marT="9525" marB="0" anchor="b"/>
                </a:tc>
                <a:extLst>
                  <a:ext uri="{0D108BD9-81ED-4DB2-BD59-A6C34878D82A}">
                    <a16:rowId xmlns:a16="http://schemas.microsoft.com/office/drawing/2014/main" val="10006"/>
                  </a:ext>
                </a:extLst>
              </a:tr>
              <a:tr h="166016">
                <a:tc>
                  <a:txBody>
                    <a:bodyPr/>
                    <a:lstStyle/>
                    <a:p>
                      <a:pPr algn="l" rtl="0" fontAlgn="ctr"/>
                      <a:r>
                        <a:rPr lang="en-IE" sz="1400" b="1" i="0" u="none" strike="noStrike" dirty="0">
                          <a:solidFill>
                            <a:srgbClr val="FFFFFF"/>
                          </a:solidFill>
                          <a:effectLst/>
                          <a:latin typeface="Calibri" panose="020F0502020204030204" pitchFamily="34" charset="0"/>
                        </a:rPr>
                        <a:t>&gt;=150</a:t>
                      </a:r>
                    </a:p>
                  </a:txBody>
                  <a:tcPr marL="9525" marR="9525" marT="9525" marB="0" anchor="ctr">
                    <a:solidFill>
                      <a:srgbClr val="BA1F46"/>
                    </a:solidFill>
                  </a:tcPr>
                </a:tc>
                <a:tc>
                  <a:txBody>
                    <a:bodyPr/>
                    <a:lstStyle/>
                    <a:p>
                      <a:pPr algn="r" rtl="0" fontAlgn="ctr"/>
                      <a:r>
                        <a:rPr lang="en-IE" sz="1400" b="0" i="0" u="none" strike="noStrike" dirty="0">
                          <a:solidFill>
                            <a:srgbClr val="000000"/>
                          </a:solidFill>
                          <a:effectLst/>
                          <a:latin typeface="Calibri" panose="020F0502020204030204" pitchFamily="34" charset="0"/>
                        </a:rPr>
                        <a:t>7.8</a:t>
                      </a:r>
                    </a:p>
                  </a:txBody>
                  <a:tcPr marL="9525" marR="9525" marT="9525" marB="0" anchor="ctr"/>
                </a:tc>
                <a:tc>
                  <a:txBody>
                    <a:bodyPr/>
                    <a:lstStyle/>
                    <a:p>
                      <a:pPr algn="r" rtl="0" fontAlgn="ctr"/>
                      <a:r>
                        <a:rPr lang="en-IE" sz="1400" b="0" i="0" u="none" strike="noStrike" dirty="0">
                          <a:solidFill>
                            <a:srgbClr val="000000"/>
                          </a:solidFill>
                          <a:effectLst/>
                          <a:latin typeface="Calibri" panose="020F0502020204030204" pitchFamily="34" charset="0"/>
                        </a:rPr>
                        <a:t>9.3</a:t>
                      </a:r>
                    </a:p>
                  </a:txBody>
                  <a:tcPr marL="9525" marR="9525" marT="9525" marB="0" anchor="ctr"/>
                </a:tc>
                <a:tc>
                  <a:txBody>
                    <a:bodyPr/>
                    <a:lstStyle/>
                    <a:p>
                      <a:pPr algn="r" rtl="0" fontAlgn="ctr"/>
                      <a:r>
                        <a:rPr lang="en-IE" sz="1400" b="0" i="0" u="none" strike="noStrike" dirty="0">
                          <a:solidFill>
                            <a:srgbClr val="000000"/>
                          </a:solidFill>
                          <a:effectLst/>
                          <a:latin typeface="Calibri" panose="020F0502020204030204" pitchFamily="34" charset="0"/>
                        </a:rPr>
                        <a:t>14</a:t>
                      </a:r>
                    </a:p>
                  </a:txBody>
                  <a:tcPr marL="9525" marR="9525" marT="9525" marB="0" anchor="ctr"/>
                </a:tc>
                <a:tc>
                  <a:txBody>
                    <a:bodyPr/>
                    <a:lstStyle/>
                    <a:p>
                      <a:pPr algn="r" rtl="0" fontAlgn="ctr"/>
                      <a:r>
                        <a:rPr lang="en-IE" sz="1400" b="0" i="0" u="none" strike="noStrike" dirty="0">
                          <a:solidFill>
                            <a:srgbClr val="000000"/>
                          </a:solidFill>
                          <a:effectLst/>
                          <a:latin typeface="Calibri" panose="020F0502020204030204" pitchFamily="34" charset="0"/>
                        </a:rPr>
                        <a:t>19.4</a:t>
                      </a:r>
                    </a:p>
                  </a:txBody>
                  <a:tcPr marL="9525" marR="9525" marT="9525" marB="0" anchor="ctr"/>
                </a:tc>
                <a:tc>
                  <a:txBody>
                    <a:bodyPr/>
                    <a:lstStyle/>
                    <a:p>
                      <a:pPr algn="r" rtl="0" fontAlgn="ctr"/>
                      <a:r>
                        <a:rPr lang="en-IE" sz="1400" b="0" i="0" u="none" strike="noStrike" dirty="0">
                          <a:solidFill>
                            <a:srgbClr val="000000"/>
                          </a:solidFill>
                          <a:effectLst/>
                          <a:latin typeface="Calibri" panose="020F0502020204030204" pitchFamily="34" charset="0"/>
                        </a:rPr>
                        <a:t>23.1</a:t>
                      </a:r>
                    </a:p>
                  </a:txBody>
                  <a:tcPr marL="9525" marR="9525" marT="9525" marB="0" anchor="ctr"/>
                </a:tc>
                <a:tc>
                  <a:txBody>
                    <a:bodyPr/>
                    <a:lstStyle/>
                    <a:p>
                      <a:pPr algn="r" rtl="0" fontAlgn="ctr"/>
                      <a:r>
                        <a:rPr lang="en-IE" sz="1400" b="0" i="0" u="none" strike="noStrike" dirty="0">
                          <a:solidFill>
                            <a:srgbClr val="000000"/>
                          </a:solidFill>
                          <a:effectLst/>
                          <a:latin typeface="Calibri" panose="020F0502020204030204" pitchFamily="34" charset="0"/>
                        </a:rPr>
                        <a:t>26.5</a:t>
                      </a:r>
                    </a:p>
                  </a:txBody>
                  <a:tcPr marL="9525" marR="9525" marT="9525" marB="0" anchor="ctr"/>
                </a:tc>
                <a:tc>
                  <a:txBody>
                    <a:bodyPr/>
                    <a:lstStyle/>
                    <a:p>
                      <a:pPr algn="r" rtl="0" fontAlgn="ctr"/>
                      <a:r>
                        <a:rPr lang="en-IE" sz="1400" b="0" i="0" u="none" strike="noStrike" dirty="0">
                          <a:solidFill>
                            <a:srgbClr val="000000"/>
                          </a:solidFill>
                          <a:effectLst/>
                          <a:latin typeface="Calibri" panose="020F0502020204030204" pitchFamily="34" charset="0"/>
                        </a:rPr>
                        <a:t>29.6</a:t>
                      </a:r>
                    </a:p>
                  </a:txBody>
                  <a:tcPr marL="9525" marR="9525" marT="9525" marB="0" anchor="ctr"/>
                </a:tc>
                <a:tc>
                  <a:txBody>
                    <a:bodyPr/>
                    <a:lstStyle/>
                    <a:p>
                      <a:pPr algn="r" rtl="0" fontAlgn="b"/>
                      <a:r>
                        <a:rPr lang="en-IE" sz="1400" b="0" i="0" u="none" strike="noStrike" dirty="0">
                          <a:solidFill>
                            <a:srgbClr val="000000"/>
                          </a:solidFill>
                          <a:effectLst/>
                          <a:latin typeface="Calibri" panose="020F0502020204030204" pitchFamily="34" charset="0"/>
                        </a:rPr>
                        <a:t>41.8</a:t>
                      </a:r>
                    </a:p>
                  </a:txBody>
                  <a:tcPr marL="9525" marR="9525" marT="9525" marB="0" anchor="b"/>
                </a:tc>
                <a:tc>
                  <a:txBody>
                    <a:bodyPr/>
                    <a:lstStyle/>
                    <a:p>
                      <a:pPr algn="r" rtl="0" fontAlgn="b"/>
                      <a:r>
                        <a:rPr lang="en-IE" sz="1400" b="0" i="0" u="none" strike="noStrike" dirty="0">
                          <a:solidFill>
                            <a:srgbClr val="000000"/>
                          </a:solidFill>
                          <a:effectLst/>
                          <a:latin typeface="Calibri" panose="020F0502020204030204" pitchFamily="34" charset="0"/>
                        </a:rPr>
                        <a:t>40.9</a:t>
                      </a:r>
                    </a:p>
                  </a:txBody>
                  <a:tcPr marL="9525" marR="9525" marT="9525" marB="0" anchor="b"/>
                </a:tc>
                <a:tc>
                  <a:txBody>
                    <a:bodyPr/>
                    <a:lstStyle/>
                    <a:p>
                      <a:pPr algn="r" rtl="0" fontAlgn="b"/>
                      <a:r>
                        <a:rPr lang="en-IE" sz="1400" b="0" i="0" u="none" strike="noStrike" dirty="0">
                          <a:solidFill>
                            <a:srgbClr val="000000"/>
                          </a:solidFill>
                          <a:effectLst/>
                          <a:latin typeface="Calibri" panose="020F0502020204030204" pitchFamily="34" charset="0"/>
                        </a:rPr>
                        <a:t>67.8</a:t>
                      </a:r>
                    </a:p>
                  </a:txBody>
                  <a:tcPr marL="9525" marR="9525" marT="9525" marB="0" anchor="b"/>
                </a:tc>
                <a:tc>
                  <a:txBody>
                    <a:bodyPr/>
                    <a:lstStyle/>
                    <a:p>
                      <a:pPr algn="r" rtl="0" fontAlgn="b"/>
                      <a:r>
                        <a:rPr lang="en-IE" sz="1400" b="0" i="0" u="none" strike="noStrike" dirty="0">
                          <a:solidFill>
                            <a:srgbClr val="000000"/>
                          </a:solidFill>
                          <a:effectLst/>
                          <a:latin typeface="Calibri" panose="020F0502020204030204" pitchFamily="34" charset="0"/>
                        </a:rPr>
                        <a:t>52.5</a:t>
                      </a:r>
                    </a:p>
                  </a:txBody>
                  <a:tcPr marL="9525" marR="9525" marT="9525" marB="0" anchor="b"/>
                </a:tc>
                <a:extLst>
                  <a:ext uri="{0D108BD9-81ED-4DB2-BD59-A6C34878D82A}">
                    <a16:rowId xmlns:a16="http://schemas.microsoft.com/office/drawing/2014/main" val="10007"/>
                  </a:ext>
                </a:extLst>
              </a:tr>
              <a:tr h="199219">
                <a:tc>
                  <a:txBody>
                    <a:bodyPr/>
                    <a:lstStyle/>
                    <a:p>
                      <a:pPr algn="l" rtl="0" fontAlgn="ctr"/>
                      <a:r>
                        <a:rPr lang="en-IE" sz="1400" b="1" i="0" u="none" strike="noStrike" dirty="0">
                          <a:solidFill>
                            <a:srgbClr val="FFFFFF"/>
                          </a:solidFill>
                          <a:effectLst/>
                          <a:latin typeface="Calibri" panose="020F0502020204030204" pitchFamily="34" charset="0"/>
                        </a:rPr>
                        <a:t>UPTAKE (%) PUBLIC LTCFs ONLY</a:t>
                      </a:r>
                    </a:p>
                  </a:txBody>
                  <a:tcPr marL="9525" marR="9525" marT="9525" marB="0" anchor="ctr">
                    <a:solidFill>
                      <a:srgbClr val="BA1F46"/>
                    </a:solidFill>
                  </a:tcPr>
                </a:tc>
                <a:tc>
                  <a:txBody>
                    <a:bodyPr/>
                    <a:lstStyle/>
                    <a:p>
                      <a:pPr algn="r" rtl="0" fontAlgn="ctr"/>
                      <a:r>
                        <a:rPr lang="en-IE" sz="1400" b="1" i="0" u="none" strike="noStrike" dirty="0">
                          <a:solidFill>
                            <a:srgbClr val="000000"/>
                          </a:solidFill>
                          <a:effectLst/>
                          <a:latin typeface="Calibri" panose="020F0502020204030204" pitchFamily="34" charset="0"/>
                        </a:rPr>
                        <a:t>17.8</a:t>
                      </a:r>
                    </a:p>
                  </a:txBody>
                  <a:tcPr marL="9525" marR="9525" marT="9525" marB="0" anchor="ctr">
                    <a:solidFill>
                      <a:schemeClr val="accent1">
                        <a:lumMod val="60000"/>
                        <a:lumOff val="40000"/>
                      </a:schemeClr>
                    </a:solidFill>
                  </a:tcPr>
                </a:tc>
                <a:tc>
                  <a:txBody>
                    <a:bodyPr/>
                    <a:lstStyle/>
                    <a:p>
                      <a:pPr algn="r" rtl="0" fontAlgn="ctr"/>
                      <a:r>
                        <a:rPr lang="en-IE" sz="1400" b="1" i="0" u="none" strike="noStrike" dirty="0">
                          <a:solidFill>
                            <a:srgbClr val="000000"/>
                          </a:solidFill>
                          <a:effectLst/>
                          <a:latin typeface="Calibri" panose="020F0502020204030204" pitchFamily="34" charset="0"/>
                        </a:rPr>
                        <a:t>12.3</a:t>
                      </a:r>
                    </a:p>
                  </a:txBody>
                  <a:tcPr marL="9525" marR="9525" marT="9525" marB="0" anchor="ctr">
                    <a:solidFill>
                      <a:schemeClr val="accent1">
                        <a:lumMod val="60000"/>
                        <a:lumOff val="40000"/>
                      </a:schemeClr>
                    </a:solidFill>
                  </a:tcPr>
                </a:tc>
                <a:tc>
                  <a:txBody>
                    <a:bodyPr/>
                    <a:lstStyle/>
                    <a:p>
                      <a:pPr algn="r" rtl="0" fontAlgn="ctr"/>
                      <a:r>
                        <a:rPr lang="en-IE" sz="1400" b="1" i="0" u="none" strike="noStrike" dirty="0">
                          <a:solidFill>
                            <a:srgbClr val="000000"/>
                          </a:solidFill>
                          <a:effectLst/>
                          <a:latin typeface="Calibri" panose="020F0502020204030204" pitchFamily="34" charset="0"/>
                        </a:rPr>
                        <a:t>19</a:t>
                      </a:r>
                    </a:p>
                  </a:txBody>
                  <a:tcPr marL="9525" marR="9525" marT="9525" marB="0" anchor="ctr">
                    <a:solidFill>
                      <a:schemeClr val="accent1">
                        <a:lumMod val="60000"/>
                        <a:lumOff val="40000"/>
                      </a:schemeClr>
                    </a:solidFill>
                  </a:tcPr>
                </a:tc>
                <a:tc>
                  <a:txBody>
                    <a:bodyPr/>
                    <a:lstStyle/>
                    <a:p>
                      <a:pPr algn="r" rtl="0" fontAlgn="ctr"/>
                      <a:r>
                        <a:rPr lang="en-IE" sz="1400" b="1" i="0" u="none" strike="noStrike" dirty="0">
                          <a:solidFill>
                            <a:srgbClr val="000000"/>
                          </a:solidFill>
                          <a:effectLst/>
                          <a:latin typeface="Calibri" panose="020F0502020204030204" pitchFamily="34" charset="0"/>
                        </a:rPr>
                        <a:t>24.1</a:t>
                      </a:r>
                    </a:p>
                  </a:txBody>
                  <a:tcPr marL="9525" marR="9525" marT="9525" marB="0" anchor="ctr">
                    <a:solidFill>
                      <a:schemeClr val="accent1">
                        <a:lumMod val="60000"/>
                        <a:lumOff val="40000"/>
                      </a:schemeClr>
                    </a:solidFill>
                  </a:tcPr>
                </a:tc>
                <a:tc>
                  <a:txBody>
                    <a:bodyPr/>
                    <a:lstStyle/>
                    <a:p>
                      <a:pPr algn="r" rtl="0" fontAlgn="ctr"/>
                      <a:r>
                        <a:rPr lang="en-IE" sz="1400" b="1" i="0" u="none" strike="noStrike" dirty="0">
                          <a:solidFill>
                            <a:srgbClr val="000000"/>
                          </a:solidFill>
                          <a:effectLst/>
                          <a:latin typeface="Calibri" panose="020F0502020204030204" pitchFamily="34" charset="0"/>
                        </a:rPr>
                        <a:t>23</a:t>
                      </a:r>
                    </a:p>
                  </a:txBody>
                  <a:tcPr marL="9525" marR="9525" marT="9525" marB="0" anchor="ctr">
                    <a:solidFill>
                      <a:schemeClr val="accent1">
                        <a:lumMod val="60000"/>
                        <a:lumOff val="40000"/>
                      </a:schemeClr>
                    </a:solidFill>
                  </a:tcPr>
                </a:tc>
                <a:tc>
                  <a:txBody>
                    <a:bodyPr/>
                    <a:lstStyle/>
                    <a:p>
                      <a:pPr algn="r" rtl="0" fontAlgn="ctr"/>
                      <a:r>
                        <a:rPr lang="en-IE" sz="1400" b="1" i="0" u="none" strike="noStrike" dirty="0">
                          <a:solidFill>
                            <a:srgbClr val="000000"/>
                          </a:solidFill>
                          <a:effectLst/>
                          <a:latin typeface="Calibri" panose="020F0502020204030204" pitchFamily="34" charset="0"/>
                        </a:rPr>
                        <a:t>26.9</a:t>
                      </a:r>
                    </a:p>
                  </a:txBody>
                  <a:tcPr marL="9525" marR="9525" marT="9525" marB="0" anchor="ctr">
                    <a:solidFill>
                      <a:schemeClr val="accent1">
                        <a:lumMod val="60000"/>
                        <a:lumOff val="40000"/>
                      </a:schemeClr>
                    </a:solidFill>
                  </a:tcPr>
                </a:tc>
                <a:tc>
                  <a:txBody>
                    <a:bodyPr/>
                    <a:lstStyle/>
                    <a:p>
                      <a:pPr algn="r" rtl="0" fontAlgn="ctr"/>
                      <a:r>
                        <a:rPr lang="en-IE" sz="1400" b="1" i="0" u="none" strike="noStrike" dirty="0">
                          <a:solidFill>
                            <a:srgbClr val="000000"/>
                          </a:solidFill>
                          <a:effectLst/>
                          <a:latin typeface="Calibri" panose="020F0502020204030204" pitchFamily="34" charset="0"/>
                        </a:rPr>
                        <a:t>33.2</a:t>
                      </a:r>
                    </a:p>
                  </a:txBody>
                  <a:tcPr marL="9525" marR="9525" marT="9525" marB="0" anchor="ctr">
                    <a:solidFill>
                      <a:schemeClr val="accent1">
                        <a:lumMod val="60000"/>
                        <a:lumOff val="40000"/>
                      </a:schemeClr>
                    </a:solidFill>
                  </a:tcPr>
                </a:tc>
                <a:tc>
                  <a:txBody>
                    <a:bodyPr/>
                    <a:lstStyle/>
                    <a:p>
                      <a:pPr algn="r" rtl="0" fontAlgn="ctr"/>
                      <a:r>
                        <a:rPr lang="en-IE" sz="1400" b="1" i="0" u="none" strike="noStrike" dirty="0">
                          <a:solidFill>
                            <a:srgbClr val="000000"/>
                          </a:solidFill>
                          <a:effectLst/>
                          <a:latin typeface="Calibri" panose="020F0502020204030204" pitchFamily="34" charset="0"/>
                        </a:rPr>
                        <a:t>41.9</a:t>
                      </a:r>
                    </a:p>
                  </a:txBody>
                  <a:tcPr marL="9525" marR="9525" marT="9525" marB="0" anchor="ctr">
                    <a:solidFill>
                      <a:schemeClr val="accent1">
                        <a:lumMod val="60000"/>
                        <a:lumOff val="40000"/>
                      </a:schemeClr>
                    </a:solidFill>
                  </a:tcPr>
                </a:tc>
                <a:tc>
                  <a:txBody>
                    <a:bodyPr/>
                    <a:lstStyle/>
                    <a:p>
                      <a:pPr algn="r" rtl="0" fontAlgn="ctr"/>
                      <a:r>
                        <a:rPr lang="en-IE" sz="1400" b="1" i="0" u="none" strike="noStrike" dirty="0">
                          <a:solidFill>
                            <a:srgbClr val="000000"/>
                          </a:solidFill>
                          <a:effectLst/>
                          <a:latin typeface="Calibri" panose="020F0502020204030204" pitchFamily="34" charset="0"/>
                        </a:rPr>
                        <a:t>45.7</a:t>
                      </a:r>
                    </a:p>
                  </a:txBody>
                  <a:tcPr marL="9525" marR="9525" marT="9525" marB="0" anchor="ctr">
                    <a:solidFill>
                      <a:schemeClr val="accent1">
                        <a:lumMod val="60000"/>
                        <a:lumOff val="40000"/>
                      </a:schemeClr>
                    </a:solidFill>
                  </a:tcPr>
                </a:tc>
                <a:tc>
                  <a:txBody>
                    <a:bodyPr/>
                    <a:lstStyle/>
                    <a:p>
                      <a:pPr algn="r" rtl="0" fontAlgn="ctr"/>
                      <a:r>
                        <a:rPr lang="en-IE" sz="1400" b="1" i="0" u="none" strike="noStrike" dirty="0">
                          <a:solidFill>
                            <a:srgbClr val="000000"/>
                          </a:solidFill>
                          <a:effectLst/>
                          <a:latin typeface="Calibri" panose="020F0502020204030204" pitchFamily="34" charset="0"/>
                        </a:rPr>
                        <a:t>66.3</a:t>
                      </a:r>
                    </a:p>
                  </a:txBody>
                  <a:tcPr marL="9525" marR="9525" marT="9525" marB="0" anchor="ctr">
                    <a:solidFill>
                      <a:schemeClr val="accent1">
                        <a:lumMod val="60000"/>
                        <a:lumOff val="40000"/>
                      </a:schemeClr>
                    </a:solidFill>
                  </a:tcPr>
                </a:tc>
                <a:tc>
                  <a:txBody>
                    <a:bodyPr/>
                    <a:lstStyle/>
                    <a:p>
                      <a:pPr algn="r" rtl="0" fontAlgn="ctr"/>
                      <a:r>
                        <a:rPr lang="en-IE" sz="1400" b="1" i="0" u="none" strike="noStrike" dirty="0">
                          <a:solidFill>
                            <a:srgbClr val="000000"/>
                          </a:solidFill>
                          <a:effectLst/>
                          <a:latin typeface="Calibri" panose="020F0502020204030204" pitchFamily="34" charset="0"/>
                        </a:rPr>
                        <a:t>55.2</a:t>
                      </a:r>
                    </a:p>
                  </a:txBody>
                  <a:tcPr marL="9525" marR="9525" marT="9525" marB="0" anchor="ctr">
                    <a:solidFill>
                      <a:schemeClr val="accent1">
                        <a:lumMod val="60000"/>
                        <a:lumOff val="40000"/>
                      </a:schemeClr>
                    </a:solidFill>
                  </a:tcPr>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320234294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12372" y="25289"/>
            <a:ext cx="1190625" cy="809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755588" y="335410"/>
            <a:ext cx="7232331" cy="998984"/>
          </a:xfrm>
        </p:spPr>
        <p:txBody>
          <a:bodyPr>
            <a:noAutofit/>
          </a:bodyPr>
          <a:lstStyle/>
          <a:p>
            <a:r>
              <a:rPr lang="en-IE" sz="2000" b="1" dirty="0">
                <a:solidFill>
                  <a:srgbClr val="BA1F46"/>
                </a:solidFill>
                <a:latin typeface="Tahoma" panose="020B0604030504040204" pitchFamily="34" charset="0"/>
                <a:ea typeface="Tahoma" panose="020B0604030504040204" pitchFamily="34" charset="0"/>
                <a:cs typeface="Tahoma" panose="020B0604030504040204" pitchFamily="34" charset="0"/>
              </a:rPr>
              <a:t>Influenza vaccine uptake in private LTCFs by season*</a:t>
            </a:r>
          </a:p>
        </p:txBody>
      </p:sp>
      <p:sp>
        <p:nvSpPr>
          <p:cNvPr id="7" name="Shape 1073741829"/>
          <p:cNvSpPr>
            <a:spLocks noChangeArrowheads="1"/>
          </p:cNvSpPr>
          <p:nvPr/>
        </p:nvSpPr>
        <p:spPr bwMode="auto">
          <a:xfrm>
            <a:off x="12" y="6525344"/>
            <a:ext cx="9143999" cy="332656"/>
          </a:xfrm>
          <a:prstGeom prst="rect">
            <a:avLst/>
          </a:prstGeom>
          <a:solidFill>
            <a:srgbClr val="BA1F46"/>
          </a:solidFill>
          <a:ln>
            <a:noFill/>
          </a:ln>
        </p:spPr>
        <p:txBody>
          <a:bodyPr vert="horz" wrap="square" lIns="91440" tIns="45720" rIns="91440" bIns="45720" numCol="1" anchor="t" anchorCtr="0" compatLnSpc="1">
            <a:prstTxWarp prst="textNoShape">
              <a:avLst/>
            </a:prstTxWarp>
          </a:bodyPr>
          <a:lstStyle/>
          <a:p>
            <a:endParaRPr lang="en-IE" sz="2000" b="1" dirty="0">
              <a:solidFill>
                <a:schemeClr val="bg1"/>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145269551"/>
              </p:ext>
            </p:extLst>
          </p:nvPr>
        </p:nvGraphicFramePr>
        <p:xfrm>
          <a:off x="395535" y="1844824"/>
          <a:ext cx="8352924" cy="2251710"/>
        </p:xfrm>
        <a:graphic>
          <a:graphicData uri="http://schemas.openxmlformats.org/drawingml/2006/table">
            <a:tbl>
              <a:tblPr firstRow="1" firstCol="1" bandRow="1">
                <a:tableStyleId>{5C22544A-7EE6-4342-B048-85BDC9FD1C3A}</a:tableStyleId>
              </a:tblPr>
              <a:tblGrid>
                <a:gridCol w="2247804">
                  <a:extLst>
                    <a:ext uri="{9D8B030D-6E8A-4147-A177-3AD203B41FA5}">
                      <a16:colId xmlns:a16="http://schemas.microsoft.com/office/drawing/2014/main" val="20000"/>
                    </a:ext>
                  </a:extLst>
                </a:gridCol>
                <a:gridCol w="604779">
                  <a:extLst>
                    <a:ext uri="{9D8B030D-6E8A-4147-A177-3AD203B41FA5}">
                      <a16:colId xmlns:a16="http://schemas.microsoft.com/office/drawing/2014/main" val="20001"/>
                    </a:ext>
                  </a:extLst>
                </a:gridCol>
                <a:gridCol w="518208">
                  <a:extLst>
                    <a:ext uri="{9D8B030D-6E8A-4147-A177-3AD203B41FA5}">
                      <a16:colId xmlns:a16="http://schemas.microsoft.com/office/drawing/2014/main" val="20002"/>
                    </a:ext>
                  </a:extLst>
                </a:gridCol>
                <a:gridCol w="605388">
                  <a:extLst>
                    <a:ext uri="{9D8B030D-6E8A-4147-A177-3AD203B41FA5}">
                      <a16:colId xmlns:a16="http://schemas.microsoft.com/office/drawing/2014/main" val="20003"/>
                    </a:ext>
                  </a:extLst>
                </a:gridCol>
                <a:gridCol w="604779">
                  <a:extLst>
                    <a:ext uri="{9D8B030D-6E8A-4147-A177-3AD203B41FA5}">
                      <a16:colId xmlns:a16="http://schemas.microsoft.com/office/drawing/2014/main" val="20004"/>
                    </a:ext>
                  </a:extLst>
                </a:gridCol>
                <a:gridCol w="518208">
                  <a:extLst>
                    <a:ext uri="{9D8B030D-6E8A-4147-A177-3AD203B41FA5}">
                      <a16:colId xmlns:a16="http://schemas.microsoft.com/office/drawing/2014/main" val="20005"/>
                    </a:ext>
                  </a:extLst>
                </a:gridCol>
                <a:gridCol w="605388">
                  <a:extLst>
                    <a:ext uri="{9D8B030D-6E8A-4147-A177-3AD203B41FA5}">
                      <a16:colId xmlns:a16="http://schemas.microsoft.com/office/drawing/2014/main" val="20006"/>
                    </a:ext>
                  </a:extLst>
                </a:gridCol>
                <a:gridCol w="529674">
                  <a:extLst>
                    <a:ext uri="{9D8B030D-6E8A-4147-A177-3AD203B41FA5}">
                      <a16:colId xmlns:a16="http://schemas.microsoft.com/office/drawing/2014/main" val="20007"/>
                    </a:ext>
                  </a:extLst>
                </a:gridCol>
                <a:gridCol w="529674">
                  <a:extLst>
                    <a:ext uri="{9D8B030D-6E8A-4147-A177-3AD203B41FA5}">
                      <a16:colId xmlns:a16="http://schemas.microsoft.com/office/drawing/2014/main" val="20008"/>
                    </a:ext>
                  </a:extLst>
                </a:gridCol>
                <a:gridCol w="529674">
                  <a:extLst>
                    <a:ext uri="{9D8B030D-6E8A-4147-A177-3AD203B41FA5}">
                      <a16:colId xmlns:a16="http://schemas.microsoft.com/office/drawing/2014/main" val="3614779769"/>
                    </a:ext>
                  </a:extLst>
                </a:gridCol>
                <a:gridCol w="529674">
                  <a:extLst>
                    <a:ext uri="{9D8B030D-6E8A-4147-A177-3AD203B41FA5}">
                      <a16:colId xmlns:a16="http://schemas.microsoft.com/office/drawing/2014/main" val="3727038733"/>
                    </a:ext>
                  </a:extLst>
                </a:gridCol>
                <a:gridCol w="529674">
                  <a:extLst>
                    <a:ext uri="{9D8B030D-6E8A-4147-A177-3AD203B41FA5}">
                      <a16:colId xmlns:a16="http://schemas.microsoft.com/office/drawing/2014/main" val="3360742432"/>
                    </a:ext>
                  </a:extLst>
                </a:gridCol>
              </a:tblGrid>
              <a:tr h="182618">
                <a:tc>
                  <a:txBody>
                    <a:bodyPr/>
                    <a:lstStyle/>
                    <a:p>
                      <a:pPr algn="just" rtl="0" fontAlgn="ctr"/>
                      <a:r>
                        <a:rPr lang="en-IE" sz="1400" b="1" i="0" u="none" strike="noStrike" dirty="0">
                          <a:solidFill>
                            <a:srgbClr val="FFFFFF"/>
                          </a:solidFill>
                          <a:effectLst/>
                          <a:latin typeface="Calibri" panose="020F0502020204030204" pitchFamily="34" charset="0"/>
                        </a:rPr>
                        <a:t> </a:t>
                      </a:r>
                    </a:p>
                  </a:txBody>
                  <a:tcPr marL="9525" marR="9525" marT="9525" marB="0" anchor="ctr">
                    <a:solidFill>
                      <a:srgbClr val="BA1F46"/>
                    </a:solidFill>
                  </a:tcPr>
                </a:tc>
                <a:tc gridSpan="11">
                  <a:txBody>
                    <a:bodyPr/>
                    <a:lstStyle/>
                    <a:p>
                      <a:pPr algn="r" rtl="0" fontAlgn="ctr"/>
                      <a:r>
                        <a:rPr lang="en-GB" sz="1400" b="1" i="0" u="none" strike="noStrike" dirty="0">
                          <a:solidFill>
                            <a:srgbClr val="FFFFFF"/>
                          </a:solidFill>
                          <a:effectLst/>
                          <a:latin typeface="Calibri" panose="020F0502020204030204" pitchFamily="34" charset="0"/>
                        </a:rPr>
                        <a:t>Seasonal % Uptake in LTCF HCWs</a:t>
                      </a:r>
                    </a:p>
                  </a:txBody>
                  <a:tcPr marL="9525" marR="9525" marT="9525" marB="0" anchor="ctr">
                    <a:solidFill>
                      <a:srgbClr val="BA1F46"/>
                    </a:solidFill>
                  </a:tcPr>
                </a:tc>
                <a:tc hMerge="1">
                  <a:txBody>
                    <a:bodyPr/>
                    <a:lstStyle/>
                    <a:p>
                      <a:endParaRPr lang="en-IE"/>
                    </a:p>
                  </a:txBody>
                  <a:tcPr/>
                </a:tc>
                <a:tc hMerge="1">
                  <a:txBody>
                    <a:bodyPr/>
                    <a:lstStyle/>
                    <a:p>
                      <a:endParaRPr lang="en-IE"/>
                    </a:p>
                  </a:txBody>
                  <a:tcPr/>
                </a:tc>
                <a:tc hMerge="1">
                  <a:txBody>
                    <a:bodyPr/>
                    <a:lstStyle/>
                    <a:p>
                      <a:endParaRPr lang="en-IE"/>
                    </a:p>
                  </a:txBody>
                  <a:tcPr/>
                </a:tc>
                <a:tc hMerge="1">
                  <a:txBody>
                    <a:bodyPr/>
                    <a:lstStyle/>
                    <a:p>
                      <a:endParaRPr lang="en-IE"/>
                    </a:p>
                  </a:txBody>
                  <a:tcPr/>
                </a:tc>
                <a:tc hMerge="1">
                  <a:txBody>
                    <a:bodyPr/>
                    <a:lstStyle/>
                    <a:p>
                      <a:endParaRPr lang="en-IE"/>
                    </a:p>
                  </a:txBody>
                  <a:tcPr/>
                </a:tc>
                <a:tc hMerge="1">
                  <a:txBody>
                    <a:bodyPr/>
                    <a:lstStyle/>
                    <a:p>
                      <a:endParaRPr lang="en-IE"/>
                    </a:p>
                  </a:txBody>
                  <a:tcPr/>
                </a:tc>
                <a:tc hMerge="1">
                  <a:txBody>
                    <a:bodyPr/>
                    <a:lstStyle/>
                    <a:p>
                      <a:endParaRPr lang="en-IE"/>
                    </a:p>
                  </a:txBody>
                  <a:tcPr>
                    <a:solidFill>
                      <a:srgbClr val="C00000"/>
                    </a:solidFill>
                  </a:tcPr>
                </a:tc>
                <a:tc hMerge="1">
                  <a:txBody>
                    <a:bodyPr/>
                    <a:lstStyle/>
                    <a:p>
                      <a:endParaRPr lang="en-IE"/>
                    </a:p>
                  </a:txBody>
                  <a:tcPr>
                    <a:solidFill>
                      <a:srgbClr val="BA1F46"/>
                    </a:solidFill>
                  </a:tcPr>
                </a:tc>
                <a:tc hMerge="1">
                  <a:txBody>
                    <a:bodyPr/>
                    <a:lstStyle/>
                    <a:p>
                      <a:pPr algn="r" rtl="0" fontAlgn="ctr"/>
                      <a:endParaRPr lang="en-GB" sz="1400" b="1" i="0" u="none" strike="noStrike" dirty="0">
                        <a:solidFill>
                          <a:srgbClr val="FFFFFF"/>
                        </a:solidFill>
                        <a:effectLst/>
                        <a:latin typeface="Calibri" panose="020F0502020204030204" pitchFamily="34" charset="0"/>
                      </a:endParaRPr>
                    </a:p>
                  </a:txBody>
                  <a:tcPr marL="9525" marR="9525" marT="9525" marB="0" anchor="ctr">
                    <a:solidFill>
                      <a:srgbClr val="BA1F46"/>
                    </a:solidFill>
                  </a:tcPr>
                </a:tc>
                <a:tc hMerge="1">
                  <a:txBody>
                    <a:bodyPr/>
                    <a:lstStyle/>
                    <a:p>
                      <a:pPr algn="ctr" rtl="0" fontAlgn="ctr"/>
                      <a:endParaRPr lang="en-GB" sz="1400" b="1" i="0" u="none" strike="noStrike" dirty="0">
                        <a:solidFill>
                          <a:srgbClr val="FFFFFF"/>
                        </a:solidFill>
                        <a:effectLst/>
                        <a:latin typeface="Calibri" panose="020F0502020204030204" pitchFamily="34" charset="0"/>
                      </a:endParaRPr>
                    </a:p>
                  </a:txBody>
                  <a:tcPr marL="9525" marR="9525" marT="9525" marB="0" anchor="ctr">
                    <a:solidFill>
                      <a:srgbClr val="BA1F46"/>
                    </a:solidFill>
                  </a:tcPr>
                </a:tc>
                <a:extLst>
                  <a:ext uri="{0D108BD9-81ED-4DB2-BD59-A6C34878D82A}">
                    <a16:rowId xmlns:a16="http://schemas.microsoft.com/office/drawing/2014/main" val="10000"/>
                  </a:ext>
                </a:extLst>
              </a:tr>
              <a:tr h="166016">
                <a:tc>
                  <a:txBody>
                    <a:bodyPr/>
                    <a:lstStyle/>
                    <a:p>
                      <a:pPr algn="l" fontAlgn="b"/>
                      <a:r>
                        <a:rPr lang="en-IE" sz="1800" b="0" i="0" u="none" strike="noStrike" dirty="0">
                          <a:solidFill>
                            <a:srgbClr val="000000"/>
                          </a:solidFill>
                          <a:effectLst/>
                          <a:latin typeface="Arial" panose="020B0604020202020204" pitchFamily="34" charset="0"/>
                        </a:rPr>
                        <a:t> </a:t>
                      </a:r>
                    </a:p>
                  </a:txBody>
                  <a:tcPr marL="9525" marR="9525" marT="9525" marB="0" anchor="b">
                    <a:solidFill>
                      <a:srgbClr val="BA1F46"/>
                    </a:solidFill>
                  </a:tcPr>
                </a:tc>
                <a:tc>
                  <a:txBody>
                    <a:bodyPr/>
                    <a:lstStyle/>
                    <a:p>
                      <a:pPr algn="r" rtl="0" fontAlgn="ctr"/>
                      <a:r>
                        <a:rPr lang="en-IE" sz="1400" b="1" i="0" u="none" strike="noStrike" dirty="0">
                          <a:solidFill>
                            <a:srgbClr val="FFFFFF"/>
                          </a:solidFill>
                          <a:effectLst/>
                          <a:latin typeface="Calibri" panose="020F0502020204030204" pitchFamily="34" charset="0"/>
                        </a:rPr>
                        <a:t>2011-2012</a:t>
                      </a:r>
                    </a:p>
                  </a:txBody>
                  <a:tcPr marL="9525" marR="9525" marT="9525" marB="0" anchor="ctr">
                    <a:solidFill>
                      <a:srgbClr val="BA1F46"/>
                    </a:solidFill>
                  </a:tcPr>
                </a:tc>
                <a:tc>
                  <a:txBody>
                    <a:bodyPr/>
                    <a:lstStyle/>
                    <a:p>
                      <a:pPr algn="r" rtl="0" fontAlgn="ctr"/>
                      <a:r>
                        <a:rPr lang="en-IE" sz="1400" b="1" i="0" u="none" strike="noStrike" dirty="0">
                          <a:solidFill>
                            <a:srgbClr val="FFFFFF"/>
                          </a:solidFill>
                          <a:effectLst/>
                          <a:latin typeface="Calibri" panose="020F0502020204030204" pitchFamily="34" charset="0"/>
                        </a:rPr>
                        <a:t>2012-2013</a:t>
                      </a:r>
                    </a:p>
                  </a:txBody>
                  <a:tcPr marL="9525" marR="9525" marT="9525" marB="0" anchor="ctr">
                    <a:solidFill>
                      <a:srgbClr val="BA1F46"/>
                    </a:solidFill>
                  </a:tcPr>
                </a:tc>
                <a:tc>
                  <a:txBody>
                    <a:bodyPr/>
                    <a:lstStyle/>
                    <a:p>
                      <a:pPr algn="r" rtl="0" fontAlgn="ctr"/>
                      <a:r>
                        <a:rPr lang="en-IE" sz="1400" b="1" i="0" u="none" strike="noStrike" dirty="0">
                          <a:solidFill>
                            <a:srgbClr val="FFFFFF"/>
                          </a:solidFill>
                          <a:effectLst/>
                          <a:latin typeface="Calibri" panose="020F0502020204030204" pitchFamily="34" charset="0"/>
                        </a:rPr>
                        <a:t>2013-2014</a:t>
                      </a:r>
                    </a:p>
                  </a:txBody>
                  <a:tcPr marL="9525" marR="9525" marT="9525" marB="0" anchor="ctr">
                    <a:solidFill>
                      <a:srgbClr val="BA1F46"/>
                    </a:solidFill>
                  </a:tcPr>
                </a:tc>
                <a:tc>
                  <a:txBody>
                    <a:bodyPr/>
                    <a:lstStyle/>
                    <a:p>
                      <a:pPr algn="r" rtl="0" fontAlgn="ctr"/>
                      <a:r>
                        <a:rPr lang="en-IE" sz="1400" b="1" i="0" u="none" strike="noStrike" dirty="0">
                          <a:solidFill>
                            <a:srgbClr val="FFFFFF"/>
                          </a:solidFill>
                          <a:effectLst/>
                          <a:latin typeface="Calibri" panose="020F0502020204030204" pitchFamily="34" charset="0"/>
                        </a:rPr>
                        <a:t>2014-2015</a:t>
                      </a:r>
                    </a:p>
                  </a:txBody>
                  <a:tcPr marL="9525" marR="9525" marT="9525" marB="0" anchor="ctr">
                    <a:solidFill>
                      <a:srgbClr val="BA1F46"/>
                    </a:solidFill>
                  </a:tcPr>
                </a:tc>
                <a:tc>
                  <a:txBody>
                    <a:bodyPr/>
                    <a:lstStyle/>
                    <a:p>
                      <a:pPr algn="r" rtl="0" fontAlgn="ctr"/>
                      <a:r>
                        <a:rPr lang="en-IE" sz="1400" b="1" i="0" u="none" strike="noStrike" dirty="0">
                          <a:solidFill>
                            <a:srgbClr val="FFFFFF"/>
                          </a:solidFill>
                          <a:effectLst/>
                          <a:latin typeface="Calibri" panose="020F0502020204030204" pitchFamily="34" charset="0"/>
                        </a:rPr>
                        <a:t>2015-2016</a:t>
                      </a:r>
                    </a:p>
                  </a:txBody>
                  <a:tcPr marL="9525" marR="9525" marT="9525" marB="0" anchor="ctr">
                    <a:solidFill>
                      <a:srgbClr val="BA1F46"/>
                    </a:solidFill>
                  </a:tcPr>
                </a:tc>
                <a:tc>
                  <a:txBody>
                    <a:bodyPr/>
                    <a:lstStyle/>
                    <a:p>
                      <a:pPr algn="r" rtl="0" fontAlgn="ctr"/>
                      <a:r>
                        <a:rPr lang="en-IE" sz="1400" b="1" i="0" u="none" strike="noStrike" dirty="0">
                          <a:solidFill>
                            <a:srgbClr val="FFFFFF"/>
                          </a:solidFill>
                          <a:effectLst/>
                          <a:latin typeface="Calibri" panose="020F0502020204030204" pitchFamily="34" charset="0"/>
                        </a:rPr>
                        <a:t>2016-2017‡</a:t>
                      </a:r>
                    </a:p>
                  </a:txBody>
                  <a:tcPr marL="9525" marR="9525" marT="9525" marB="0" anchor="ctr">
                    <a:solidFill>
                      <a:srgbClr val="BA1F46"/>
                    </a:solidFill>
                  </a:tcPr>
                </a:tc>
                <a:tc>
                  <a:txBody>
                    <a:bodyPr/>
                    <a:lstStyle/>
                    <a:p>
                      <a:pPr algn="r" rtl="0" fontAlgn="ctr"/>
                      <a:r>
                        <a:rPr lang="en-IE" sz="1400" b="1" i="0" u="none" strike="noStrike" dirty="0">
                          <a:solidFill>
                            <a:srgbClr val="FFFFFF"/>
                          </a:solidFill>
                          <a:effectLst/>
                          <a:latin typeface="Calibri" panose="020F0502020204030204" pitchFamily="34" charset="0"/>
                        </a:rPr>
                        <a:t>2017-2018</a:t>
                      </a:r>
                    </a:p>
                  </a:txBody>
                  <a:tcPr marL="9525" marR="9525" marT="9525" marB="0" anchor="ctr">
                    <a:solidFill>
                      <a:srgbClr val="BA1F46"/>
                    </a:solidFill>
                  </a:tcPr>
                </a:tc>
                <a:tc>
                  <a:txBody>
                    <a:bodyPr/>
                    <a:lstStyle/>
                    <a:p>
                      <a:pPr algn="r" rtl="0" fontAlgn="ctr"/>
                      <a:r>
                        <a:rPr lang="en-IE" sz="1400" b="1" i="0" u="none" strike="noStrike" dirty="0">
                          <a:solidFill>
                            <a:srgbClr val="FFFFFF"/>
                          </a:solidFill>
                          <a:effectLst/>
                          <a:latin typeface="Calibri" panose="020F0502020204030204" pitchFamily="34" charset="0"/>
                        </a:rPr>
                        <a:t>2018-2019</a:t>
                      </a:r>
                    </a:p>
                  </a:txBody>
                  <a:tcPr marL="9525" marR="9525" marT="9525" marB="0" anchor="ctr">
                    <a:solidFill>
                      <a:srgbClr val="BA1F46"/>
                    </a:solidFill>
                  </a:tcPr>
                </a:tc>
                <a:tc>
                  <a:txBody>
                    <a:bodyPr/>
                    <a:lstStyle/>
                    <a:p>
                      <a:pPr algn="r" rtl="0" fontAlgn="ctr"/>
                      <a:r>
                        <a:rPr lang="en-IE" sz="1400" b="1" i="0" u="none" strike="noStrike" dirty="0">
                          <a:solidFill>
                            <a:srgbClr val="FFFFFF"/>
                          </a:solidFill>
                          <a:effectLst/>
                          <a:latin typeface="Calibri" panose="020F0502020204030204" pitchFamily="34" charset="0"/>
                        </a:rPr>
                        <a:t>2019-2020</a:t>
                      </a:r>
                    </a:p>
                  </a:txBody>
                  <a:tcPr marL="9525" marR="9525" marT="9525" marB="0" anchor="ctr">
                    <a:solidFill>
                      <a:srgbClr val="BA1F46"/>
                    </a:solidFill>
                  </a:tcPr>
                </a:tc>
                <a:tc>
                  <a:txBody>
                    <a:bodyPr/>
                    <a:lstStyle/>
                    <a:p>
                      <a:pPr algn="r" rtl="0" fontAlgn="ctr"/>
                      <a:r>
                        <a:rPr lang="en-IE" sz="1400" b="1" i="0" u="none" strike="noStrike" dirty="0">
                          <a:solidFill>
                            <a:srgbClr val="FFFFFF"/>
                          </a:solidFill>
                          <a:effectLst/>
                          <a:latin typeface="Calibri" panose="020F0502020204030204" pitchFamily="34" charset="0"/>
                        </a:rPr>
                        <a:t>2020-2021</a:t>
                      </a:r>
                    </a:p>
                  </a:txBody>
                  <a:tcPr marL="9525" marR="9525" marT="9525" marB="0" anchor="ctr">
                    <a:solidFill>
                      <a:srgbClr val="BA1F46"/>
                    </a:solidFill>
                  </a:tcPr>
                </a:tc>
                <a:tc>
                  <a:txBody>
                    <a:bodyPr/>
                    <a:lstStyle/>
                    <a:p>
                      <a:pPr algn="r" rtl="0" fontAlgn="ctr"/>
                      <a:r>
                        <a:rPr lang="en-IE" sz="1400" b="1" i="0" u="none" strike="noStrike" dirty="0">
                          <a:solidFill>
                            <a:srgbClr val="FFFFFF"/>
                          </a:solidFill>
                          <a:effectLst/>
                          <a:latin typeface="Calibri" panose="020F0502020204030204" pitchFamily="34" charset="0"/>
                        </a:rPr>
                        <a:t>2021-2022</a:t>
                      </a:r>
                    </a:p>
                  </a:txBody>
                  <a:tcPr marL="9525" marR="9525" marT="9525" marB="0" anchor="ctr">
                    <a:solidFill>
                      <a:srgbClr val="BA1F46"/>
                    </a:solidFill>
                  </a:tcPr>
                </a:tc>
                <a:extLst>
                  <a:ext uri="{0D108BD9-81ED-4DB2-BD59-A6C34878D82A}">
                    <a16:rowId xmlns:a16="http://schemas.microsoft.com/office/drawing/2014/main" val="10001"/>
                  </a:ext>
                </a:extLst>
              </a:tr>
              <a:tr h="199219">
                <a:tc>
                  <a:txBody>
                    <a:bodyPr/>
                    <a:lstStyle/>
                    <a:p>
                      <a:pPr algn="l" rtl="0" fontAlgn="ctr"/>
                      <a:r>
                        <a:rPr lang="en-IE" sz="1400" b="1" i="0" u="none" strike="noStrike" dirty="0">
                          <a:solidFill>
                            <a:srgbClr val="FFFFFF"/>
                          </a:solidFill>
                          <a:effectLst/>
                          <a:latin typeface="Calibri" panose="020F0502020204030204" pitchFamily="34" charset="0"/>
                        </a:rPr>
                        <a:t>NO. PARTICIPATING PRIVATE** LTCFs</a:t>
                      </a:r>
                    </a:p>
                  </a:txBody>
                  <a:tcPr marL="9525" marR="9525" marT="9525" marB="0" anchor="ctr">
                    <a:solidFill>
                      <a:srgbClr val="BA1F46"/>
                    </a:solidFill>
                  </a:tcPr>
                </a:tc>
                <a:tc>
                  <a:txBody>
                    <a:bodyPr/>
                    <a:lstStyle/>
                    <a:p>
                      <a:pPr algn="r" rtl="0" fontAlgn="ctr"/>
                      <a:r>
                        <a:rPr lang="en-IE" sz="1400" b="1" i="1" u="none" strike="noStrike" dirty="0">
                          <a:solidFill>
                            <a:srgbClr val="000000"/>
                          </a:solidFill>
                          <a:effectLst/>
                          <a:latin typeface="Calibri" panose="020F0502020204030204" pitchFamily="34" charset="0"/>
                        </a:rPr>
                        <a:t>14</a:t>
                      </a:r>
                    </a:p>
                  </a:txBody>
                  <a:tcPr marL="9525" marR="9525" marT="9525" marB="0" anchor="ctr"/>
                </a:tc>
                <a:tc>
                  <a:txBody>
                    <a:bodyPr/>
                    <a:lstStyle/>
                    <a:p>
                      <a:pPr algn="r" rtl="0" fontAlgn="ctr"/>
                      <a:r>
                        <a:rPr lang="en-IE" sz="1400" b="1" i="1" u="none" strike="noStrike" dirty="0">
                          <a:solidFill>
                            <a:srgbClr val="000000"/>
                          </a:solidFill>
                          <a:effectLst/>
                          <a:latin typeface="Calibri" panose="020F0502020204030204" pitchFamily="34" charset="0"/>
                        </a:rPr>
                        <a:t>29</a:t>
                      </a:r>
                    </a:p>
                  </a:txBody>
                  <a:tcPr marL="9525" marR="9525" marT="9525" marB="0" anchor="ctr"/>
                </a:tc>
                <a:tc>
                  <a:txBody>
                    <a:bodyPr/>
                    <a:lstStyle/>
                    <a:p>
                      <a:pPr algn="r" rtl="0" fontAlgn="ctr"/>
                      <a:r>
                        <a:rPr lang="en-IE" sz="1400" b="1" i="1" u="none" strike="noStrike" dirty="0">
                          <a:solidFill>
                            <a:srgbClr val="000000"/>
                          </a:solidFill>
                          <a:effectLst/>
                          <a:latin typeface="Calibri" panose="020F0502020204030204" pitchFamily="34" charset="0"/>
                        </a:rPr>
                        <a:t>30</a:t>
                      </a:r>
                    </a:p>
                  </a:txBody>
                  <a:tcPr marL="9525" marR="9525" marT="9525" marB="0" anchor="ctr"/>
                </a:tc>
                <a:tc>
                  <a:txBody>
                    <a:bodyPr/>
                    <a:lstStyle/>
                    <a:p>
                      <a:pPr algn="r" rtl="0" fontAlgn="ctr"/>
                      <a:r>
                        <a:rPr lang="en-IE" sz="1400" b="1" i="1" u="none" strike="noStrike" dirty="0">
                          <a:solidFill>
                            <a:srgbClr val="000000"/>
                          </a:solidFill>
                          <a:effectLst/>
                          <a:latin typeface="Calibri" panose="020F0502020204030204" pitchFamily="34" charset="0"/>
                        </a:rPr>
                        <a:t>25</a:t>
                      </a:r>
                    </a:p>
                  </a:txBody>
                  <a:tcPr marL="9525" marR="9525" marT="9525" marB="0" anchor="ctr"/>
                </a:tc>
                <a:tc>
                  <a:txBody>
                    <a:bodyPr/>
                    <a:lstStyle/>
                    <a:p>
                      <a:pPr algn="r" rtl="0" fontAlgn="ctr"/>
                      <a:r>
                        <a:rPr lang="en-IE" sz="1400" b="1" i="1" u="none" strike="noStrike" dirty="0">
                          <a:solidFill>
                            <a:srgbClr val="000000"/>
                          </a:solidFill>
                          <a:effectLst/>
                          <a:latin typeface="Calibri" panose="020F0502020204030204" pitchFamily="34" charset="0"/>
                        </a:rPr>
                        <a:t>17</a:t>
                      </a:r>
                    </a:p>
                  </a:txBody>
                  <a:tcPr marL="9525" marR="9525" marT="9525" marB="0" anchor="ctr"/>
                </a:tc>
                <a:tc>
                  <a:txBody>
                    <a:bodyPr/>
                    <a:lstStyle/>
                    <a:p>
                      <a:pPr algn="r" rtl="0" fontAlgn="ctr"/>
                      <a:r>
                        <a:rPr lang="en-IE" sz="1400" b="1" i="1" u="none" strike="noStrike" dirty="0">
                          <a:solidFill>
                            <a:srgbClr val="000000"/>
                          </a:solidFill>
                          <a:effectLst/>
                          <a:latin typeface="Calibri" panose="020F0502020204030204" pitchFamily="34" charset="0"/>
                        </a:rPr>
                        <a:t>21</a:t>
                      </a:r>
                    </a:p>
                  </a:txBody>
                  <a:tcPr marL="9525" marR="9525" marT="9525" marB="0" anchor="ctr"/>
                </a:tc>
                <a:tc>
                  <a:txBody>
                    <a:bodyPr/>
                    <a:lstStyle/>
                    <a:p>
                      <a:pPr algn="r" rtl="0" fontAlgn="ctr"/>
                      <a:r>
                        <a:rPr lang="en-IE" sz="1400" b="1" i="1" u="none" strike="noStrike" dirty="0">
                          <a:solidFill>
                            <a:srgbClr val="000000"/>
                          </a:solidFill>
                          <a:effectLst/>
                          <a:latin typeface="Calibri" panose="020F0502020204030204" pitchFamily="34" charset="0"/>
                        </a:rPr>
                        <a:t>59</a:t>
                      </a:r>
                    </a:p>
                  </a:txBody>
                  <a:tcPr marL="9525" marR="9525" marT="9525" marB="0" anchor="ctr"/>
                </a:tc>
                <a:tc>
                  <a:txBody>
                    <a:bodyPr/>
                    <a:lstStyle/>
                    <a:p>
                      <a:pPr algn="r" rtl="0" fontAlgn="ctr"/>
                      <a:r>
                        <a:rPr lang="en-IE" sz="1400" b="1" i="0" u="none" strike="noStrike" dirty="0">
                          <a:solidFill>
                            <a:srgbClr val="000000"/>
                          </a:solidFill>
                          <a:effectLst/>
                          <a:latin typeface="Calibri" panose="020F0502020204030204" pitchFamily="34" charset="0"/>
                        </a:rPr>
                        <a:t>51</a:t>
                      </a:r>
                    </a:p>
                  </a:txBody>
                  <a:tcPr marL="9525" marR="9525" marT="9525" marB="0" anchor="ctr"/>
                </a:tc>
                <a:tc>
                  <a:txBody>
                    <a:bodyPr/>
                    <a:lstStyle/>
                    <a:p>
                      <a:pPr algn="r" rtl="0" fontAlgn="ctr"/>
                      <a:r>
                        <a:rPr lang="en-IE" sz="1400" b="1" i="0" u="none" strike="noStrike" dirty="0">
                          <a:solidFill>
                            <a:srgbClr val="000000"/>
                          </a:solidFill>
                          <a:effectLst/>
                          <a:latin typeface="Calibri" panose="020F0502020204030204" pitchFamily="34" charset="0"/>
                        </a:rPr>
                        <a:t>42</a:t>
                      </a:r>
                    </a:p>
                  </a:txBody>
                  <a:tcPr marL="9525" marR="9525" marT="9525" marB="0" anchor="ctr"/>
                </a:tc>
                <a:tc>
                  <a:txBody>
                    <a:bodyPr/>
                    <a:lstStyle/>
                    <a:p>
                      <a:pPr algn="r" rtl="0" fontAlgn="ctr"/>
                      <a:r>
                        <a:rPr lang="en-IE" sz="1400" b="1" i="0" u="none" strike="noStrike" dirty="0">
                          <a:solidFill>
                            <a:srgbClr val="000000"/>
                          </a:solidFill>
                          <a:effectLst/>
                          <a:latin typeface="Calibri" panose="020F0502020204030204" pitchFamily="34" charset="0"/>
                        </a:rPr>
                        <a:t>197</a:t>
                      </a:r>
                    </a:p>
                  </a:txBody>
                  <a:tcPr marL="9525" marR="9525" marT="9525" marB="0" anchor="ctr"/>
                </a:tc>
                <a:tc>
                  <a:txBody>
                    <a:bodyPr/>
                    <a:lstStyle/>
                    <a:p>
                      <a:pPr algn="r" rtl="0" fontAlgn="ctr"/>
                      <a:r>
                        <a:rPr lang="en-IE" sz="1400" b="1" i="0" u="none" strike="noStrike" dirty="0">
                          <a:solidFill>
                            <a:srgbClr val="000000"/>
                          </a:solidFill>
                          <a:effectLst/>
                          <a:latin typeface="Calibri" panose="020F0502020204030204" pitchFamily="34" charset="0"/>
                        </a:rPr>
                        <a:t>79</a:t>
                      </a:r>
                    </a:p>
                  </a:txBody>
                  <a:tcPr marL="9525" marR="9525" marT="9525" marB="0" anchor="ctr"/>
                </a:tc>
                <a:extLst>
                  <a:ext uri="{0D108BD9-81ED-4DB2-BD59-A6C34878D82A}">
                    <a16:rowId xmlns:a16="http://schemas.microsoft.com/office/drawing/2014/main" val="10002"/>
                  </a:ext>
                </a:extLst>
              </a:tr>
              <a:tr h="199219">
                <a:tc>
                  <a:txBody>
                    <a:bodyPr/>
                    <a:lstStyle/>
                    <a:p>
                      <a:pPr algn="l" rtl="0" fontAlgn="ctr"/>
                      <a:r>
                        <a:rPr lang="en-IE" sz="1400" b="1" i="0" u="none" strike="noStrike" dirty="0">
                          <a:solidFill>
                            <a:srgbClr val="FFFFFF"/>
                          </a:solidFill>
                          <a:effectLst/>
                          <a:latin typeface="Calibri" panose="020F0502020204030204" pitchFamily="34" charset="0"/>
                        </a:rPr>
                        <a:t>UPTAKE (%) PRIVATE** LTCFs ONLY</a:t>
                      </a:r>
                    </a:p>
                  </a:txBody>
                  <a:tcPr marL="9525" marR="9525" marT="9525" marB="0" anchor="ctr">
                    <a:solidFill>
                      <a:srgbClr val="BA1F46"/>
                    </a:solidFill>
                  </a:tcPr>
                </a:tc>
                <a:tc>
                  <a:txBody>
                    <a:bodyPr/>
                    <a:lstStyle/>
                    <a:p>
                      <a:pPr algn="r" rtl="0" fontAlgn="ctr"/>
                      <a:r>
                        <a:rPr lang="en-IE" sz="1400" b="0" i="1" u="none" strike="noStrike" dirty="0">
                          <a:solidFill>
                            <a:srgbClr val="000000"/>
                          </a:solidFill>
                          <a:effectLst/>
                          <a:latin typeface="Calibri" panose="020F0502020204030204" pitchFamily="34" charset="0"/>
                        </a:rPr>
                        <a:t>19.2</a:t>
                      </a:r>
                    </a:p>
                  </a:txBody>
                  <a:tcPr marL="9525" marR="9525" marT="9525" marB="0" anchor="ctr">
                    <a:solidFill>
                      <a:schemeClr val="accent1">
                        <a:lumMod val="60000"/>
                        <a:lumOff val="40000"/>
                      </a:schemeClr>
                    </a:solidFill>
                  </a:tcPr>
                </a:tc>
                <a:tc>
                  <a:txBody>
                    <a:bodyPr/>
                    <a:lstStyle/>
                    <a:p>
                      <a:pPr algn="r" rtl="0" fontAlgn="ctr"/>
                      <a:r>
                        <a:rPr lang="en-IE" sz="1400" b="0" i="1" u="none" strike="noStrike" dirty="0">
                          <a:solidFill>
                            <a:srgbClr val="000000"/>
                          </a:solidFill>
                          <a:effectLst/>
                          <a:latin typeface="Calibri" panose="020F0502020204030204" pitchFamily="34" charset="0"/>
                        </a:rPr>
                        <a:t>20.8</a:t>
                      </a:r>
                    </a:p>
                  </a:txBody>
                  <a:tcPr marL="9525" marR="9525" marT="9525" marB="0" anchor="ctr">
                    <a:solidFill>
                      <a:schemeClr val="accent1">
                        <a:lumMod val="60000"/>
                        <a:lumOff val="40000"/>
                      </a:schemeClr>
                    </a:solidFill>
                  </a:tcPr>
                </a:tc>
                <a:tc>
                  <a:txBody>
                    <a:bodyPr/>
                    <a:lstStyle/>
                    <a:p>
                      <a:pPr algn="r" rtl="0" fontAlgn="ctr"/>
                      <a:r>
                        <a:rPr lang="en-IE" sz="1400" b="0" i="1" u="none" strike="noStrike" dirty="0">
                          <a:solidFill>
                            <a:srgbClr val="000000"/>
                          </a:solidFill>
                          <a:effectLst/>
                          <a:latin typeface="Calibri" panose="020F0502020204030204" pitchFamily="34" charset="0"/>
                        </a:rPr>
                        <a:t>30.1</a:t>
                      </a:r>
                    </a:p>
                  </a:txBody>
                  <a:tcPr marL="9525" marR="9525" marT="9525" marB="0" anchor="ctr">
                    <a:solidFill>
                      <a:schemeClr val="accent1">
                        <a:lumMod val="60000"/>
                        <a:lumOff val="40000"/>
                      </a:schemeClr>
                    </a:solidFill>
                  </a:tcPr>
                </a:tc>
                <a:tc>
                  <a:txBody>
                    <a:bodyPr/>
                    <a:lstStyle/>
                    <a:p>
                      <a:pPr algn="r" rtl="0" fontAlgn="ctr"/>
                      <a:r>
                        <a:rPr lang="en-IE" sz="1400" b="0" i="1" u="none" strike="noStrike" dirty="0">
                          <a:solidFill>
                            <a:srgbClr val="000000"/>
                          </a:solidFill>
                          <a:effectLst/>
                          <a:latin typeface="Calibri" panose="020F0502020204030204" pitchFamily="34" charset="0"/>
                        </a:rPr>
                        <a:t>28.9</a:t>
                      </a:r>
                    </a:p>
                  </a:txBody>
                  <a:tcPr marL="9525" marR="9525" marT="9525" marB="0" anchor="ctr">
                    <a:solidFill>
                      <a:schemeClr val="accent1">
                        <a:lumMod val="60000"/>
                        <a:lumOff val="40000"/>
                      </a:schemeClr>
                    </a:solidFill>
                  </a:tcPr>
                </a:tc>
                <a:tc>
                  <a:txBody>
                    <a:bodyPr/>
                    <a:lstStyle/>
                    <a:p>
                      <a:pPr algn="r" rtl="0" fontAlgn="ctr"/>
                      <a:r>
                        <a:rPr lang="en-IE" sz="1400" b="0" i="1" u="none" strike="noStrike" dirty="0">
                          <a:solidFill>
                            <a:srgbClr val="000000"/>
                          </a:solidFill>
                          <a:effectLst/>
                          <a:latin typeface="Calibri" panose="020F0502020204030204" pitchFamily="34" charset="0"/>
                        </a:rPr>
                        <a:t>34.6</a:t>
                      </a:r>
                    </a:p>
                  </a:txBody>
                  <a:tcPr marL="9525" marR="9525" marT="9525" marB="0" anchor="ctr">
                    <a:solidFill>
                      <a:schemeClr val="accent1">
                        <a:lumMod val="60000"/>
                        <a:lumOff val="40000"/>
                      </a:schemeClr>
                    </a:solidFill>
                  </a:tcPr>
                </a:tc>
                <a:tc>
                  <a:txBody>
                    <a:bodyPr/>
                    <a:lstStyle/>
                    <a:p>
                      <a:pPr algn="r" rtl="0" fontAlgn="ctr"/>
                      <a:r>
                        <a:rPr lang="en-IE" sz="1400" b="0" i="1" u="none" strike="noStrike" dirty="0">
                          <a:solidFill>
                            <a:srgbClr val="000000"/>
                          </a:solidFill>
                          <a:effectLst/>
                          <a:latin typeface="Calibri" panose="020F0502020204030204" pitchFamily="34" charset="0"/>
                        </a:rPr>
                        <a:t>29.4</a:t>
                      </a:r>
                    </a:p>
                  </a:txBody>
                  <a:tcPr marL="9525" marR="9525" marT="9525" marB="0" anchor="ctr">
                    <a:solidFill>
                      <a:schemeClr val="accent1">
                        <a:lumMod val="60000"/>
                        <a:lumOff val="40000"/>
                      </a:schemeClr>
                    </a:solidFill>
                  </a:tcPr>
                </a:tc>
                <a:tc>
                  <a:txBody>
                    <a:bodyPr/>
                    <a:lstStyle/>
                    <a:p>
                      <a:pPr algn="r" rtl="0" fontAlgn="ctr"/>
                      <a:r>
                        <a:rPr lang="en-IE" sz="1400" b="0" i="1" u="none" strike="noStrike" dirty="0">
                          <a:solidFill>
                            <a:srgbClr val="000000"/>
                          </a:solidFill>
                          <a:effectLst/>
                          <a:latin typeface="Calibri" panose="020F0502020204030204" pitchFamily="34" charset="0"/>
                        </a:rPr>
                        <a:t>32.6</a:t>
                      </a:r>
                    </a:p>
                  </a:txBody>
                  <a:tcPr marL="9525" marR="9525" marT="9525" marB="0" anchor="ctr">
                    <a:solidFill>
                      <a:schemeClr val="accent1">
                        <a:lumMod val="60000"/>
                        <a:lumOff val="40000"/>
                      </a:schemeClr>
                    </a:solidFill>
                  </a:tcPr>
                </a:tc>
                <a:tc>
                  <a:txBody>
                    <a:bodyPr/>
                    <a:lstStyle/>
                    <a:p>
                      <a:pPr algn="r" rtl="0" fontAlgn="ctr"/>
                      <a:r>
                        <a:rPr lang="en-IE" sz="1400" b="0" i="0" u="none" strike="noStrike" dirty="0">
                          <a:solidFill>
                            <a:srgbClr val="000000"/>
                          </a:solidFill>
                          <a:effectLst/>
                          <a:latin typeface="Calibri" panose="020F0502020204030204" pitchFamily="34" charset="0"/>
                        </a:rPr>
                        <a:t>36.5</a:t>
                      </a:r>
                    </a:p>
                  </a:txBody>
                  <a:tcPr marL="9525" marR="9525" marT="9525" marB="0" anchor="ctr">
                    <a:solidFill>
                      <a:schemeClr val="accent1">
                        <a:lumMod val="60000"/>
                        <a:lumOff val="40000"/>
                      </a:schemeClr>
                    </a:solidFill>
                  </a:tcPr>
                </a:tc>
                <a:tc>
                  <a:txBody>
                    <a:bodyPr/>
                    <a:lstStyle/>
                    <a:p>
                      <a:pPr algn="r" rtl="0" fontAlgn="ctr"/>
                      <a:r>
                        <a:rPr lang="en-IE" sz="1400" b="0" i="0" u="none" strike="noStrike" dirty="0">
                          <a:solidFill>
                            <a:srgbClr val="000000"/>
                          </a:solidFill>
                          <a:effectLst/>
                          <a:latin typeface="Calibri" panose="020F0502020204030204" pitchFamily="34" charset="0"/>
                        </a:rPr>
                        <a:t>40.1</a:t>
                      </a:r>
                    </a:p>
                  </a:txBody>
                  <a:tcPr marL="9525" marR="9525" marT="9525" marB="0" anchor="ctr">
                    <a:solidFill>
                      <a:schemeClr val="accent1">
                        <a:lumMod val="60000"/>
                        <a:lumOff val="40000"/>
                      </a:schemeClr>
                    </a:solidFill>
                  </a:tcPr>
                </a:tc>
                <a:tc>
                  <a:txBody>
                    <a:bodyPr/>
                    <a:lstStyle/>
                    <a:p>
                      <a:pPr algn="r" rtl="0" fontAlgn="ctr"/>
                      <a:r>
                        <a:rPr lang="en-IE" sz="1400" b="0" i="0" u="none" strike="noStrike" dirty="0">
                          <a:solidFill>
                            <a:srgbClr val="000000"/>
                          </a:solidFill>
                          <a:effectLst/>
                          <a:latin typeface="Calibri" panose="020F0502020204030204" pitchFamily="34" charset="0"/>
                        </a:rPr>
                        <a:t>60.9</a:t>
                      </a:r>
                    </a:p>
                  </a:txBody>
                  <a:tcPr marL="9525" marR="9525" marT="9525" marB="0" anchor="ctr">
                    <a:solidFill>
                      <a:schemeClr val="accent1">
                        <a:lumMod val="60000"/>
                        <a:lumOff val="40000"/>
                      </a:schemeClr>
                    </a:solidFill>
                  </a:tcPr>
                </a:tc>
                <a:tc>
                  <a:txBody>
                    <a:bodyPr/>
                    <a:lstStyle/>
                    <a:p>
                      <a:pPr algn="r" rtl="0" fontAlgn="ctr"/>
                      <a:r>
                        <a:rPr lang="en-IE" sz="1400" b="0" i="0" u="none" strike="noStrike" dirty="0">
                          <a:solidFill>
                            <a:srgbClr val="000000"/>
                          </a:solidFill>
                          <a:effectLst/>
                          <a:latin typeface="Calibri" panose="020F0502020204030204" pitchFamily="34" charset="0"/>
                        </a:rPr>
                        <a:t>55.1</a:t>
                      </a:r>
                    </a:p>
                  </a:txBody>
                  <a:tcPr marL="9525" marR="9525" marT="9525" marB="0" anchor="ctr">
                    <a:solidFill>
                      <a:schemeClr val="accent1">
                        <a:lumMod val="60000"/>
                        <a:lumOff val="40000"/>
                      </a:schemeClr>
                    </a:solidFill>
                  </a:tcPr>
                </a:tc>
                <a:extLst>
                  <a:ext uri="{0D108BD9-81ED-4DB2-BD59-A6C34878D82A}">
                    <a16:rowId xmlns:a16="http://schemas.microsoft.com/office/drawing/2014/main" val="10003"/>
                  </a:ext>
                </a:extLst>
              </a:tr>
              <a:tr h="166016">
                <a:tc>
                  <a:txBody>
                    <a:bodyPr/>
                    <a:lstStyle/>
                    <a:p>
                      <a:pPr algn="l" rtl="0" fontAlgn="ctr"/>
                      <a:r>
                        <a:rPr lang="en-IE" sz="1400" b="1" i="0" u="none" strike="noStrike" dirty="0">
                          <a:solidFill>
                            <a:srgbClr val="FFFFFF"/>
                          </a:solidFill>
                          <a:effectLst/>
                          <a:latin typeface="Calibri" panose="020F0502020204030204" pitchFamily="34" charset="0"/>
                        </a:rPr>
                        <a:t> </a:t>
                      </a:r>
                    </a:p>
                  </a:txBody>
                  <a:tcPr marL="9525" marR="9525" marT="9525" marB="0" anchor="ctr">
                    <a:solidFill>
                      <a:srgbClr val="BA1F46"/>
                    </a:solidFill>
                  </a:tcPr>
                </a:tc>
                <a:tc>
                  <a:txBody>
                    <a:bodyPr/>
                    <a:lstStyle/>
                    <a:p>
                      <a:pPr algn="r" rtl="0" fontAlgn="ctr"/>
                      <a:r>
                        <a:rPr lang="en-IE" sz="1400" b="0" i="1" u="none" strike="noStrike" dirty="0">
                          <a:solidFill>
                            <a:srgbClr val="000000"/>
                          </a:solidFill>
                          <a:effectLst/>
                          <a:latin typeface="Calibri" panose="020F0502020204030204" pitchFamily="34" charset="0"/>
                        </a:rPr>
                        <a:t> </a:t>
                      </a:r>
                    </a:p>
                  </a:txBody>
                  <a:tcPr marL="9525" marR="9525" marT="9525" marB="0" anchor="ctr"/>
                </a:tc>
                <a:tc>
                  <a:txBody>
                    <a:bodyPr/>
                    <a:lstStyle/>
                    <a:p>
                      <a:pPr algn="r" rtl="0" fontAlgn="ctr"/>
                      <a:r>
                        <a:rPr lang="en-IE" sz="1400" b="0" i="1" u="none" strike="noStrike" dirty="0">
                          <a:solidFill>
                            <a:srgbClr val="000000"/>
                          </a:solidFill>
                          <a:effectLst/>
                          <a:latin typeface="Calibri" panose="020F0502020204030204" pitchFamily="34" charset="0"/>
                        </a:rPr>
                        <a:t> </a:t>
                      </a:r>
                    </a:p>
                  </a:txBody>
                  <a:tcPr marL="9525" marR="9525" marT="9525" marB="0" anchor="ctr"/>
                </a:tc>
                <a:tc>
                  <a:txBody>
                    <a:bodyPr/>
                    <a:lstStyle/>
                    <a:p>
                      <a:pPr algn="r" rtl="0" fontAlgn="ctr"/>
                      <a:r>
                        <a:rPr lang="en-IE" sz="1400" b="0" i="1" u="none" strike="noStrike" dirty="0">
                          <a:solidFill>
                            <a:srgbClr val="000000"/>
                          </a:solidFill>
                          <a:effectLst/>
                          <a:latin typeface="Calibri" panose="020F0502020204030204" pitchFamily="34" charset="0"/>
                        </a:rPr>
                        <a:t> </a:t>
                      </a:r>
                    </a:p>
                  </a:txBody>
                  <a:tcPr marL="9525" marR="9525" marT="9525" marB="0" anchor="ctr"/>
                </a:tc>
                <a:tc>
                  <a:txBody>
                    <a:bodyPr/>
                    <a:lstStyle/>
                    <a:p>
                      <a:pPr algn="r" rtl="0" fontAlgn="ctr"/>
                      <a:r>
                        <a:rPr lang="en-IE" sz="1400" b="0" i="1" u="none" strike="noStrike" dirty="0">
                          <a:solidFill>
                            <a:srgbClr val="000000"/>
                          </a:solidFill>
                          <a:effectLst/>
                          <a:latin typeface="Calibri" panose="020F0502020204030204" pitchFamily="34" charset="0"/>
                        </a:rPr>
                        <a:t> </a:t>
                      </a:r>
                    </a:p>
                  </a:txBody>
                  <a:tcPr marL="9525" marR="9525" marT="9525" marB="0" anchor="ctr"/>
                </a:tc>
                <a:tc>
                  <a:txBody>
                    <a:bodyPr/>
                    <a:lstStyle/>
                    <a:p>
                      <a:pPr algn="r" rtl="0" fontAlgn="ctr"/>
                      <a:r>
                        <a:rPr lang="en-IE" sz="1400" b="0" i="1" u="none" strike="noStrike" dirty="0">
                          <a:solidFill>
                            <a:srgbClr val="000000"/>
                          </a:solidFill>
                          <a:effectLst/>
                          <a:latin typeface="Calibri" panose="020F0502020204030204" pitchFamily="34" charset="0"/>
                        </a:rPr>
                        <a:t> </a:t>
                      </a:r>
                    </a:p>
                  </a:txBody>
                  <a:tcPr marL="9525" marR="9525" marT="9525" marB="0" anchor="ctr"/>
                </a:tc>
                <a:tc>
                  <a:txBody>
                    <a:bodyPr/>
                    <a:lstStyle/>
                    <a:p>
                      <a:pPr algn="r" rtl="0" fontAlgn="ctr"/>
                      <a:r>
                        <a:rPr lang="en-IE" sz="1400" b="0" i="1" u="none" strike="noStrike" dirty="0">
                          <a:solidFill>
                            <a:srgbClr val="000000"/>
                          </a:solidFill>
                          <a:effectLst/>
                          <a:latin typeface="Calibri" panose="020F0502020204030204" pitchFamily="34" charset="0"/>
                        </a:rPr>
                        <a:t> </a:t>
                      </a:r>
                    </a:p>
                  </a:txBody>
                  <a:tcPr marL="9525" marR="9525" marT="9525" marB="0" anchor="ctr"/>
                </a:tc>
                <a:tc>
                  <a:txBody>
                    <a:bodyPr/>
                    <a:lstStyle/>
                    <a:p>
                      <a:pPr algn="r" rtl="0" fontAlgn="ctr"/>
                      <a:r>
                        <a:rPr lang="en-IE" sz="1400" b="0" i="1" u="none" strike="noStrike" dirty="0">
                          <a:solidFill>
                            <a:srgbClr val="000000"/>
                          </a:solidFill>
                          <a:effectLst/>
                          <a:latin typeface="Calibri" panose="020F0502020204030204" pitchFamily="34" charset="0"/>
                        </a:rPr>
                        <a:t> </a:t>
                      </a:r>
                    </a:p>
                  </a:txBody>
                  <a:tcPr marL="9525" marR="9525" marT="9525" marB="0" anchor="ctr"/>
                </a:tc>
                <a:tc>
                  <a:txBody>
                    <a:bodyPr/>
                    <a:lstStyle/>
                    <a:p>
                      <a:pPr algn="r" fontAlgn="ctr"/>
                      <a:r>
                        <a:rPr lang="en-IE" sz="1800" b="0" i="0" u="none" strike="noStrike" dirty="0">
                          <a:solidFill>
                            <a:srgbClr val="000000"/>
                          </a:solidFill>
                          <a:effectLst/>
                          <a:latin typeface="Arial" panose="020B0604020202020204" pitchFamily="34" charset="0"/>
                        </a:rPr>
                        <a:t> </a:t>
                      </a:r>
                    </a:p>
                  </a:txBody>
                  <a:tcPr marL="9525" marR="9525" marT="9525" marB="0" anchor="ctr"/>
                </a:tc>
                <a:tc>
                  <a:txBody>
                    <a:bodyPr/>
                    <a:lstStyle/>
                    <a:p>
                      <a:pPr algn="r" fontAlgn="ctr"/>
                      <a:r>
                        <a:rPr lang="en-IE" sz="1800" b="0" i="0" u="none" strike="noStrike" dirty="0">
                          <a:solidFill>
                            <a:srgbClr val="000000"/>
                          </a:solidFill>
                          <a:effectLst/>
                          <a:latin typeface="Arial" panose="020B0604020202020204" pitchFamily="34" charset="0"/>
                        </a:rPr>
                        <a:t> </a:t>
                      </a:r>
                    </a:p>
                  </a:txBody>
                  <a:tcPr marL="9525" marR="9525" marT="9525" marB="0" anchor="ctr"/>
                </a:tc>
                <a:tc>
                  <a:txBody>
                    <a:bodyPr/>
                    <a:lstStyle/>
                    <a:p>
                      <a:pPr algn="r" fontAlgn="ctr"/>
                      <a:r>
                        <a:rPr lang="en-IE" sz="1800" b="0" i="0" u="none" strike="noStrike" dirty="0">
                          <a:solidFill>
                            <a:srgbClr val="000000"/>
                          </a:solidFill>
                          <a:effectLst/>
                          <a:latin typeface="Arial" panose="020B0604020202020204" pitchFamily="34" charset="0"/>
                        </a:rPr>
                        <a:t> </a:t>
                      </a:r>
                    </a:p>
                  </a:txBody>
                  <a:tcPr marL="9525" marR="9525" marT="9525" marB="0" anchor="ctr"/>
                </a:tc>
                <a:tc>
                  <a:txBody>
                    <a:bodyPr/>
                    <a:lstStyle/>
                    <a:p>
                      <a:pPr algn="r" fontAlgn="ctr"/>
                      <a:r>
                        <a:rPr lang="en-IE" sz="1800" b="0" i="0" u="none" strike="noStrike" dirty="0">
                          <a:solidFill>
                            <a:srgbClr val="000000"/>
                          </a:solidFill>
                          <a:effectLst/>
                          <a:latin typeface="Arial" panose="020B0604020202020204" pitchFamily="34" charset="0"/>
                        </a:rPr>
                        <a:t> </a:t>
                      </a:r>
                    </a:p>
                  </a:txBody>
                  <a:tcPr marL="9525" marR="9525" marT="9525" marB="0" anchor="ctr"/>
                </a:tc>
                <a:extLst>
                  <a:ext uri="{0D108BD9-81ED-4DB2-BD59-A6C34878D82A}">
                    <a16:rowId xmlns:a16="http://schemas.microsoft.com/office/drawing/2014/main" val="10004"/>
                  </a:ext>
                </a:extLst>
              </a:tr>
              <a:tr h="199219">
                <a:tc>
                  <a:txBody>
                    <a:bodyPr/>
                    <a:lstStyle/>
                    <a:p>
                      <a:pPr algn="l" rtl="0" fontAlgn="ctr"/>
                      <a:r>
                        <a:rPr lang="en-IE" sz="1400" b="1" i="0" u="none" strike="noStrike" dirty="0">
                          <a:solidFill>
                            <a:srgbClr val="FFFFFF"/>
                          </a:solidFill>
                          <a:effectLst/>
                          <a:latin typeface="Calibri" panose="020F0502020204030204" pitchFamily="34" charset="0"/>
                        </a:rPr>
                        <a:t>UPTAKE (%) ALL LTCFs INCL. PRIVATE**</a:t>
                      </a:r>
                    </a:p>
                  </a:txBody>
                  <a:tcPr marL="9525" marR="9525" marT="9525" marB="0" anchor="ctr">
                    <a:solidFill>
                      <a:srgbClr val="BA1F46"/>
                    </a:solidFill>
                  </a:tcPr>
                </a:tc>
                <a:tc>
                  <a:txBody>
                    <a:bodyPr/>
                    <a:lstStyle/>
                    <a:p>
                      <a:pPr algn="r" rtl="0" fontAlgn="ctr"/>
                      <a:r>
                        <a:rPr lang="en-IE" sz="1400" b="1" i="0" u="none" strike="noStrike" dirty="0">
                          <a:solidFill>
                            <a:srgbClr val="000000"/>
                          </a:solidFill>
                          <a:effectLst/>
                          <a:latin typeface="Calibri" panose="020F0502020204030204" pitchFamily="34" charset="0"/>
                        </a:rPr>
                        <a:t>18.0</a:t>
                      </a:r>
                    </a:p>
                  </a:txBody>
                  <a:tcPr marL="9525" marR="9525" marT="9525" marB="0" anchor="ctr"/>
                </a:tc>
                <a:tc>
                  <a:txBody>
                    <a:bodyPr/>
                    <a:lstStyle/>
                    <a:p>
                      <a:pPr algn="r" rtl="0" fontAlgn="ctr"/>
                      <a:r>
                        <a:rPr lang="en-IE" sz="1400" b="1" i="0" u="none" strike="noStrike" dirty="0">
                          <a:solidFill>
                            <a:srgbClr val="000000"/>
                          </a:solidFill>
                          <a:effectLst/>
                          <a:latin typeface="Calibri" panose="020F0502020204030204" pitchFamily="34" charset="0"/>
                        </a:rPr>
                        <a:t>14.4</a:t>
                      </a:r>
                    </a:p>
                  </a:txBody>
                  <a:tcPr marL="9525" marR="9525" marT="9525" marB="0" anchor="ctr"/>
                </a:tc>
                <a:tc>
                  <a:txBody>
                    <a:bodyPr/>
                    <a:lstStyle/>
                    <a:p>
                      <a:pPr algn="r" rtl="0" fontAlgn="ctr"/>
                      <a:r>
                        <a:rPr lang="en-IE" sz="1400" b="1" i="0" u="none" strike="noStrike" dirty="0">
                          <a:solidFill>
                            <a:srgbClr val="000000"/>
                          </a:solidFill>
                          <a:effectLst/>
                          <a:latin typeface="Calibri" panose="020F0502020204030204" pitchFamily="34" charset="0"/>
                        </a:rPr>
                        <a:t>23.3</a:t>
                      </a:r>
                    </a:p>
                  </a:txBody>
                  <a:tcPr marL="9525" marR="9525" marT="9525" marB="0" anchor="ctr"/>
                </a:tc>
                <a:tc>
                  <a:txBody>
                    <a:bodyPr/>
                    <a:lstStyle/>
                    <a:p>
                      <a:pPr algn="r" rtl="0" fontAlgn="ctr"/>
                      <a:r>
                        <a:rPr lang="en-IE" sz="1400" b="1" i="0" u="none" strike="noStrike" dirty="0">
                          <a:solidFill>
                            <a:srgbClr val="000000"/>
                          </a:solidFill>
                          <a:effectLst/>
                          <a:latin typeface="Calibri" panose="020F0502020204030204" pitchFamily="34" charset="0"/>
                        </a:rPr>
                        <a:t>25.7</a:t>
                      </a:r>
                    </a:p>
                  </a:txBody>
                  <a:tcPr marL="9525" marR="9525" marT="9525" marB="0" anchor="ctr"/>
                </a:tc>
                <a:tc>
                  <a:txBody>
                    <a:bodyPr/>
                    <a:lstStyle/>
                    <a:p>
                      <a:pPr algn="r" rtl="0" fontAlgn="ctr"/>
                      <a:r>
                        <a:rPr lang="en-IE" sz="1400" b="1" i="0" u="none" strike="noStrike" dirty="0">
                          <a:solidFill>
                            <a:srgbClr val="000000"/>
                          </a:solidFill>
                          <a:effectLst/>
                          <a:latin typeface="Calibri" panose="020F0502020204030204" pitchFamily="34" charset="0"/>
                        </a:rPr>
                        <a:t>25.9</a:t>
                      </a:r>
                    </a:p>
                  </a:txBody>
                  <a:tcPr marL="9525" marR="9525" marT="9525" marB="0" anchor="ctr"/>
                </a:tc>
                <a:tc>
                  <a:txBody>
                    <a:bodyPr/>
                    <a:lstStyle/>
                    <a:p>
                      <a:pPr algn="r" rtl="0" fontAlgn="ctr"/>
                      <a:r>
                        <a:rPr lang="en-IE" sz="1400" b="1" i="0" u="none" strike="noStrike" dirty="0">
                          <a:solidFill>
                            <a:srgbClr val="000000"/>
                          </a:solidFill>
                          <a:effectLst/>
                          <a:latin typeface="Calibri" panose="020F0502020204030204" pitchFamily="34" charset="0"/>
                        </a:rPr>
                        <a:t>27.8</a:t>
                      </a:r>
                    </a:p>
                  </a:txBody>
                  <a:tcPr marL="9525" marR="9525" marT="9525" marB="0" anchor="ctr"/>
                </a:tc>
                <a:tc>
                  <a:txBody>
                    <a:bodyPr/>
                    <a:lstStyle/>
                    <a:p>
                      <a:pPr algn="r" rtl="0" fontAlgn="ctr"/>
                      <a:r>
                        <a:rPr lang="en-IE" sz="1400" b="1" i="0" u="none" strike="noStrike" dirty="0">
                          <a:solidFill>
                            <a:srgbClr val="000000"/>
                          </a:solidFill>
                          <a:effectLst/>
                          <a:latin typeface="Calibri" panose="020F0502020204030204" pitchFamily="34" charset="0"/>
                        </a:rPr>
                        <a:t>33.0</a:t>
                      </a:r>
                    </a:p>
                  </a:txBody>
                  <a:tcPr marL="9525" marR="9525" marT="9525" marB="0" anchor="ctr"/>
                </a:tc>
                <a:tc>
                  <a:txBody>
                    <a:bodyPr/>
                    <a:lstStyle/>
                    <a:p>
                      <a:pPr algn="r" rtl="0" fontAlgn="ctr"/>
                      <a:r>
                        <a:rPr lang="en-IE" sz="1400" b="1" i="0" u="none" strike="noStrike" dirty="0">
                          <a:solidFill>
                            <a:srgbClr val="000000"/>
                          </a:solidFill>
                          <a:effectLst/>
                          <a:latin typeface="Calibri" panose="020F0502020204030204" pitchFamily="34" charset="0"/>
                        </a:rPr>
                        <a:t>40.0</a:t>
                      </a:r>
                    </a:p>
                  </a:txBody>
                  <a:tcPr marL="9525" marR="9525" marT="9525" marB="0" anchor="ctr"/>
                </a:tc>
                <a:tc>
                  <a:txBody>
                    <a:bodyPr/>
                    <a:lstStyle/>
                    <a:p>
                      <a:pPr algn="r" rtl="0" fontAlgn="ctr"/>
                      <a:r>
                        <a:rPr lang="en-IE" sz="1400" b="1" i="0" u="none" strike="noStrike" dirty="0">
                          <a:solidFill>
                            <a:srgbClr val="000000"/>
                          </a:solidFill>
                          <a:effectLst/>
                          <a:latin typeface="Calibri" panose="020F0502020204030204" pitchFamily="34" charset="0"/>
                        </a:rPr>
                        <a:t>43.7</a:t>
                      </a:r>
                    </a:p>
                  </a:txBody>
                  <a:tcPr marL="9525" marR="9525" marT="9525" marB="0" anchor="ctr"/>
                </a:tc>
                <a:tc>
                  <a:txBody>
                    <a:bodyPr/>
                    <a:lstStyle/>
                    <a:p>
                      <a:pPr algn="r" rtl="0" fontAlgn="ctr"/>
                      <a:r>
                        <a:rPr lang="en-IE" sz="1400" b="1" i="0" u="none" strike="noStrike" dirty="0">
                          <a:solidFill>
                            <a:srgbClr val="000000"/>
                          </a:solidFill>
                          <a:effectLst/>
                          <a:latin typeface="Calibri" panose="020F0502020204030204" pitchFamily="34" charset="0"/>
                        </a:rPr>
                        <a:t>63.3</a:t>
                      </a:r>
                    </a:p>
                  </a:txBody>
                  <a:tcPr marL="9525" marR="9525" marT="9525" marB="0" anchor="ctr"/>
                </a:tc>
                <a:tc>
                  <a:txBody>
                    <a:bodyPr/>
                    <a:lstStyle/>
                    <a:p>
                      <a:pPr algn="r" rtl="0" fontAlgn="ctr"/>
                      <a:r>
                        <a:rPr lang="en-IE" sz="1400" b="1" i="0" u="none" strike="noStrike" dirty="0">
                          <a:solidFill>
                            <a:srgbClr val="000000"/>
                          </a:solidFill>
                          <a:effectLst/>
                          <a:latin typeface="Calibri" panose="020F0502020204030204" pitchFamily="34" charset="0"/>
                        </a:rPr>
                        <a:t>63.3</a:t>
                      </a:r>
                    </a:p>
                  </a:txBody>
                  <a:tcPr marL="9525" marR="9525" marT="9525" marB="0" anchor="ct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232496273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919633" y="25289"/>
            <a:ext cx="1190625" cy="809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hape 1073741829"/>
          <p:cNvSpPr>
            <a:spLocks noChangeArrowheads="1"/>
          </p:cNvSpPr>
          <p:nvPr/>
        </p:nvSpPr>
        <p:spPr bwMode="auto">
          <a:xfrm>
            <a:off x="12" y="6525344"/>
            <a:ext cx="9143999" cy="332656"/>
          </a:xfrm>
          <a:prstGeom prst="rect">
            <a:avLst/>
          </a:prstGeom>
          <a:solidFill>
            <a:srgbClr val="BA1F46"/>
          </a:solidFill>
          <a:ln>
            <a:noFill/>
          </a:ln>
        </p:spPr>
        <p:txBody>
          <a:bodyPr vert="horz" wrap="square" lIns="91440" tIns="45720" rIns="91440" bIns="45720" numCol="1" anchor="t" anchorCtr="0" compatLnSpc="1">
            <a:prstTxWarp prst="textNoShape">
              <a:avLst/>
            </a:prstTxWarp>
          </a:bodyPr>
          <a:lstStyle/>
          <a:p>
            <a:endParaRPr lang="en-IE" sz="2000" b="1" dirty="0">
              <a:solidFill>
                <a:schemeClr val="bg1"/>
              </a:solidFill>
            </a:endParaRPr>
          </a:p>
        </p:txBody>
      </p:sp>
      <p:sp>
        <p:nvSpPr>
          <p:cNvPr id="9" name="Title 1"/>
          <p:cNvSpPr txBox="1">
            <a:spLocks/>
          </p:cNvSpPr>
          <p:nvPr/>
        </p:nvSpPr>
        <p:spPr>
          <a:xfrm>
            <a:off x="500269" y="430291"/>
            <a:ext cx="8208912" cy="998984"/>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IE" sz="2000" b="1" dirty="0">
                <a:solidFill>
                  <a:srgbClr val="BA1F46"/>
                </a:solidFill>
                <a:latin typeface="Tahoma" panose="020B0604030504040204" pitchFamily="34" charset="0"/>
                <a:ea typeface="Tahoma" panose="020B0604030504040204" pitchFamily="34" charset="0"/>
                <a:cs typeface="Tahoma" panose="020B0604030504040204" pitchFamily="34" charset="0"/>
              </a:rPr>
              <a:t>Influenza vaccine uptake, HCWs in public LTCFs by influenza season and CHO, Ireland*</a:t>
            </a:r>
          </a:p>
        </p:txBody>
      </p:sp>
      <p:graphicFrame>
        <p:nvGraphicFramePr>
          <p:cNvPr id="7" name="Content Placeholder 6">
            <a:extLst>
              <a:ext uri="{FF2B5EF4-FFF2-40B4-BE49-F238E27FC236}">
                <a16:creationId xmlns:a16="http://schemas.microsoft.com/office/drawing/2014/main" id="{00000000-0008-0000-3A00-000005000000}"/>
              </a:ext>
            </a:extLst>
          </p:cNvPr>
          <p:cNvGraphicFramePr>
            <a:graphicFrameLocks noGrp="1"/>
          </p:cNvGraphicFramePr>
          <p:nvPr>
            <p:ph idx="1"/>
            <p:extLst>
              <p:ext uri="{D42A27DB-BD31-4B8C-83A1-F6EECF244321}">
                <p14:modId xmlns:p14="http://schemas.microsoft.com/office/powerpoint/2010/main" val="1607716330"/>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51545596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919633" y="25289"/>
            <a:ext cx="1190625" cy="809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hape 1073741829"/>
          <p:cNvSpPr>
            <a:spLocks noChangeArrowheads="1"/>
          </p:cNvSpPr>
          <p:nvPr/>
        </p:nvSpPr>
        <p:spPr bwMode="auto">
          <a:xfrm>
            <a:off x="12" y="6525344"/>
            <a:ext cx="9143999" cy="332656"/>
          </a:xfrm>
          <a:prstGeom prst="rect">
            <a:avLst/>
          </a:prstGeom>
          <a:solidFill>
            <a:srgbClr val="BA1F46"/>
          </a:solidFill>
          <a:ln>
            <a:noFill/>
          </a:ln>
        </p:spPr>
        <p:txBody>
          <a:bodyPr vert="horz" wrap="square" lIns="91440" tIns="45720" rIns="91440" bIns="45720" numCol="1" anchor="t" anchorCtr="0" compatLnSpc="1">
            <a:prstTxWarp prst="textNoShape">
              <a:avLst/>
            </a:prstTxWarp>
          </a:bodyPr>
          <a:lstStyle/>
          <a:p>
            <a:endParaRPr lang="en-IE" sz="2000" b="1" dirty="0">
              <a:solidFill>
                <a:schemeClr val="bg1"/>
              </a:solidFill>
            </a:endParaRPr>
          </a:p>
        </p:txBody>
      </p:sp>
      <p:sp>
        <p:nvSpPr>
          <p:cNvPr id="9" name="Title 1"/>
          <p:cNvSpPr txBox="1">
            <a:spLocks/>
          </p:cNvSpPr>
          <p:nvPr/>
        </p:nvSpPr>
        <p:spPr>
          <a:xfrm>
            <a:off x="500269" y="430291"/>
            <a:ext cx="8208912" cy="998984"/>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IE" sz="2000" b="1" dirty="0">
                <a:solidFill>
                  <a:srgbClr val="BA1F46"/>
                </a:solidFill>
                <a:latin typeface="Tahoma" panose="020B0604030504040204" pitchFamily="34" charset="0"/>
                <a:ea typeface="Tahoma" panose="020B0604030504040204" pitchFamily="34" charset="0"/>
                <a:cs typeface="Tahoma" panose="020B0604030504040204" pitchFamily="34" charset="0"/>
              </a:rPr>
              <a:t>Influenza vaccine uptake, HCWs in public LTCFs by influenza season and RHA, Ireland*</a:t>
            </a:r>
          </a:p>
        </p:txBody>
      </p:sp>
      <p:graphicFrame>
        <p:nvGraphicFramePr>
          <p:cNvPr id="8" name="Content Placeholder 7">
            <a:extLst>
              <a:ext uri="{FF2B5EF4-FFF2-40B4-BE49-F238E27FC236}">
                <a16:creationId xmlns:a16="http://schemas.microsoft.com/office/drawing/2014/main" id="{6D79F376-F069-4755-A440-41786C58903A}"/>
              </a:ext>
            </a:extLst>
          </p:cNvPr>
          <p:cNvGraphicFramePr>
            <a:graphicFrameLocks noGrp="1"/>
          </p:cNvGraphicFramePr>
          <p:nvPr>
            <p:ph idx="1"/>
            <p:extLst>
              <p:ext uri="{D42A27DB-BD31-4B8C-83A1-F6EECF244321}">
                <p14:modId xmlns:p14="http://schemas.microsoft.com/office/powerpoint/2010/main" val="361520270"/>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8317591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E" sz="2300" b="1" dirty="0">
                <a:solidFill>
                  <a:srgbClr val="BA1F46"/>
                </a:solidFill>
                <a:latin typeface="Tahoma" panose="020B0604030504040204" pitchFamily="34" charset="0"/>
                <a:ea typeface="Tahoma" panose="020B0604030504040204" pitchFamily="34" charset="0"/>
                <a:cs typeface="Tahoma" panose="020B0604030504040204" pitchFamily="34" charset="0"/>
              </a:rPr>
              <a:t>Methods</a:t>
            </a:r>
            <a:endParaRPr lang="en-IE" sz="2300" b="1" dirty="0">
              <a:solidFill>
                <a:srgbClr val="BA1F46"/>
              </a:solidFill>
            </a:endParaRPr>
          </a:p>
        </p:txBody>
      </p:sp>
      <p:sp>
        <p:nvSpPr>
          <p:cNvPr id="3" name="Content Placeholder 2"/>
          <p:cNvSpPr>
            <a:spLocks noGrp="1"/>
          </p:cNvSpPr>
          <p:nvPr>
            <p:ph idx="1"/>
          </p:nvPr>
        </p:nvSpPr>
        <p:spPr/>
        <p:txBody>
          <a:bodyPr>
            <a:normAutofit fontScale="92500" lnSpcReduction="20000"/>
          </a:bodyPr>
          <a:lstStyle/>
          <a:p>
            <a:r>
              <a:rPr lang="en-IE" dirty="0">
                <a:solidFill>
                  <a:srgbClr val="BA1F46"/>
                </a:solidFill>
              </a:rPr>
              <a:t>Links to separate HCW-based online survey forms for hospitals and LTCFs sent to each healthcare facility twice during the influenza season (19</a:t>
            </a:r>
            <a:r>
              <a:rPr lang="en-IE" baseline="30000" dirty="0">
                <a:solidFill>
                  <a:srgbClr val="BA1F46"/>
                </a:solidFill>
              </a:rPr>
              <a:t>th</a:t>
            </a:r>
            <a:r>
              <a:rPr lang="en-IE" dirty="0">
                <a:solidFill>
                  <a:srgbClr val="BA1F46"/>
                </a:solidFill>
              </a:rPr>
              <a:t>  November 2021 &amp; 24</a:t>
            </a:r>
            <a:r>
              <a:rPr lang="en-IE" baseline="30000" dirty="0">
                <a:solidFill>
                  <a:srgbClr val="BA1F46"/>
                </a:solidFill>
              </a:rPr>
              <a:t>th</a:t>
            </a:r>
            <a:r>
              <a:rPr lang="en-IE" dirty="0">
                <a:solidFill>
                  <a:srgbClr val="BA1F46"/>
                </a:solidFill>
              </a:rPr>
              <a:t> February 2022)</a:t>
            </a:r>
          </a:p>
          <a:p>
            <a:r>
              <a:rPr lang="en-IE" dirty="0">
                <a:solidFill>
                  <a:srgbClr val="BA1F46"/>
                </a:solidFill>
              </a:rPr>
              <a:t>Link to resident-based PPS online form distributed to LTCFs on 10</a:t>
            </a:r>
            <a:r>
              <a:rPr lang="en-IE" baseline="30000" dirty="0">
                <a:solidFill>
                  <a:srgbClr val="BA1F46"/>
                </a:solidFill>
              </a:rPr>
              <a:t>th</a:t>
            </a:r>
            <a:r>
              <a:rPr lang="en-IE" dirty="0">
                <a:solidFill>
                  <a:srgbClr val="BA1F46"/>
                </a:solidFill>
              </a:rPr>
              <a:t> December 2021</a:t>
            </a:r>
          </a:p>
          <a:p>
            <a:r>
              <a:rPr lang="en-IE" dirty="0">
                <a:solidFill>
                  <a:srgbClr val="BA1F46"/>
                </a:solidFill>
              </a:rPr>
              <a:t>Survey forms capture aggregate data on the number of HCWs and residents eligible for vaccination and the number vaccinated</a:t>
            </a:r>
          </a:p>
          <a:p>
            <a:r>
              <a:rPr lang="en-IE" dirty="0">
                <a:solidFill>
                  <a:srgbClr val="BA1F46"/>
                </a:solidFill>
              </a:rPr>
              <a:t>Each healthcare facility provided with instructions on how to complete the surveys</a:t>
            </a:r>
          </a:p>
        </p:txBody>
      </p:sp>
    </p:spTree>
    <p:extLst>
      <p:ext uri="{BB962C8B-B14F-4D97-AF65-F5344CB8AC3E}">
        <p14:creationId xmlns:p14="http://schemas.microsoft.com/office/powerpoint/2010/main" val="359768310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919633" y="25289"/>
            <a:ext cx="1190625" cy="809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hape 1073741829"/>
          <p:cNvSpPr>
            <a:spLocks noChangeArrowheads="1"/>
          </p:cNvSpPr>
          <p:nvPr/>
        </p:nvSpPr>
        <p:spPr bwMode="auto">
          <a:xfrm>
            <a:off x="12" y="6525344"/>
            <a:ext cx="9143999" cy="332656"/>
          </a:xfrm>
          <a:prstGeom prst="rect">
            <a:avLst/>
          </a:prstGeom>
          <a:solidFill>
            <a:srgbClr val="BA1F46"/>
          </a:solidFill>
          <a:ln>
            <a:noFill/>
          </a:ln>
        </p:spPr>
        <p:txBody>
          <a:bodyPr vert="horz" wrap="square" lIns="91440" tIns="45720" rIns="91440" bIns="45720" numCol="1" anchor="t" anchorCtr="0" compatLnSpc="1">
            <a:prstTxWarp prst="textNoShape">
              <a:avLst/>
            </a:prstTxWarp>
          </a:bodyPr>
          <a:lstStyle/>
          <a:p>
            <a:endParaRPr lang="en-IE" sz="2000" b="1" dirty="0">
              <a:solidFill>
                <a:schemeClr val="bg1"/>
              </a:solidFill>
            </a:endParaRPr>
          </a:p>
        </p:txBody>
      </p:sp>
      <p:sp>
        <p:nvSpPr>
          <p:cNvPr id="9" name="Title 1"/>
          <p:cNvSpPr txBox="1">
            <a:spLocks/>
          </p:cNvSpPr>
          <p:nvPr/>
        </p:nvSpPr>
        <p:spPr>
          <a:xfrm>
            <a:off x="467544" y="430089"/>
            <a:ext cx="8208912" cy="998984"/>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IE" sz="2000" b="1" dirty="0">
                <a:solidFill>
                  <a:srgbClr val="BA1F46"/>
                </a:solidFill>
                <a:latin typeface="Tahoma" panose="020B0604030504040204" pitchFamily="34" charset="0"/>
                <a:ea typeface="Tahoma" panose="020B0604030504040204" pitchFamily="34" charset="0"/>
                <a:cs typeface="Tahoma" panose="020B0604030504040204" pitchFamily="34" charset="0"/>
              </a:rPr>
              <a:t>Influenza vaccine uptake, HCWs in public LTCFs by HSE staff  category and influenza season, Ireland*</a:t>
            </a:r>
          </a:p>
        </p:txBody>
      </p:sp>
      <p:graphicFrame>
        <p:nvGraphicFramePr>
          <p:cNvPr id="8" name="Content Placeholder 7">
            <a:extLst>
              <a:ext uri="{FF2B5EF4-FFF2-40B4-BE49-F238E27FC236}">
                <a16:creationId xmlns:a16="http://schemas.microsoft.com/office/drawing/2014/main" id="{00000000-0008-0000-3900-000004000000}"/>
              </a:ext>
            </a:extLst>
          </p:cNvPr>
          <p:cNvGraphicFramePr>
            <a:graphicFrameLocks noGrp="1"/>
          </p:cNvGraphicFramePr>
          <p:nvPr>
            <p:ph idx="1"/>
            <p:extLst>
              <p:ext uri="{D42A27DB-BD31-4B8C-83A1-F6EECF244321}">
                <p14:modId xmlns:p14="http://schemas.microsoft.com/office/powerpoint/2010/main" val="3173483695"/>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234074808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919633" y="25289"/>
            <a:ext cx="1190625" cy="809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hape 1073741829"/>
          <p:cNvSpPr>
            <a:spLocks noChangeArrowheads="1"/>
          </p:cNvSpPr>
          <p:nvPr/>
        </p:nvSpPr>
        <p:spPr bwMode="auto">
          <a:xfrm>
            <a:off x="12" y="6525344"/>
            <a:ext cx="9143999" cy="332656"/>
          </a:xfrm>
          <a:prstGeom prst="rect">
            <a:avLst/>
          </a:prstGeom>
          <a:solidFill>
            <a:srgbClr val="BA1F46"/>
          </a:solidFill>
          <a:ln>
            <a:noFill/>
          </a:ln>
        </p:spPr>
        <p:txBody>
          <a:bodyPr vert="horz" wrap="square" lIns="91440" tIns="45720" rIns="91440" bIns="45720" numCol="1" anchor="t" anchorCtr="0" compatLnSpc="1">
            <a:prstTxWarp prst="textNoShape">
              <a:avLst/>
            </a:prstTxWarp>
          </a:bodyPr>
          <a:lstStyle/>
          <a:p>
            <a:endParaRPr lang="en-IE" sz="2000" b="1" dirty="0">
              <a:solidFill>
                <a:schemeClr val="bg1"/>
              </a:solidFill>
            </a:endParaRPr>
          </a:p>
        </p:txBody>
      </p:sp>
      <p:sp>
        <p:nvSpPr>
          <p:cNvPr id="10" name="Title 1"/>
          <p:cNvSpPr txBox="1">
            <a:spLocks/>
          </p:cNvSpPr>
          <p:nvPr/>
        </p:nvSpPr>
        <p:spPr>
          <a:xfrm>
            <a:off x="467544" y="430089"/>
            <a:ext cx="8208912" cy="998984"/>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IE" sz="2000" b="1" dirty="0">
                <a:solidFill>
                  <a:srgbClr val="BA1F46"/>
                </a:solidFill>
                <a:latin typeface="Tahoma" panose="020B0604030504040204" pitchFamily="34" charset="0"/>
                <a:ea typeface="Tahoma" panose="020B0604030504040204" pitchFamily="34" charset="0"/>
                <a:cs typeface="Tahoma" panose="020B0604030504040204" pitchFamily="34" charset="0"/>
              </a:rPr>
              <a:t>Influenza vaccine uptake, HCWs, public LTCFs, </a:t>
            </a:r>
          </a:p>
          <a:p>
            <a:r>
              <a:rPr lang="en-IE" sz="2000" b="1" dirty="0">
                <a:solidFill>
                  <a:srgbClr val="BA1F46"/>
                </a:solidFill>
                <a:latin typeface="Tahoma" panose="020B0604030504040204" pitchFamily="34" charset="0"/>
                <a:ea typeface="Tahoma" panose="020B0604030504040204" pitchFamily="34" charset="0"/>
                <a:cs typeface="Tahoma" panose="020B0604030504040204" pitchFamily="34" charset="0"/>
              </a:rPr>
              <a:t>by staff size group and influenza season, Ireland*</a:t>
            </a:r>
          </a:p>
        </p:txBody>
      </p:sp>
      <p:graphicFrame>
        <p:nvGraphicFramePr>
          <p:cNvPr id="8" name="Content Placeholder 7">
            <a:extLst>
              <a:ext uri="{FF2B5EF4-FFF2-40B4-BE49-F238E27FC236}">
                <a16:creationId xmlns:a16="http://schemas.microsoft.com/office/drawing/2014/main" id="{00000000-0008-0000-0200-000014000000}"/>
              </a:ext>
            </a:extLst>
          </p:cNvPr>
          <p:cNvGraphicFramePr>
            <a:graphicFrameLocks noGrp="1"/>
          </p:cNvGraphicFramePr>
          <p:nvPr>
            <p:ph idx="1"/>
            <p:extLst>
              <p:ext uri="{D42A27DB-BD31-4B8C-83A1-F6EECF244321}">
                <p14:modId xmlns:p14="http://schemas.microsoft.com/office/powerpoint/2010/main" val="1504408772"/>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23969342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919633" y="25289"/>
            <a:ext cx="1190625" cy="809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hape 1073741829"/>
          <p:cNvSpPr>
            <a:spLocks noChangeArrowheads="1"/>
          </p:cNvSpPr>
          <p:nvPr/>
        </p:nvSpPr>
        <p:spPr bwMode="auto">
          <a:xfrm>
            <a:off x="12" y="6525344"/>
            <a:ext cx="9143999" cy="332656"/>
          </a:xfrm>
          <a:prstGeom prst="rect">
            <a:avLst/>
          </a:prstGeom>
          <a:solidFill>
            <a:srgbClr val="BA1F46"/>
          </a:solidFill>
          <a:ln>
            <a:noFill/>
          </a:ln>
        </p:spPr>
        <p:txBody>
          <a:bodyPr vert="horz" wrap="square" lIns="91440" tIns="45720" rIns="91440" bIns="45720" numCol="1" anchor="t" anchorCtr="0" compatLnSpc="1">
            <a:prstTxWarp prst="textNoShape">
              <a:avLst/>
            </a:prstTxWarp>
          </a:bodyPr>
          <a:lstStyle/>
          <a:p>
            <a:endParaRPr lang="en-IE" sz="2000" b="1" dirty="0">
              <a:solidFill>
                <a:schemeClr val="bg1"/>
              </a:solidFill>
            </a:endParaRPr>
          </a:p>
        </p:txBody>
      </p:sp>
      <p:sp>
        <p:nvSpPr>
          <p:cNvPr id="10" name="Title 1"/>
          <p:cNvSpPr txBox="1">
            <a:spLocks/>
          </p:cNvSpPr>
          <p:nvPr/>
        </p:nvSpPr>
        <p:spPr>
          <a:xfrm>
            <a:off x="467544" y="548680"/>
            <a:ext cx="8208912" cy="998984"/>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IE" sz="2000" b="1" dirty="0">
                <a:solidFill>
                  <a:srgbClr val="BA1F46"/>
                </a:solidFill>
                <a:latin typeface="Tahoma" panose="020B0604030504040204" pitchFamily="34" charset="0"/>
                <a:ea typeface="Tahoma" panose="020B0604030504040204" pitchFamily="34" charset="0"/>
                <a:cs typeface="Tahoma" panose="020B0604030504040204" pitchFamily="34" charset="0"/>
              </a:rPr>
              <a:t>Percentage of public LTCFs achieving national uptake target in HCWs, by season, Ireland*</a:t>
            </a:r>
          </a:p>
        </p:txBody>
      </p:sp>
      <p:graphicFrame>
        <p:nvGraphicFramePr>
          <p:cNvPr id="8" name="Content Placeholder 7">
            <a:extLst>
              <a:ext uri="{FF2B5EF4-FFF2-40B4-BE49-F238E27FC236}">
                <a16:creationId xmlns:a16="http://schemas.microsoft.com/office/drawing/2014/main" id="{00000000-0008-0000-3E00-000004000000}"/>
              </a:ext>
            </a:extLst>
          </p:cNvPr>
          <p:cNvGraphicFramePr>
            <a:graphicFrameLocks noGrp="1"/>
          </p:cNvGraphicFramePr>
          <p:nvPr>
            <p:ph idx="1"/>
            <p:extLst>
              <p:ext uri="{D42A27DB-BD31-4B8C-83A1-F6EECF244321}">
                <p14:modId xmlns:p14="http://schemas.microsoft.com/office/powerpoint/2010/main" val="3647675846"/>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202703404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919633" y="25289"/>
            <a:ext cx="1190625" cy="809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hape 1073741829"/>
          <p:cNvSpPr>
            <a:spLocks noChangeArrowheads="1"/>
          </p:cNvSpPr>
          <p:nvPr/>
        </p:nvSpPr>
        <p:spPr bwMode="auto">
          <a:xfrm>
            <a:off x="12" y="6525344"/>
            <a:ext cx="9143999" cy="332656"/>
          </a:xfrm>
          <a:prstGeom prst="rect">
            <a:avLst/>
          </a:prstGeom>
          <a:solidFill>
            <a:srgbClr val="BA1F46"/>
          </a:solidFill>
          <a:ln>
            <a:noFill/>
          </a:ln>
        </p:spPr>
        <p:txBody>
          <a:bodyPr vert="horz" wrap="square" lIns="91440" tIns="45720" rIns="91440" bIns="45720" numCol="1" anchor="t" anchorCtr="0" compatLnSpc="1">
            <a:prstTxWarp prst="textNoShape">
              <a:avLst/>
            </a:prstTxWarp>
          </a:bodyPr>
          <a:lstStyle/>
          <a:p>
            <a:endParaRPr lang="en-IE" sz="2000" b="1" dirty="0">
              <a:solidFill>
                <a:schemeClr val="bg1"/>
              </a:solidFill>
            </a:endParaRPr>
          </a:p>
        </p:txBody>
      </p:sp>
      <p:sp>
        <p:nvSpPr>
          <p:cNvPr id="10" name="Title 1"/>
          <p:cNvSpPr txBox="1">
            <a:spLocks/>
          </p:cNvSpPr>
          <p:nvPr/>
        </p:nvSpPr>
        <p:spPr>
          <a:xfrm>
            <a:off x="467544" y="548680"/>
            <a:ext cx="8208912" cy="998984"/>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IE" sz="2000" b="1" dirty="0">
                <a:solidFill>
                  <a:srgbClr val="BA1F46"/>
                </a:solidFill>
                <a:latin typeface="Tahoma" panose="020B0604030504040204" pitchFamily="34" charset="0"/>
                <a:ea typeface="Tahoma" panose="020B0604030504040204" pitchFamily="34" charset="0"/>
                <a:cs typeface="Tahoma" panose="020B0604030504040204" pitchFamily="34" charset="0"/>
              </a:rPr>
              <a:t>Number of participating public LTCFs from 2012-2013 to 2021-2022, Ireland*</a:t>
            </a:r>
          </a:p>
        </p:txBody>
      </p:sp>
      <p:graphicFrame>
        <p:nvGraphicFramePr>
          <p:cNvPr id="9" name="Content Placeholder 8">
            <a:extLst>
              <a:ext uri="{FF2B5EF4-FFF2-40B4-BE49-F238E27FC236}">
                <a16:creationId xmlns:a16="http://schemas.microsoft.com/office/drawing/2014/main" id="{00000000-0008-0000-3D00-000003000000}"/>
              </a:ext>
            </a:extLst>
          </p:cNvPr>
          <p:cNvGraphicFramePr>
            <a:graphicFrameLocks noGrp="1"/>
          </p:cNvGraphicFramePr>
          <p:nvPr>
            <p:ph idx="1"/>
            <p:extLst>
              <p:ext uri="{D42A27DB-BD31-4B8C-83A1-F6EECF244321}">
                <p14:modId xmlns:p14="http://schemas.microsoft.com/office/powerpoint/2010/main" val="3490519142"/>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94150891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919633" y="25289"/>
            <a:ext cx="1190625" cy="809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hape 1073741829"/>
          <p:cNvSpPr>
            <a:spLocks noChangeArrowheads="1"/>
          </p:cNvSpPr>
          <p:nvPr/>
        </p:nvSpPr>
        <p:spPr bwMode="auto">
          <a:xfrm>
            <a:off x="12" y="6525344"/>
            <a:ext cx="9143999" cy="332656"/>
          </a:xfrm>
          <a:prstGeom prst="rect">
            <a:avLst/>
          </a:prstGeom>
          <a:solidFill>
            <a:srgbClr val="BA1F46"/>
          </a:solidFill>
          <a:ln>
            <a:noFill/>
          </a:ln>
        </p:spPr>
        <p:txBody>
          <a:bodyPr vert="horz" wrap="square" lIns="91440" tIns="45720" rIns="91440" bIns="45720" numCol="1" anchor="t" anchorCtr="0" compatLnSpc="1">
            <a:prstTxWarp prst="textNoShape">
              <a:avLst/>
            </a:prstTxWarp>
          </a:bodyPr>
          <a:lstStyle/>
          <a:p>
            <a:endParaRPr lang="en-IE" sz="2000" b="1" dirty="0">
              <a:solidFill>
                <a:schemeClr val="bg1"/>
              </a:solidFill>
            </a:endParaRPr>
          </a:p>
        </p:txBody>
      </p:sp>
      <p:sp>
        <p:nvSpPr>
          <p:cNvPr id="10" name="Title 1"/>
          <p:cNvSpPr txBox="1">
            <a:spLocks/>
          </p:cNvSpPr>
          <p:nvPr/>
        </p:nvSpPr>
        <p:spPr>
          <a:xfrm>
            <a:off x="467544" y="548680"/>
            <a:ext cx="8208912" cy="998984"/>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IE" sz="2000" b="1" dirty="0">
                <a:solidFill>
                  <a:srgbClr val="BA1F46"/>
                </a:solidFill>
                <a:latin typeface="Tahoma" panose="020B0604030504040204" pitchFamily="34" charset="0"/>
                <a:ea typeface="Tahoma" panose="020B0604030504040204" pitchFamily="34" charset="0"/>
                <a:cs typeface="Tahoma" panose="020B0604030504040204" pitchFamily="34" charset="0"/>
              </a:rPr>
              <a:t>Cumulative number of participating LTCFs with a </a:t>
            </a:r>
            <a:r>
              <a:rPr lang="en-IE" sz="2000" b="1" i="1" dirty="0">
                <a:solidFill>
                  <a:srgbClr val="BA1F46"/>
                </a:solidFill>
                <a:latin typeface="Tahoma" panose="020B0604030504040204" pitchFamily="34" charset="0"/>
                <a:ea typeface="Tahoma" panose="020B0604030504040204" pitchFamily="34" charset="0"/>
                <a:cs typeface="Tahoma" panose="020B0604030504040204" pitchFamily="34" charset="0"/>
              </a:rPr>
              <a:t>Staff </a:t>
            </a:r>
            <a:r>
              <a:rPr lang="en-IE" sz="2000" b="1" dirty="0">
                <a:solidFill>
                  <a:srgbClr val="BA1F46"/>
                </a:solidFill>
                <a:latin typeface="Tahoma" panose="020B0604030504040204" pitchFamily="34" charset="0"/>
                <a:ea typeface="Tahoma" panose="020B0604030504040204" pitchFamily="34" charset="0"/>
                <a:cs typeface="Tahoma" panose="020B0604030504040204" pitchFamily="34" charset="0"/>
              </a:rPr>
              <a:t>vaccination policy from 2011-2012 to 2021-2022, Ireland*</a:t>
            </a:r>
          </a:p>
        </p:txBody>
      </p:sp>
      <p:graphicFrame>
        <p:nvGraphicFramePr>
          <p:cNvPr id="8" name="Content Placeholder 7">
            <a:extLst>
              <a:ext uri="{FF2B5EF4-FFF2-40B4-BE49-F238E27FC236}">
                <a16:creationId xmlns:a16="http://schemas.microsoft.com/office/drawing/2014/main" id="{45407008-F69B-40DC-9CE8-94E34BB82F8E}"/>
              </a:ext>
            </a:extLst>
          </p:cNvPr>
          <p:cNvGraphicFramePr>
            <a:graphicFrameLocks noGrp="1"/>
          </p:cNvGraphicFramePr>
          <p:nvPr>
            <p:ph idx="1"/>
            <p:extLst>
              <p:ext uri="{D42A27DB-BD31-4B8C-83A1-F6EECF244321}">
                <p14:modId xmlns:p14="http://schemas.microsoft.com/office/powerpoint/2010/main" val="1414152757"/>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408853071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919633" y="25289"/>
            <a:ext cx="1190625" cy="809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hape 1073741829"/>
          <p:cNvSpPr>
            <a:spLocks noChangeArrowheads="1"/>
          </p:cNvSpPr>
          <p:nvPr/>
        </p:nvSpPr>
        <p:spPr bwMode="auto">
          <a:xfrm>
            <a:off x="12" y="6525344"/>
            <a:ext cx="9143999" cy="332656"/>
          </a:xfrm>
          <a:prstGeom prst="rect">
            <a:avLst/>
          </a:prstGeom>
          <a:solidFill>
            <a:srgbClr val="BA1F46"/>
          </a:solidFill>
          <a:ln>
            <a:noFill/>
          </a:ln>
        </p:spPr>
        <p:txBody>
          <a:bodyPr vert="horz" wrap="square" lIns="91440" tIns="45720" rIns="91440" bIns="45720" numCol="1" anchor="t" anchorCtr="0" compatLnSpc="1">
            <a:prstTxWarp prst="textNoShape">
              <a:avLst/>
            </a:prstTxWarp>
          </a:bodyPr>
          <a:lstStyle/>
          <a:p>
            <a:endParaRPr lang="en-IE" sz="2000" b="1" dirty="0">
              <a:solidFill>
                <a:schemeClr val="bg1"/>
              </a:solidFill>
            </a:endParaRPr>
          </a:p>
        </p:txBody>
      </p:sp>
      <p:sp>
        <p:nvSpPr>
          <p:cNvPr id="10" name="Title 1"/>
          <p:cNvSpPr txBox="1">
            <a:spLocks/>
          </p:cNvSpPr>
          <p:nvPr/>
        </p:nvSpPr>
        <p:spPr>
          <a:xfrm>
            <a:off x="467544" y="548680"/>
            <a:ext cx="8208912" cy="998984"/>
          </a:xfrm>
          <a:prstGeom prst="rect">
            <a:avLst/>
          </a:prstGeom>
        </p:spPr>
        <p:txBody>
          <a:bodyPr vert="horz" lIns="91440" tIns="45720" rIns="91440" bIns="45720" rtlCol="0" anchor="ctr">
            <a:normAutofit fontScale="975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IE" sz="2000" b="1" dirty="0">
                <a:solidFill>
                  <a:srgbClr val="BA1F46"/>
                </a:solidFill>
                <a:latin typeface="Tahoma" panose="020B0604030504040204" pitchFamily="34" charset="0"/>
                <a:ea typeface="Tahoma" panose="020B0604030504040204" pitchFamily="34" charset="0"/>
                <a:cs typeface="Tahoma" panose="020B0604030504040204" pitchFamily="34" charset="0"/>
              </a:rPr>
              <a:t>Cumulative number of participating public LTCFs with a </a:t>
            </a:r>
            <a:r>
              <a:rPr lang="en-IE" sz="2000" b="1" i="1" dirty="0">
                <a:solidFill>
                  <a:srgbClr val="BA1F46"/>
                </a:solidFill>
                <a:latin typeface="Tahoma" panose="020B0604030504040204" pitchFamily="34" charset="0"/>
                <a:ea typeface="Tahoma" panose="020B0604030504040204" pitchFamily="34" charset="0"/>
                <a:cs typeface="Tahoma" panose="020B0604030504040204" pitchFamily="34" charset="0"/>
              </a:rPr>
              <a:t>Respite Resident  </a:t>
            </a:r>
            <a:r>
              <a:rPr lang="en-IE" sz="2000" b="1" dirty="0">
                <a:solidFill>
                  <a:srgbClr val="BA1F46"/>
                </a:solidFill>
                <a:latin typeface="Tahoma" panose="020B0604030504040204" pitchFamily="34" charset="0"/>
                <a:ea typeface="Tahoma" panose="020B0604030504040204" pitchFamily="34" charset="0"/>
                <a:cs typeface="Tahoma" panose="020B0604030504040204" pitchFamily="34" charset="0"/>
              </a:rPr>
              <a:t>vaccination policy from 2011-2012 to 2021-2021, Ireland*</a:t>
            </a:r>
          </a:p>
        </p:txBody>
      </p:sp>
      <p:graphicFrame>
        <p:nvGraphicFramePr>
          <p:cNvPr id="7" name="Content Placeholder 6">
            <a:extLst>
              <a:ext uri="{FF2B5EF4-FFF2-40B4-BE49-F238E27FC236}">
                <a16:creationId xmlns:a16="http://schemas.microsoft.com/office/drawing/2014/main" id="{7816A105-CB76-4EF4-92A6-79E308AD04CF}"/>
              </a:ext>
            </a:extLst>
          </p:cNvPr>
          <p:cNvGraphicFramePr>
            <a:graphicFrameLocks noGrp="1"/>
          </p:cNvGraphicFramePr>
          <p:nvPr>
            <p:ph idx="1"/>
            <p:extLst>
              <p:ext uri="{D42A27DB-BD31-4B8C-83A1-F6EECF244321}">
                <p14:modId xmlns:p14="http://schemas.microsoft.com/office/powerpoint/2010/main" val="4089581735"/>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93359840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919633" y="25289"/>
            <a:ext cx="1190625" cy="809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hape 1073741829"/>
          <p:cNvSpPr>
            <a:spLocks noChangeArrowheads="1"/>
          </p:cNvSpPr>
          <p:nvPr/>
        </p:nvSpPr>
        <p:spPr bwMode="auto">
          <a:xfrm>
            <a:off x="12" y="6525344"/>
            <a:ext cx="9143999" cy="332656"/>
          </a:xfrm>
          <a:prstGeom prst="rect">
            <a:avLst/>
          </a:prstGeom>
          <a:solidFill>
            <a:srgbClr val="BA1F46"/>
          </a:solidFill>
          <a:ln>
            <a:noFill/>
          </a:ln>
        </p:spPr>
        <p:txBody>
          <a:bodyPr vert="horz" wrap="square" lIns="91440" tIns="45720" rIns="91440" bIns="45720" numCol="1" anchor="t" anchorCtr="0" compatLnSpc="1">
            <a:prstTxWarp prst="textNoShape">
              <a:avLst/>
            </a:prstTxWarp>
          </a:bodyPr>
          <a:lstStyle/>
          <a:p>
            <a:endParaRPr lang="en-IE" sz="2000" b="1" dirty="0">
              <a:solidFill>
                <a:schemeClr val="bg1"/>
              </a:solidFill>
            </a:endParaRPr>
          </a:p>
        </p:txBody>
      </p:sp>
      <p:sp>
        <p:nvSpPr>
          <p:cNvPr id="10" name="Title 1"/>
          <p:cNvSpPr txBox="1">
            <a:spLocks/>
          </p:cNvSpPr>
          <p:nvPr/>
        </p:nvSpPr>
        <p:spPr>
          <a:xfrm>
            <a:off x="467544" y="548680"/>
            <a:ext cx="8208912" cy="998984"/>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IE" sz="2000" b="1" dirty="0">
                <a:solidFill>
                  <a:srgbClr val="BA1F46"/>
                </a:solidFill>
                <a:latin typeface="Tahoma" panose="020B0604030504040204" pitchFamily="34" charset="0"/>
                <a:ea typeface="Tahoma" panose="020B0604030504040204" pitchFamily="34" charset="0"/>
                <a:cs typeface="Tahoma" panose="020B0604030504040204" pitchFamily="34" charset="0"/>
              </a:rPr>
              <a:t>Uptake in LTCFs (both public and private) by facility type, 2020-2021, Ireland*</a:t>
            </a:r>
          </a:p>
        </p:txBody>
      </p:sp>
      <p:graphicFrame>
        <p:nvGraphicFramePr>
          <p:cNvPr id="3" name="Content Placeholder 2">
            <a:extLst>
              <a:ext uri="{FF2B5EF4-FFF2-40B4-BE49-F238E27FC236}">
                <a16:creationId xmlns:a16="http://schemas.microsoft.com/office/drawing/2014/main" id="{60ECF4C8-B83B-4052-A05A-B87CF83678F9}"/>
              </a:ext>
            </a:extLst>
          </p:cNvPr>
          <p:cNvGraphicFramePr>
            <a:graphicFrameLocks noGrp="1"/>
          </p:cNvGraphicFramePr>
          <p:nvPr>
            <p:ph idx="1"/>
            <p:extLst>
              <p:ext uri="{D42A27DB-BD31-4B8C-83A1-F6EECF244321}">
                <p14:modId xmlns:p14="http://schemas.microsoft.com/office/powerpoint/2010/main" val="3947423423"/>
              </p:ext>
            </p:extLst>
          </p:nvPr>
        </p:nvGraphicFramePr>
        <p:xfrm>
          <a:off x="683567" y="1517193"/>
          <a:ext cx="7992889" cy="4586878"/>
        </p:xfrm>
        <a:graphic>
          <a:graphicData uri="http://schemas.openxmlformats.org/drawingml/2006/table">
            <a:tbl>
              <a:tblPr/>
              <a:tblGrid>
                <a:gridCol w="2730667">
                  <a:extLst>
                    <a:ext uri="{9D8B030D-6E8A-4147-A177-3AD203B41FA5}">
                      <a16:colId xmlns:a16="http://schemas.microsoft.com/office/drawing/2014/main" val="1708314486"/>
                    </a:ext>
                  </a:extLst>
                </a:gridCol>
                <a:gridCol w="1123555">
                  <a:extLst>
                    <a:ext uri="{9D8B030D-6E8A-4147-A177-3AD203B41FA5}">
                      <a16:colId xmlns:a16="http://schemas.microsoft.com/office/drawing/2014/main" val="55864265"/>
                    </a:ext>
                  </a:extLst>
                </a:gridCol>
                <a:gridCol w="1422222">
                  <a:extLst>
                    <a:ext uri="{9D8B030D-6E8A-4147-A177-3AD203B41FA5}">
                      <a16:colId xmlns:a16="http://schemas.microsoft.com/office/drawing/2014/main" val="3699253349"/>
                    </a:ext>
                  </a:extLst>
                </a:gridCol>
                <a:gridCol w="1123555">
                  <a:extLst>
                    <a:ext uri="{9D8B030D-6E8A-4147-A177-3AD203B41FA5}">
                      <a16:colId xmlns:a16="http://schemas.microsoft.com/office/drawing/2014/main" val="2534937995"/>
                    </a:ext>
                  </a:extLst>
                </a:gridCol>
                <a:gridCol w="1592890">
                  <a:extLst>
                    <a:ext uri="{9D8B030D-6E8A-4147-A177-3AD203B41FA5}">
                      <a16:colId xmlns:a16="http://schemas.microsoft.com/office/drawing/2014/main" val="3245340301"/>
                    </a:ext>
                  </a:extLst>
                </a:gridCol>
              </a:tblGrid>
              <a:tr h="410458">
                <a:tc>
                  <a:txBody>
                    <a:bodyPr/>
                    <a:lstStyle/>
                    <a:p>
                      <a:pPr algn="l" rtl="0" fontAlgn="ctr"/>
                      <a:r>
                        <a:rPr lang="en-IE" sz="1800" b="1" i="0" u="none" strike="noStrike" dirty="0">
                          <a:solidFill>
                            <a:srgbClr val="FFFFFF"/>
                          </a:solidFill>
                          <a:effectLst/>
                          <a:latin typeface="Calibri" panose="020F0502020204030204" pitchFamily="34" charset="0"/>
                        </a:rPr>
                        <a:t>Facility Type</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A1F46"/>
                    </a:solidFill>
                  </a:tcPr>
                </a:tc>
                <a:tc>
                  <a:txBody>
                    <a:bodyPr/>
                    <a:lstStyle/>
                    <a:p>
                      <a:pPr algn="r" rtl="0" fontAlgn="ctr"/>
                      <a:r>
                        <a:rPr lang="en-IE" sz="1800" b="1" i="0" u="none" strike="noStrike" dirty="0">
                          <a:solidFill>
                            <a:srgbClr val="FFFFFF"/>
                          </a:solidFill>
                          <a:effectLst/>
                          <a:latin typeface="Calibri" panose="020F0502020204030204" pitchFamily="34" charset="0"/>
                        </a:rPr>
                        <a:t>Public</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A1F46"/>
                    </a:solidFill>
                  </a:tcPr>
                </a:tc>
                <a:tc>
                  <a:txBody>
                    <a:bodyPr/>
                    <a:lstStyle/>
                    <a:p>
                      <a:pPr algn="r" rtl="0" fontAlgn="ctr"/>
                      <a:r>
                        <a:rPr lang="en-IE" sz="1800" b="1" i="0" u="none" strike="noStrike" dirty="0">
                          <a:solidFill>
                            <a:srgbClr val="FFFFFF"/>
                          </a:solidFill>
                          <a:effectLst/>
                          <a:latin typeface="Calibri" panose="020F0502020204030204" pitchFamily="34" charset="0"/>
                        </a:rPr>
                        <a:t>Private</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A1F46"/>
                    </a:solidFill>
                  </a:tcPr>
                </a:tc>
                <a:tc>
                  <a:txBody>
                    <a:bodyPr/>
                    <a:lstStyle/>
                    <a:p>
                      <a:pPr algn="r" rtl="0" fontAlgn="ctr"/>
                      <a:r>
                        <a:rPr lang="en-IE" sz="1800" b="1" i="0" u="none" strike="noStrike" dirty="0">
                          <a:solidFill>
                            <a:srgbClr val="FFFFFF"/>
                          </a:solidFill>
                          <a:effectLst/>
                          <a:latin typeface="Calibri" panose="020F0502020204030204" pitchFamily="34" charset="0"/>
                        </a:rPr>
                        <a:t>Total </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A1F46"/>
                    </a:solidFill>
                  </a:tcPr>
                </a:tc>
                <a:tc>
                  <a:txBody>
                    <a:bodyPr/>
                    <a:lstStyle/>
                    <a:p>
                      <a:pPr algn="r" rtl="0" fontAlgn="ctr"/>
                      <a:r>
                        <a:rPr lang="en-IE" sz="1800" b="1" i="0" u="none" strike="noStrike" dirty="0">
                          <a:solidFill>
                            <a:srgbClr val="FFFFFF"/>
                          </a:solidFill>
                          <a:effectLst/>
                          <a:latin typeface="Calibri" panose="020F0502020204030204" pitchFamily="34" charset="0"/>
                        </a:rPr>
                        <a:t>% Uptake</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A1F46"/>
                    </a:solidFill>
                  </a:tcPr>
                </a:tc>
                <a:extLst>
                  <a:ext uri="{0D108BD9-81ED-4DB2-BD59-A6C34878D82A}">
                    <a16:rowId xmlns:a16="http://schemas.microsoft.com/office/drawing/2014/main" val="2125420434"/>
                  </a:ext>
                </a:extLst>
              </a:tr>
              <a:tr h="395255">
                <a:tc>
                  <a:txBody>
                    <a:bodyPr/>
                    <a:lstStyle/>
                    <a:p>
                      <a:pPr algn="l" rtl="0" fontAlgn="ctr"/>
                      <a:r>
                        <a:rPr lang="en-IE" sz="2000" b="0" i="1" u="none" strike="noStrike" dirty="0">
                          <a:solidFill>
                            <a:srgbClr val="000000"/>
                          </a:solidFill>
                          <a:effectLst/>
                          <a:latin typeface="Calibri" panose="020F0502020204030204" pitchFamily="34" charset="0"/>
                        </a:rPr>
                        <a:t>Elderly</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IE" sz="2000" b="0" i="0" u="none" strike="noStrike" dirty="0">
                          <a:solidFill>
                            <a:srgbClr val="000000"/>
                          </a:solidFill>
                          <a:effectLst/>
                          <a:latin typeface="Calibri" panose="020F0502020204030204" pitchFamily="34" charset="0"/>
                        </a:rPr>
                        <a:t>104</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IE" sz="2000" b="0" i="0" u="none" strike="noStrike" dirty="0">
                          <a:solidFill>
                            <a:srgbClr val="000000"/>
                          </a:solidFill>
                          <a:effectLst/>
                          <a:latin typeface="Calibri" panose="020F0502020204030204" pitchFamily="34" charset="0"/>
                        </a:rPr>
                        <a:t>49</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IE" sz="2000" b="0" i="0" u="none" strike="noStrike" dirty="0">
                          <a:solidFill>
                            <a:srgbClr val="000000"/>
                          </a:solidFill>
                          <a:effectLst/>
                          <a:latin typeface="Calibri" panose="020F0502020204030204" pitchFamily="34" charset="0"/>
                        </a:rPr>
                        <a:t>153</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IE" sz="2000" b="0" i="0" u="none" strike="noStrike" dirty="0">
                          <a:solidFill>
                            <a:srgbClr val="000000"/>
                          </a:solidFill>
                          <a:effectLst/>
                          <a:latin typeface="Calibri" panose="020F0502020204030204" pitchFamily="34" charset="0"/>
                        </a:rPr>
                        <a:t>60.3</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extLst>
                  <a:ext uri="{0D108BD9-81ED-4DB2-BD59-A6C34878D82A}">
                    <a16:rowId xmlns:a16="http://schemas.microsoft.com/office/drawing/2014/main" val="4213960320"/>
                  </a:ext>
                </a:extLst>
              </a:tr>
              <a:tr h="395255">
                <a:tc>
                  <a:txBody>
                    <a:bodyPr/>
                    <a:lstStyle/>
                    <a:p>
                      <a:pPr algn="l" rtl="0" fontAlgn="ctr"/>
                      <a:r>
                        <a:rPr lang="en-IE" sz="2000" b="0" i="1" u="none" strike="noStrike" dirty="0">
                          <a:solidFill>
                            <a:srgbClr val="000000"/>
                          </a:solidFill>
                          <a:effectLst/>
                          <a:latin typeface="Calibri" panose="020F0502020204030204" pitchFamily="34" charset="0"/>
                        </a:rPr>
                        <a:t>Intellectual Disability</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95B3D7"/>
                    </a:solidFill>
                  </a:tcPr>
                </a:tc>
                <a:tc>
                  <a:txBody>
                    <a:bodyPr/>
                    <a:lstStyle/>
                    <a:p>
                      <a:pPr algn="r" rtl="0" fontAlgn="ctr"/>
                      <a:r>
                        <a:rPr lang="en-IE" sz="2000" b="0" i="0" u="none" strike="noStrike" dirty="0">
                          <a:solidFill>
                            <a:srgbClr val="000000"/>
                          </a:solidFill>
                          <a:effectLst/>
                          <a:latin typeface="Calibri" panose="020F0502020204030204" pitchFamily="34" charset="0"/>
                        </a:rPr>
                        <a:t>30</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95B3D7"/>
                    </a:solidFill>
                  </a:tcPr>
                </a:tc>
                <a:tc>
                  <a:txBody>
                    <a:bodyPr/>
                    <a:lstStyle/>
                    <a:p>
                      <a:pPr algn="r" rtl="0" fontAlgn="ctr"/>
                      <a:r>
                        <a:rPr lang="en-IE" sz="2000" b="0" i="0" u="none" strike="noStrike" dirty="0">
                          <a:solidFill>
                            <a:srgbClr val="000000"/>
                          </a:solidFill>
                          <a:effectLst/>
                          <a:latin typeface="Calibri" panose="020F0502020204030204" pitchFamily="34" charset="0"/>
                        </a:rPr>
                        <a:t>20</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95B3D7"/>
                    </a:solidFill>
                  </a:tcPr>
                </a:tc>
                <a:tc>
                  <a:txBody>
                    <a:bodyPr/>
                    <a:lstStyle/>
                    <a:p>
                      <a:pPr algn="r" rtl="0" fontAlgn="ctr"/>
                      <a:r>
                        <a:rPr lang="en-IE" sz="2000" b="0" i="0" u="none" strike="noStrike" dirty="0">
                          <a:solidFill>
                            <a:srgbClr val="000000"/>
                          </a:solidFill>
                          <a:effectLst/>
                          <a:latin typeface="Calibri" panose="020F0502020204030204" pitchFamily="34" charset="0"/>
                        </a:rPr>
                        <a:t>50</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95B3D7"/>
                    </a:solidFill>
                  </a:tcPr>
                </a:tc>
                <a:tc>
                  <a:txBody>
                    <a:bodyPr/>
                    <a:lstStyle/>
                    <a:p>
                      <a:pPr algn="r" rtl="0" fontAlgn="ctr"/>
                      <a:r>
                        <a:rPr lang="en-IE" sz="2000" b="0" i="0" u="none" strike="noStrike" dirty="0">
                          <a:solidFill>
                            <a:srgbClr val="000000"/>
                          </a:solidFill>
                          <a:effectLst/>
                          <a:latin typeface="Calibri" panose="020F0502020204030204" pitchFamily="34" charset="0"/>
                        </a:rPr>
                        <a:t>35.6</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95B3D7"/>
                    </a:solidFill>
                  </a:tcPr>
                </a:tc>
                <a:extLst>
                  <a:ext uri="{0D108BD9-81ED-4DB2-BD59-A6C34878D82A}">
                    <a16:rowId xmlns:a16="http://schemas.microsoft.com/office/drawing/2014/main" val="1127608472"/>
                  </a:ext>
                </a:extLst>
              </a:tr>
              <a:tr h="395255">
                <a:tc>
                  <a:txBody>
                    <a:bodyPr/>
                    <a:lstStyle/>
                    <a:p>
                      <a:pPr algn="l" rtl="0" fontAlgn="ctr"/>
                      <a:r>
                        <a:rPr lang="en-IE" sz="2000" b="0" i="1" u="none" strike="noStrike" dirty="0">
                          <a:solidFill>
                            <a:srgbClr val="000000"/>
                          </a:solidFill>
                          <a:effectLst/>
                          <a:latin typeface="Calibri" panose="020F0502020204030204" pitchFamily="34" charset="0"/>
                        </a:rPr>
                        <a:t>Mental Health</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IE" sz="2000" b="0" i="0" u="none" strike="noStrike" dirty="0">
                          <a:solidFill>
                            <a:srgbClr val="000000"/>
                          </a:solidFill>
                          <a:effectLst/>
                          <a:latin typeface="Calibri" panose="020F0502020204030204" pitchFamily="34" charset="0"/>
                        </a:rPr>
                        <a:t>76</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IE" sz="2000" b="0" i="0" u="none" strike="noStrike" dirty="0">
                          <a:solidFill>
                            <a:srgbClr val="000000"/>
                          </a:solidFill>
                          <a:effectLst/>
                          <a:latin typeface="Calibri" panose="020F0502020204030204" pitchFamily="34" charset="0"/>
                        </a:rPr>
                        <a:t>0</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IE" sz="2000" b="0" i="0" u="none" strike="noStrike" dirty="0">
                          <a:solidFill>
                            <a:srgbClr val="000000"/>
                          </a:solidFill>
                          <a:effectLst/>
                          <a:latin typeface="Calibri" panose="020F0502020204030204" pitchFamily="34" charset="0"/>
                        </a:rPr>
                        <a:t>76</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IE" sz="2000" b="0" i="0" u="none" strike="noStrike" dirty="0">
                          <a:solidFill>
                            <a:srgbClr val="000000"/>
                          </a:solidFill>
                          <a:effectLst/>
                          <a:latin typeface="Calibri" panose="020F0502020204030204" pitchFamily="34" charset="0"/>
                        </a:rPr>
                        <a:t>48.3</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extLst>
                  <a:ext uri="{0D108BD9-81ED-4DB2-BD59-A6C34878D82A}">
                    <a16:rowId xmlns:a16="http://schemas.microsoft.com/office/drawing/2014/main" val="818283937"/>
                  </a:ext>
                </a:extLst>
              </a:tr>
              <a:tr h="395255">
                <a:tc>
                  <a:txBody>
                    <a:bodyPr/>
                    <a:lstStyle/>
                    <a:p>
                      <a:pPr algn="l" rtl="0" fontAlgn="ctr"/>
                      <a:r>
                        <a:rPr lang="en-IE" sz="2000" b="0" i="1" u="none" strike="noStrike" dirty="0">
                          <a:solidFill>
                            <a:srgbClr val="000000"/>
                          </a:solidFill>
                          <a:effectLst/>
                          <a:latin typeface="Calibri" panose="020F0502020204030204" pitchFamily="34" charset="0"/>
                        </a:rPr>
                        <a:t>Hospice Care</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95B3D7"/>
                    </a:solidFill>
                  </a:tcPr>
                </a:tc>
                <a:tc>
                  <a:txBody>
                    <a:bodyPr/>
                    <a:lstStyle/>
                    <a:p>
                      <a:pPr algn="r" rtl="0" fontAlgn="ctr"/>
                      <a:r>
                        <a:rPr lang="en-IE" sz="2000" b="0" i="0" u="none" strike="noStrike" dirty="0">
                          <a:solidFill>
                            <a:srgbClr val="000000"/>
                          </a:solidFill>
                          <a:effectLst/>
                          <a:latin typeface="Calibri" panose="020F0502020204030204" pitchFamily="34" charset="0"/>
                        </a:rPr>
                        <a:t>0</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95B3D7"/>
                    </a:solidFill>
                  </a:tcPr>
                </a:tc>
                <a:tc>
                  <a:txBody>
                    <a:bodyPr/>
                    <a:lstStyle/>
                    <a:p>
                      <a:pPr algn="r" rtl="0" fontAlgn="ctr"/>
                      <a:r>
                        <a:rPr lang="en-IE" sz="2000" b="0" i="0" u="none" strike="noStrike" dirty="0">
                          <a:solidFill>
                            <a:srgbClr val="000000"/>
                          </a:solidFill>
                          <a:effectLst/>
                          <a:latin typeface="Calibri" panose="020F0502020204030204" pitchFamily="34" charset="0"/>
                        </a:rPr>
                        <a:t>1</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95B3D7"/>
                    </a:solidFill>
                  </a:tcPr>
                </a:tc>
                <a:tc>
                  <a:txBody>
                    <a:bodyPr/>
                    <a:lstStyle/>
                    <a:p>
                      <a:pPr algn="r" rtl="0" fontAlgn="ctr"/>
                      <a:r>
                        <a:rPr lang="en-IE" sz="2000" b="0" i="0" u="none" strike="noStrike" dirty="0">
                          <a:solidFill>
                            <a:srgbClr val="000000"/>
                          </a:solidFill>
                          <a:effectLst/>
                          <a:latin typeface="Calibri" panose="020F0502020204030204" pitchFamily="34" charset="0"/>
                        </a:rPr>
                        <a:t>1</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95B3D7"/>
                    </a:solidFill>
                  </a:tcPr>
                </a:tc>
                <a:tc>
                  <a:txBody>
                    <a:bodyPr/>
                    <a:lstStyle/>
                    <a:p>
                      <a:pPr algn="r" rtl="0" fontAlgn="ctr"/>
                      <a:r>
                        <a:rPr lang="en-IE" sz="2000" b="0" i="0" u="none" strike="noStrike" dirty="0">
                          <a:solidFill>
                            <a:srgbClr val="000000"/>
                          </a:solidFill>
                          <a:effectLst/>
                          <a:latin typeface="Calibri" panose="020F0502020204030204" pitchFamily="34" charset="0"/>
                        </a:rPr>
                        <a:t>70.0</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95B3D7"/>
                    </a:solidFill>
                  </a:tcPr>
                </a:tc>
                <a:extLst>
                  <a:ext uri="{0D108BD9-81ED-4DB2-BD59-A6C34878D82A}">
                    <a16:rowId xmlns:a16="http://schemas.microsoft.com/office/drawing/2014/main" val="2092490491"/>
                  </a:ext>
                </a:extLst>
              </a:tr>
              <a:tr h="395255">
                <a:tc>
                  <a:txBody>
                    <a:bodyPr/>
                    <a:lstStyle/>
                    <a:p>
                      <a:pPr algn="l" rtl="0" fontAlgn="ctr"/>
                      <a:r>
                        <a:rPr lang="en-IE" sz="2000" b="0" i="1" u="none" strike="noStrike" dirty="0">
                          <a:solidFill>
                            <a:srgbClr val="000000"/>
                          </a:solidFill>
                          <a:effectLst/>
                          <a:latin typeface="Calibri" panose="020F0502020204030204" pitchFamily="34" charset="0"/>
                        </a:rPr>
                        <a:t>Mixed Care</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IE" sz="2000" b="0" i="0" u="none" strike="noStrike" dirty="0">
                          <a:solidFill>
                            <a:srgbClr val="000000"/>
                          </a:solidFill>
                          <a:effectLst/>
                          <a:latin typeface="Calibri" panose="020F0502020204030204" pitchFamily="34" charset="0"/>
                        </a:rPr>
                        <a:t>1</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IE" sz="2000" b="0" i="0" u="none" strike="noStrike" dirty="0">
                          <a:solidFill>
                            <a:srgbClr val="000000"/>
                          </a:solidFill>
                          <a:effectLst/>
                          <a:latin typeface="Calibri" panose="020F0502020204030204" pitchFamily="34" charset="0"/>
                        </a:rPr>
                        <a:t>3</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IE" sz="2000" b="0" i="0" u="none" strike="noStrike" dirty="0">
                          <a:solidFill>
                            <a:srgbClr val="000000"/>
                          </a:solidFill>
                          <a:effectLst/>
                          <a:latin typeface="Calibri" panose="020F0502020204030204" pitchFamily="34" charset="0"/>
                        </a:rPr>
                        <a:t>4</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IE" sz="2000" b="0" i="0" u="none" strike="noStrike" dirty="0">
                          <a:solidFill>
                            <a:srgbClr val="000000"/>
                          </a:solidFill>
                          <a:effectLst/>
                          <a:latin typeface="Calibri" panose="020F0502020204030204" pitchFamily="34" charset="0"/>
                        </a:rPr>
                        <a:t>70.5</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extLst>
                  <a:ext uri="{0D108BD9-81ED-4DB2-BD59-A6C34878D82A}">
                    <a16:rowId xmlns:a16="http://schemas.microsoft.com/office/drawing/2014/main" val="852302031"/>
                  </a:ext>
                </a:extLst>
              </a:tr>
              <a:tr h="395255">
                <a:tc>
                  <a:txBody>
                    <a:bodyPr/>
                    <a:lstStyle/>
                    <a:p>
                      <a:pPr algn="l" rtl="0" fontAlgn="ctr"/>
                      <a:r>
                        <a:rPr lang="en-IE" sz="2000" b="0" i="1" u="none" strike="noStrike" dirty="0">
                          <a:solidFill>
                            <a:srgbClr val="000000"/>
                          </a:solidFill>
                          <a:effectLst/>
                          <a:latin typeface="Calibri" panose="020F0502020204030204" pitchFamily="34" charset="0"/>
                        </a:rPr>
                        <a:t>Mixed Disability</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95B3D7"/>
                    </a:solidFill>
                  </a:tcPr>
                </a:tc>
                <a:tc>
                  <a:txBody>
                    <a:bodyPr/>
                    <a:lstStyle/>
                    <a:p>
                      <a:pPr algn="r" rtl="0" fontAlgn="ctr"/>
                      <a:r>
                        <a:rPr lang="en-IE" sz="2000" b="0" i="0" u="none" strike="noStrike" dirty="0">
                          <a:solidFill>
                            <a:srgbClr val="000000"/>
                          </a:solidFill>
                          <a:effectLst/>
                          <a:latin typeface="Calibri" panose="020F0502020204030204" pitchFamily="34" charset="0"/>
                        </a:rPr>
                        <a:t>0</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95B3D7"/>
                    </a:solidFill>
                  </a:tcPr>
                </a:tc>
                <a:tc>
                  <a:txBody>
                    <a:bodyPr/>
                    <a:lstStyle/>
                    <a:p>
                      <a:pPr algn="r" rtl="0" fontAlgn="ctr"/>
                      <a:r>
                        <a:rPr lang="en-IE" sz="2000" b="0" i="0" u="none" strike="noStrike" dirty="0">
                          <a:solidFill>
                            <a:srgbClr val="000000"/>
                          </a:solidFill>
                          <a:effectLst/>
                          <a:latin typeface="Calibri" panose="020F0502020204030204" pitchFamily="34" charset="0"/>
                        </a:rPr>
                        <a:t>2</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95B3D7"/>
                    </a:solidFill>
                  </a:tcPr>
                </a:tc>
                <a:tc>
                  <a:txBody>
                    <a:bodyPr/>
                    <a:lstStyle/>
                    <a:p>
                      <a:pPr algn="r" rtl="0" fontAlgn="ctr"/>
                      <a:r>
                        <a:rPr lang="en-IE" sz="2000" b="0" i="0" u="none" strike="noStrike" dirty="0">
                          <a:solidFill>
                            <a:srgbClr val="000000"/>
                          </a:solidFill>
                          <a:effectLst/>
                          <a:latin typeface="Calibri" panose="020F0502020204030204" pitchFamily="34" charset="0"/>
                        </a:rPr>
                        <a:t>2</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95B3D7"/>
                    </a:solidFill>
                  </a:tcPr>
                </a:tc>
                <a:tc>
                  <a:txBody>
                    <a:bodyPr/>
                    <a:lstStyle/>
                    <a:p>
                      <a:pPr algn="r" rtl="0" fontAlgn="ctr"/>
                      <a:r>
                        <a:rPr lang="en-IE" sz="2000" b="0" i="0" u="none" strike="noStrike" dirty="0">
                          <a:solidFill>
                            <a:srgbClr val="000000"/>
                          </a:solidFill>
                          <a:effectLst/>
                          <a:latin typeface="Calibri" panose="020F0502020204030204" pitchFamily="34" charset="0"/>
                        </a:rPr>
                        <a:t>72.4</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95B3D7"/>
                    </a:solidFill>
                  </a:tcPr>
                </a:tc>
                <a:extLst>
                  <a:ext uri="{0D108BD9-81ED-4DB2-BD59-A6C34878D82A}">
                    <a16:rowId xmlns:a16="http://schemas.microsoft.com/office/drawing/2014/main" val="3229621322"/>
                  </a:ext>
                </a:extLst>
              </a:tr>
              <a:tr h="395255">
                <a:tc>
                  <a:txBody>
                    <a:bodyPr/>
                    <a:lstStyle/>
                    <a:p>
                      <a:pPr algn="l" rtl="0" fontAlgn="ctr"/>
                      <a:r>
                        <a:rPr lang="en-IE" sz="2000" b="0" i="1" u="none" strike="noStrike" dirty="0">
                          <a:solidFill>
                            <a:srgbClr val="000000"/>
                          </a:solidFill>
                          <a:effectLst/>
                          <a:latin typeface="Calibri" panose="020F0502020204030204" pitchFamily="34" charset="0"/>
                        </a:rPr>
                        <a:t>Other Disability</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IE" sz="2000" b="0" i="0" u="none" strike="noStrike" dirty="0">
                          <a:solidFill>
                            <a:srgbClr val="000000"/>
                          </a:solidFill>
                          <a:effectLst/>
                          <a:latin typeface="Calibri" panose="020F0502020204030204" pitchFamily="34" charset="0"/>
                        </a:rPr>
                        <a:t>0</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IE" sz="2000" b="0" i="0" u="none" strike="noStrike" dirty="0">
                          <a:solidFill>
                            <a:srgbClr val="000000"/>
                          </a:solidFill>
                          <a:effectLst/>
                          <a:latin typeface="Calibri" panose="020F0502020204030204" pitchFamily="34" charset="0"/>
                        </a:rPr>
                        <a:t>4</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IE" sz="2000" b="0" i="0" u="none" strike="noStrike" dirty="0">
                          <a:solidFill>
                            <a:srgbClr val="000000"/>
                          </a:solidFill>
                          <a:effectLst/>
                          <a:latin typeface="Calibri" panose="020F0502020204030204" pitchFamily="34" charset="0"/>
                        </a:rPr>
                        <a:t>4</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IE" sz="2000" b="0" i="0" u="none" strike="noStrike" dirty="0">
                          <a:solidFill>
                            <a:srgbClr val="000000"/>
                          </a:solidFill>
                          <a:effectLst/>
                          <a:latin typeface="Calibri" panose="020F0502020204030204" pitchFamily="34" charset="0"/>
                        </a:rPr>
                        <a:t>30.2</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extLst>
                  <a:ext uri="{0D108BD9-81ED-4DB2-BD59-A6C34878D82A}">
                    <a16:rowId xmlns:a16="http://schemas.microsoft.com/office/drawing/2014/main" val="1588794190"/>
                  </a:ext>
                </a:extLst>
              </a:tr>
              <a:tr h="395255">
                <a:tc>
                  <a:txBody>
                    <a:bodyPr/>
                    <a:lstStyle/>
                    <a:p>
                      <a:pPr algn="l" rtl="0" fontAlgn="ctr"/>
                      <a:r>
                        <a:rPr lang="en-GB" sz="2000" b="0" i="1" u="none" strike="noStrike" dirty="0">
                          <a:solidFill>
                            <a:srgbClr val="000000"/>
                          </a:solidFill>
                          <a:effectLst/>
                          <a:latin typeface="Calibri" panose="020F0502020204030204" pitchFamily="34" charset="0"/>
                        </a:rPr>
                        <a:t>Other Care (not listed above)</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95B3D7"/>
                    </a:solidFill>
                  </a:tcPr>
                </a:tc>
                <a:tc>
                  <a:txBody>
                    <a:bodyPr/>
                    <a:lstStyle/>
                    <a:p>
                      <a:pPr algn="r" rtl="0" fontAlgn="ctr"/>
                      <a:r>
                        <a:rPr lang="en-IE" sz="2000" b="0" i="0" u="none" strike="noStrike" dirty="0">
                          <a:solidFill>
                            <a:srgbClr val="000000"/>
                          </a:solidFill>
                          <a:effectLst/>
                          <a:latin typeface="Calibri" panose="020F0502020204030204" pitchFamily="34" charset="0"/>
                        </a:rPr>
                        <a:t>1</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95B3D7"/>
                    </a:solidFill>
                  </a:tcPr>
                </a:tc>
                <a:tc>
                  <a:txBody>
                    <a:bodyPr/>
                    <a:lstStyle/>
                    <a:p>
                      <a:pPr algn="r" rtl="0" fontAlgn="ctr"/>
                      <a:r>
                        <a:rPr lang="en-IE" sz="2000" b="0" i="0" u="none" strike="noStrike" dirty="0">
                          <a:solidFill>
                            <a:srgbClr val="000000"/>
                          </a:solidFill>
                          <a:effectLst/>
                          <a:latin typeface="Calibri" panose="020F0502020204030204" pitchFamily="34" charset="0"/>
                        </a:rPr>
                        <a:t>0</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95B3D7"/>
                    </a:solidFill>
                  </a:tcPr>
                </a:tc>
                <a:tc>
                  <a:txBody>
                    <a:bodyPr/>
                    <a:lstStyle/>
                    <a:p>
                      <a:pPr algn="r" rtl="0" fontAlgn="ctr"/>
                      <a:r>
                        <a:rPr lang="en-IE" sz="2000" b="0" i="0" u="none" strike="noStrike" dirty="0">
                          <a:solidFill>
                            <a:srgbClr val="000000"/>
                          </a:solidFill>
                          <a:effectLst/>
                          <a:latin typeface="Calibri" panose="020F0502020204030204" pitchFamily="34" charset="0"/>
                        </a:rPr>
                        <a:t>1</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95B3D7"/>
                    </a:solidFill>
                  </a:tcPr>
                </a:tc>
                <a:tc>
                  <a:txBody>
                    <a:bodyPr/>
                    <a:lstStyle/>
                    <a:p>
                      <a:pPr algn="r" rtl="0" fontAlgn="ctr"/>
                      <a:r>
                        <a:rPr lang="en-IE" sz="2000" b="0" i="0" u="none" strike="noStrike" dirty="0">
                          <a:solidFill>
                            <a:srgbClr val="000000"/>
                          </a:solidFill>
                          <a:effectLst/>
                          <a:latin typeface="Calibri" panose="020F0502020204030204" pitchFamily="34" charset="0"/>
                        </a:rPr>
                        <a:t>79.8</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95B3D7"/>
                    </a:solidFill>
                  </a:tcPr>
                </a:tc>
                <a:extLst>
                  <a:ext uri="{0D108BD9-81ED-4DB2-BD59-A6C34878D82A}">
                    <a16:rowId xmlns:a16="http://schemas.microsoft.com/office/drawing/2014/main" val="2403952103"/>
                  </a:ext>
                </a:extLst>
              </a:tr>
              <a:tr h="395255">
                <a:tc>
                  <a:txBody>
                    <a:bodyPr/>
                    <a:lstStyle/>
                    <a:p>
                      <a:pPr algn="l" rtl="0" fontAlgn="ctr"/>
                      <a:r>
                        <a:rPr lang="en-IE" sz="2000" b="0" i="1" u="none" strike="noStrike" dirty="0">
                          <a:solidFill>
                            <a:srgbClr val="000000"/>
                          </a:solidFill>
                          <a:effectLst/>
                          <a:latin typeface="Calibri" panose="020F0502020204030204" pitchFamily="34" charset="0"/>
                        </a:rPr>
                        <a:t>Unspecified</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IE" sz="2000" b="0" i="0" u="none" strike="noStrike" dirty="0">
                          <a:solidFill>
                            <a:srgbClr val="000000"/>
                          </a:solidFill>
                          <a:effectLst/>
                          <a:latin typeface="Calibri" panose="020F0502020204030204" pitchFamily="34" charset="0"/>
                        </a:rPr>
                        <a:t>2</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IE" sz="2000" b="0" i="0" u="none" strike="noStrike" dirty="0">
                          <a:solidFill>
                            <a:srgbClr val="000000"/>
                          </a:solidFill>
                          <a:effectLst/>
                          <a:latin typeface="Calibri" panose="020F0502020204030204" pitchFamily="34" charset="0"/>
                        </a:rPr>
                        <a:t>0</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IE" sz="2000" b="0" i="0" u="none" strike="noStrike" dirty="0">
                          <a:solidFill>
                            <a:srgbClr val="000000"/>
                          </a:solidFill>
                          <a:effectLst/>
                          <a:latin typeface="Calibri" panose="020F0502020204030204" pitchFamily="34" charset="0"/>
                        </a:rPr>
                        <a:t>2</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IE" sz="2000" b="0" i="0" u="none" strike="noStrike" dirty="0">
                          <a:solidFill>
                            <a:srgbClr val="000000"/>
                          </a:solidFill>
                          <a:effectLst/>
                          <a:latin typeface="Calibri" panose="020F0502020204030204" pitchFamily="34" charset="0"/>
                        </a:rPr>
                        <a:t>44.2</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extLst>
                  <a:ext uri="{0D108BD9-81ED-4DB2-BD59-A6C34878D82A}">
                    <a16:rowId xmlns:a16="http://schemas.microsoft.com/office/drawing/2014/main" val="2221110005"/>
                  </a:ext>
                </a:extLst>
              </a:tr>
              <a:tr h="395255">
                <a:tc>
                  <a:txBody>
                    <a:bodyPr/>
                    <a:lstStyle/>
                    <a:p>
                      <a:pPr algn="l" rtl="0" fontAlgn="ctr"/>
                      <a:r>
                        <a:rPr lang="en-IE" sz="2000" b="1" i="1" u="none" strike="noStrike" dirty="0">
                          <a:solidFill>
                            <a:srgbClr val="000000"/>
                          </a:solidFill>
                          <a:effectLst/>
                          <a:latin typeface="Calibri" panose="020F0502020204030204" pitchFamily="34" charset="0"/>
                        </a:rPr>
                        <a:t>Total</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60000"/>
                        <a:lumOff val="40000"/>
                      </a:schemeClr>
                    </a:solidFill>
                  </a:tcPr>
                </a:tc>
                <a:tc>
                  <a:txBody>
                    <a:bodyPr/>
                    <a:lstStyle/>
                    <a:p>
                      <a:pPr algn="r" rtl="0" fontAlgn="ctr"/>
                      <a:r>
                        <a:rPr lang="en-IE" sz="2000" b="1" i="0" u="none" strike="noStrike" dirty="0">
                          <a:solidFill>
                            <a:srgbClr val="000000"/>
                          </a:solidFill>
                          <a:effectLst/>
                          <a:latin typeface="Calibri" panose="020F0502020204030204" pitchFamily="34" charset="0"/>
                        </a:rPr>
                        <a:t>214</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60000"/>
                        <a:lumOff val="40000"/>
                      </a:schemeClr>
                    </a:solidFill>
                  </a:tcPr>
                </a:tc>
                <a:tc>
                  <a:txBody>
                    <a:bodyPr/>
                    <a:lstStyle/>
                    <a:p>
                      <a:pPr algn="r" rtl="0" fontAlgn="ctr"/>
                      <a:r>
                        <a:rPr lang="en-IE" sz="2000" b="1" i="0" u="none" strike="noStrike" dirty="0">
                          <a:solidFill>
                            <a:srgbClr val="000000"/>
                          </a:solidFill>
                          <a:effectLst/>
                          <a:latin typeface="Calibri" panose="020F0502020204030204" pitchFamily="34" charset="0"/>
                        </a:rPr>
                        <a:t>79</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60000"/>
                        <a:lumOff val="40000"/>
                      </a:schemeClr>
                    </a:solidFill>
                  </a:tcPr>
                </a:tc>
                <a:tc>
                  <a:txBody>
                    <a:bodyPr/>
                    <a:lstStyle/>
                    <a:p>
                      <a:pPr algn="r" rtl="0" fontAlgn="ctr"/>
                      <a:r>
                        <a:rPr lang="en-IE" sz="2000" b="1" i="0" u="none" strike="noStrike" dirty="0">
                          <a:solidFill>
                            <a:srgbClr val="000000"/>
                          </a:solidFill>
                          <a:effectLst/>
                          <a:latin typeface="Calibri" panose="020F0502020204030204" pitchFamily="34" charset="0"/>
                        </a:rPr>
                        <a:t>293</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60000"/>
                        <a:lumOff val="40000"/>
                      </a:schemeClr>
                    </a:solidFill>
                  </a:tcPr>
                </a:tc>
                <a:tc>
                  <a:txBody>
                    <a:bodyPr/>
                    <a:lstStyle/>
                    <a:p>
                      <a:pPr algn="r" rtl="0" fontAlgn="ctr"/>
                      <a:r>
                        <a:rPr lang="en-IE" sz="2000" b="1" i="0" u="none" strike="noStrike" dirty="0">
                          <a:solidFill>
                            <a:srgbClr val="000000"/>
                          </a:solidFill>
                          <a:effectLst/>
                          <a:latin typeface="Calibri" panose="020F0502020204030204" pitchFamily="34" charset="0"/>
                        </a:rPr>
                        <a:t>55.2</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60000"/>
                        <a:lumOff val="40000"/>
                      </a:schemeClr>
                    </a:solidFill>
                  </a:tcPr>
                </a:tc>
                <a:extLst>
                  <a:ext uri="{0D108BD9-81ED-4DB2-BD59-A6C34878D82A}">
                    <a16:rowId xmlns:a16="http://schemas.microsoft.com/office/drawing/2014/main" val="2581265044"/>
                  </a:ext>
                </a:extLst>
              </a:tr>
            </a:tbl>
          </a:graphicData>
        </a:graphic>
      </p:graphicFrame>
    </p:spTree>
    <p:extLst>
      <p:ext uri="{BB962C8B-B14F-4D97-AF65-F5344CB8AC3E}">
        <p14:creationId xmlns:p14="http://schemas.microsoft.com/office/powerpoint/2010/main" val="16819320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919633" y="25289"/>
            <a:ext cx="1190625" cy="809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hape 1073741829"/>
          <p:cNvSpPr>
            <a:spLocks noChangeArrowheads="1"/>
          </p:cNvSpPr>
          <p:nvPr/>
        </p:nvSpPr>
        <p:spPr bwMode="auto">
          <a:xfrm>
            <a:off x="12" y="6525344"/>
            <a:ext cx="9143999" cy="332656"/>
          </a:xfrm>
          <a:prstGeom prst="rect">
            <a:avLst/>
          </a:prstGeom>
          <a:solidFill>
            <a:srgbClr val="BA1F46"/>
          </a:solidFill>
          <a:ln>
            <a:noFill/>
          </a:ln>
        </p:spPr>
        <p:txBody>
          <a:bodyPr vert="horz" wrap="square" lIns="91440" tIns="45720" rIns="91440" bIns="45720" numCol="1" anchor="t" anchorCtr="0" compatLnSpc="1">
            <a:prstTxWarp prst="textNoShape">
              <a:avLst/>
            </a:prstTxWarp>
          </a:bodyPr>
          <a:lstStyle/>
          <a:p>
            <a:endParaRPr lang="en-IE" sz="2000" b="1" dirty="0">
              <a:solidFill>
                <a:schemeClr val="bg1"/>
              </a:solidFill>
            </a:endParaRPr>
          </a:p>
        </p:txBody>
      </p:sp>
      <p:sp>
        <p:nvSpPr>
          <p:cNvPr id="10" name="Title 1"/>
          <p:cNvSpPr txBox="1">
            <a:spLocks/>
          </p:cNvSpPr>
          <p:nvPr/>
        </p:nvSpPr>
        <p:spPr>
          <a:xfrm>
            <a:off x="310275" y="548680"/>
            <a:ext cx="8496944" cy="998984"/>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IE" sz="2000" b="1" dirty="0">
                <a:solidFill>
                  <a:srgbClr val="BA1F46"/>
                </a:solidFill>
                <a:latin typeface="Tahoma" panose="020B0604030504040204" pitchFamily="34" charset="0"/>
                <a:ea typeface="Tahoma" panose="020B0604030504040204" pitchFamily="34" charset="0"/>
                <a:cs typeface="Tahoma" panose="020B0604030504040204" pitchFamily="34" charset="0"/>
              </a:rPr>
              <a:t>HCW influenza vaccine uptake, HCWs in all public LTCFs</a:t>
            </a:r>
            <a:endParaRPr lang="en-IE" sz="2000" dirty="0">
              <a:solidFill>
                <a:srgbClr val="BA1F46"/>
              </a:solidFill>
              <a:latin typeface="Tahoma" panose="020B0604030504040204" pitchFamily="34" charset="0"/>
              <a:ea typeface="Tahoma" panose="020B0604030504040204" pitchFamily="34" charset="0"/>
              <a:cs typeface="Tahoma" panose="020B0604030504040204" pitchFamily="34" charset="0"/>
            </a:endParaRPr>
          </a:p>
          <a:p>
            <a:r>
              <a:rPr lang="en-IE" sz="2000" b="1" dirty="0">
                <a:solidFill>
                  <a:srgbClr val="BA1F46"/>
                </a:solidFill>
                <a:latin typeface="Tahoma" panose="020B0604030504040204" pitchFamily="34" charset="0"/>
                <a:ea typeface="Tahoma" panose="020B0604030504040204" pitchFamily="34" charset="0"/>
                <a:cs typeface="Tahoma" panose="020B0604030504040204" pitchFamily="34" charset="0"/>
              </a:rPr>
              <a:t>by staff category and influenza season, Ireland*</a:t>
            </a:r>
          </a:p>
        </p:txBody>
      </p:sp>
      <p:graphicFrame>
        <p:nvGraphicFramePr>
          <p:cNvPr id="7" name="Content Placeholder 6">
            <a:extLst>
              <a:ext uri="{FF2B5EF4-FFF2-40B4-BE49-F238E27FC236}">
                <a16:creationId xmlns:a16="http://schemas.microsoft.com/office/drawing/2014/main" id="{00000000-0008-0000-0300-000002000000}"/>
              </a:ext>
            </a:extLst>
          </p:cNvPr>
          <p:cNvGraphicFramePr>
            <a:graphicFrameLocks noGrp="1"/>
          </p:cNvGraphicFramePr>
          <p:nvPr>
            <p:ph idx="1"/>
            <p:extLst>
              <p:ext uri="{D42A27DB-BD31-4B8C-83A1-F6EECF244321}">
                <p14:modId xmlns:p14="http://schemas.microsoft.com/office/powerpoint/2010/main" val="2366960068"/>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236670661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919633" y="25289"/>
            <a:ext cx="1190625" cy="809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hape 1073741829"/>
          <p:cNvSpPr>
            <a:spLocks noChangeArrowheads="1"/>
          </p:cNvSpPr>
          <p:nvPr/>
        </p:nvSpPr>
        <p:spPr bwMode="auto">
          <a:xfrm>
            <a:off x="13" y="6525344"/>
            <a:ext cx="9143999" cy="332656"/>
          </a:xfrm>
          <a:prstGeom prst="rect">
            <a:avLst/>
          </a:prstGeom>
          <a:solidFill>
            <a:srgbClr val="BA1F46"/>
          </a:solidFill>
          <a:ln>
            <a:noFill/>
          </a:ln>
        </p:spPr>
        <p:txBody>
          <a:bodyPr vert="horz" wrap="square" lIns="91440" tIns="45720" rIns="91440" bIns="45720" numCol="1" anchor="t" anchorCtr="0" compatLnSpc="1">
            <a:prstTxWarp prst="textNoShape">
              <a:avLst/>
            </a:prstTxWarp>
          </a:bodyPr>
          <a:lstStyle/>
          <a:p>
            <a:endParaRPr lang="en-IE" sz="2000" b="1" dirty="0">
              <a:solidFill>
                <a:schemeClr val="bg1"/>
              </a:solidFill>
            </a:endParaRPr>
          </a:p>
        </p:txBody>
      </p:sp>
      <p:sp>
        <p:nvSpPr>
          <p:cNvPr id="10" name="Title 1"/>
          <p:cNvSpPr txBox="1">
            <a:spLocks/>
          </p:cNvSpPr>
          <p:nvPr/>
        </p:nvSpPr>
        <p:spPr>
          <a:xfrm>
            <a:off x="467544" y="620688"/>
            <a:ext cx="8208912" cy="998984"/>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IE" sz="2000" b="1" dirty="0">
                <a:solidFill>
                  <a:srgbClr val="BA1F46"/>
                </a:solidFill>
                <a:latin typeface="Tahoma" panose="020B0604030504040204" pitchFamily="34" charset="0"/>
                <a:ea typeface="Tahoma" panose="020B0604030504040204" pitchFamily="34" charset="0"/>
                <a:cs typeface="Tahoma" panose="020B0604030504040204" pitchFamily="34" charset="0"/>
              </a:rPr>
              <a:t>HCW influenza vaccine uptake, HCWs in public LTCFs, CHO1 </a:t>
            </a:r>
            <a:r>
              <a:rPr lang="en-IE" sz="1800" dirty="0">
                <a:solidFill>
                  <a:srgbClr val="BA1F46"/>
                </a:solidFill>
                <a:latin typeface="Tahoma" panose="020B0604030504040204" pitchFamily="34" charset="0"/>
                <a:ea typeface="Tahoma" panose="020B0604030504040204" pitchFamily="34" charset="0"/>
                <a:cs typeface="Tahoma" panose="020B0604030504040204" pitchFamily="34" charset="0"/>
              </a:rPr>
              <a:t>(Donegal; Sligo/Leitrim/West Cavan; Cavan/Monaghan)</a:t>
            </a:r>
          </a:p>
          <a:p>
            <a:r>
              <a:rPr lang="en-IE" sz="2000" b="1" dirty="0">
                <a:solidFill>
                  <a:srgbClr val="BA1F46"/>
                </a:solidFill>
                <a:latin typeface="Tahoma" panose="020B0604030504040204" pitchFamily="34" charset="0"/>
                <a:ea typeface="Tahoma" panose="020B0604030504040204" pitchFamily="34" charset="0"/>
                <a:cs typeface="Tahoma" panose="020B0604030504040204" pitchFamily="34" charset="0"/>
              </a:rPr>
              <a:t>by staff category and influenza season, Ireland*</a:t>
            </a:r>
          </a:p>
        </p:txBody>
      </p:sp>
      <p:graphicFrame>
        <p:nvGraphicFramePr>
          <p:cNvPr id="8" name="Content Placeholder 7">
            <a:extLst>
              <a:ext uri="{FF2B5EF4-FFF2-40B4-BE49-F238E27FC236}">
                <a16:creationId xmlns:a16="http://schemas.microsoft.com/office/drawing/2014/main" id="{8DDDF8AF-D1E1-4299-B351-667259271FEA}"/>
              </a:ext>
            </a:extLst>
          </p:cNvPr>
          <p:cNvGraphicFramePr>
            <a:graphicFrameLocks noGrp="1"/>
          </p:cNvGraphicFramePr>
          <p:nvPr>
            <p:ph idx="1"/>
            <p:extLst>
              <p:ext uri="{D42A27DB-BD31-4B8C-83A1-F6EECF244321}">
                <p14:modId xmlns:p14="http://schemas.microsoft.com/office/powerpoint/2010/main" val="3144350258"/>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06576601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919633" y="25289"/>
            <a:ext cx="1190625" cy="809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hape 1073741829"/>
          <p:cNvSpPr>
            <a:spLocks noChangeArrowheads="1"/>
          </p:cNvSpPr>
          <p:nvPr/>
        </p:nvSpPr>
        <p:spPr bwMode="auto">
          <a:xfrm>
            <a:off x="12" y="6525344"/>
            <a:ext cx="9143999" cy="332656"/>
          </a:xfrm>
          <a:prstGeom prst="rect">
            <a:avLst/>
          </a:prstGeom>
          <a:solidFill>
            <a:srgbClr val="BA1F46"/>
          </a:solidFill>
          <a:ln>
            <a:noFill/>
          </a:ln>
        </p:spPr>
        <p:txBody>
          <a:bodyPr vert="horz" wrap="square" lIns="91440" tIns="45720" rIns="91440" bIns="45720" numCol="1" anchor="t" anchorCtr="0" compatLnSpc="1">
            <a:prstTxWarp prst="textNoShape">
              <a:avLst/>
            </a:prstTxWarp>
          </a:bodyPr>
          <a:lstStyle/>
          <a:p>
            <a:endParaRPr lang="en-IE" sz="2000" b="1" dirty="0">
              <a:solidFill>
                <a:schemeClr val="bg1"/>
              </a:solidFill>
            </a:endParaRPr>
          </a:p>
        </p:txBody>
      </p:sp>
      <p:sp>
        <p:nvSpPr>
          <p:cNvPr id="10" name="Title 1"/>
          <p:cNvSpPr txBox="1">
            <a:spLocks/>
          </p:cNvSpPr>
          <p:nvPr/>
        </p:nvSpPr>
        <p:spPr>
          <a:xfrm>
            <a:off x="467544" y="620688"/>
            <a:ext cx="8208912" cy="998984"/>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IE" sz="2000" b="1" dirty="0">
                <a:solidFill>
                  <a:srgbClr val="BA1F46"/>
                </a:solidFill>
                <a:latin typeface="Tahoma" panose="020B0604030504040204" pitchFamily="34" charset="0"/>
                <a:ea typeface="Tahoma" panose="020B0604030504040204" pitchFamily="34" charset="0"/>
                <a:cs typeface="Tahoma" panose="020B0604030504040204" pitchFamily="34" charset="0"/>
              </a:rPr>
              <a:t>HCW influenza vaccine uptake, HCWs, public LTCFs, CHO2 </a:t>
            </a:r>
          </a:p>
          <a:p>
            <a:r>
              <a:rPr lang="en-IE" sz="1800" dirty="0">
                <a:solidFill>
                  <a:srgbClr val="BA1F46"/>
                </a:solidFill>
                <a:latin typeface="Tahoma" panose="020B0604030504040204" pitchFamily="34" charset="0"/>
                <a:ea typeface="Tahoma" panose="020B0604030504040204" pitchFamily="34" charset="0"/>
                <a:cs typeface="Tahoma" panose="020B0604030504040204" pitchFamily="34" charset="0"/>
              </a:rPr>
              <a:t>(Galway; Roscommon; Mayo) </a:t>
            </a:r>
          </a:p>
          <a:p>
            <a:r>
              <a:rPr lang="en-IE" sz="2000" b="1" dirty="0">
                <a:solidFill>
                  <a:srgbClr val="BA1F46"/>
                </a:solidFill>
                <a:latin typeface="Tahoma" panose="020B0604030504040204" pitchFamily="34" charset="0"/>
                <a:ea typeface="Tahoma" panose="020B0604030504040204" pitchFamily="34" charset="0"/>
                <a:cs typeface="Tahoma" panose="020B0604030504040204" pitchFamily="34" charset="0"/>
              </a:rPr>
              <a:t>by staff category and influenza season, Ireland*</a:t>
            </a:r>
          </a:p>
        </p:txBody>
      </p:sp>
      <p:graphicFrame>
        <p:nvGraphicFramePr>
          <p:cNvPr id="8" name="Content Placeholder 7">
            <a:extLst>
              <a:ext uri="{FF2B5EF4-FFF2-40B4-BE49-F238E27FC236}">
                <a16:creationId xmlns:a16="http://schemas.microsoft.com/office/drawing/2014/main" id="{856FBAFA-6C46-4DC9-8A21-A7FE2089AEA6}"/>
              </a:ext>
            </a:extLst>
          </p:cNvPr>
          <p:cNvGraphicFramePr>
            <a:graphicFrameLocks noGrp="1"/>
          </p:cNvGraphicFramePr>
          <p:nvPr>
            <p:ph idx="1"/>
            <p:extLst>
              <p:ext uri="{D42A27DB-BD31-4B8C-83A1-F6EECF244321}">
                <p14:modId xmlns:p14="http://schemas.microsoft.com/office/powerpoint/2010/main" val="3682749238"/>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2188407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67544" y="2708920"/>
            <a:ext cx="8229600" cy="1143000"/>
          </a:xfrm>
        </p:spPr>
        <p:txBody>
          <a:bodyPr>
            <a:normAutofit/>
          </a:bodyPr>
          <a:lstStyle/>
          <a:p>
            <a:r>
              <a:rPr lang="en-IE" sz="2800" b="1" dirty="0">
                <a:solidFill>
                  <a:srgbClr val="BA1F46"/>
                </a:solidFill>
                <a:latin typeface="Tahoma" panose="020B0604030504040204" pitchFamily="34" charset="0"/>
                <a:ea typeface="Tahoma" panose="020B0604030504040204" pitchFamily="34" charset="0"/>
                <a:cs typeface="Tahoma" panose="020B0604030504040204" pitchFamily="34" charset="0"/>
              </a:rPr>
              <a:t>Hospitals</a:t>
            </a:r>
          </a:p>
        </p:txBody>
      </p:sp>
    </p:spTree>
    <p:extLst>
      <p:ext uri="{BB962C8B-B14F-4D97-AF65-F5344CB8AC3E}">
        <p14:creationId xmlns:p14="http://schemas.microsoft.com/office/powerpoint/2010/main" val="120533725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919633" y="25289"/>
            <a:ext cx="1190625" cy="809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hape 1073741829"/>
          <p:cNvSpPr>
            <a:spLocks noChangeArrowheads="1"/>
          </p:cNvSpPr>
          <p:nvPr/>
        </p:nvSpPr>
        <p:spPr bwMode="auto">
          <a:xfrm>
            <a:off x="12" y="6525344"/>
            <a:ext cx="9143999" cy="332656"/>
          </a:xfrm>
          <a:prstGeom prst="rect">
            <a:avLst/>
          </a:prstGeom>
          <a:solidFill>
            <a:srgbClr val="BA1F46"/>
          </a:solidFill>
          <a:ln>
            <a:noFill/>
          </a:ln>
        </p:spPr>
        <p:txBody>
          <a:bodyPr vert="horz" wrap="square" lIns="91440" tIns="45720" rIns="91440" bIns="45720" numCol="1" anchor="t" anchorCtr="0" compatLnSpc="1">
            <a:prstTxWarp prst="textNoShape">
              <a:avLst/>
            </a:prstTxWarp>
          </a:bodyPr>
          <a:lstStyle/>
          <a:p>
            <a:endParaRPr lang="en-IE" sz="2000" b="1" dirty="0">
              <a:solidFill>
                <a:schemeClr val="bg1"/>
              </a:solidFill>
            </a:endParaRPr>
          </a:p>
        </p:txBody>
      </p:sp>
      <p:sp>
        <p:nvSpPr>
          <p:cNvPr id="10" name="Title 1"/>
          <p:cNvSpPr txBox="1">
            <a:spLocks/>
          </p:cNvSpPr>
          <p:nvPr/>
        </p:nvSpPr>
        <p:spPr>
          <a:xfrm>
            <a:off x="467544" y="620688"/>
            <a:ext cx="8208912" cy="998984"/>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IE" sz="2000" b="1" dirty="0">
                <a:solidFill>
                  <a:srgbClr val="BA1F46"/>
                </a:solidFill>
                <a:latin typeface="Tahoma" panose="020B0604030504040204" pitchFamily="34" charset="0"/>
                <a:ea typeface="Tahoma" panose="020B0604030504040204" pitchFamily="34" charset="0"/>
                <a:cs typeface="Tahoma" panose="020B0604030504040204" pitchFamily="34" charset="0"/>
              </a:rPr>
              <a:t>HCW influenza vaccine uptake, HCWs, public LTCFs, CHO3 </a:t>
            </a:r>
          </a:p>
          <a:p>
            <a:r>
              <a:rPr lang="en-IE" sz="1800" dirty="0">
                <a:solidFill>
                  <a:srgbClr val="BA1F46"/>
                </a:solidFill>
                <a:latin typeface="Tahoma" panose="020B0604030504040204" pitchFamily="34" charset="0"/>
                <a:ea typeface="Tahoma" panose="020B0604030504040204" pitchFamily="34" charset="0"/>
                <a:cs typeface="Tahoma" panose="020B0604030504040204" pitchFamily="34" charset="0"/>
              </a:rPr>
              <a:t>(Clare; Limerick; North Tipperary/East Limerick), </a:t>
            </a:r>
          </a:p>
          <a:p>
            <a:r>
              <a:rPr lang="en-IE" sz="2000" b="1" dirty="0">
                <a:solidFill>
                  <a:srgbClr val="BA1F46"/>
                </a:solidFill>
                <a:latin typeface="Tahoma" panose="020B0604030504040204" pitchFamily="34" charset="0"/>
                <a:ea typeface="Tahoma" panose="020B0604030504040204" pitchFamily="34" charset="0"/>
                <a:cs typeface="Tahoma" panose="020B0604030504040204" pitchFamily="34" charset="0"/>
              </a:rPr>
              <a:t>by staff category and influenza season, Ireland*</a:t>
            </a:r>
          </a:p>
        </p:txBody>
      </p:sp>
      <p:graphicFrame>
        <p:nvGraphicFramePr>
          <p:cNvPr id="8" name="Content Placeholder 7">
            <a:extLst>
              <a:ext uri="{FF2B5EF4-FFF2-40B4-BE49-F238E27FC236}">
                <a16:creationId xmlns:a16="http://schemas.microsoft.com/office/drawing/2014/main" id="{E19176E9-6E7F-43D7-B865-F6BD7C2A36AB}"/>
              </a:ext>
            </a:extLst>
          </p:cNvPr>
          <p:cNvGraphicFramePr>
            <a:graphicFrameLocks noGrp="1"/>
          </p:cNvGraphicFramePr>
          <p:nvPr>
            <p:ph idx="1"/>
            <p:extLst>
              <p:ext uri="{D42A27DB-BD31-4B8C-83A1-F6EECF244321}">
                <p14:modId xmlns:p14="http://schemas.microsoft.com/office/powerpoint/2010/main" val="2707963063"/>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24268383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919633" y="25289"/>
            <a:ext cx="1190625" cy="809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hape 1073741829"/>
          <p:cNvSpPr>
            <a:spLocks noChangeArrowheads="1"/>
          </p:cNvSpPr>
          <p:nvPr/>
        </p:nvSpPr>
        <p:spPr bwMode="auto">
          <a:xfrm>
            <a:off x="12" y="6525344"/>
            <a:ext cx="9143999" cy="332656"/>
          </a:xfrm>
          <a:prstGeom prst="rect">
            <a:avLst/>
          </a:prstGeom>
          <a:solidFill>
            <a:srgbClr val="BA1F46"/>
          </a:solidFill>
          <a:ln>
            <a:noFill/>
          </a:ln>
        </p:spPr>
        <p:txBody>
          <a:bodyPr vert="horz" wrap="square" lIns="91440" tIns="45720" rIns="91440" bIns="45720" numCol="1" anchor="t" anchorCtr="0" compatLnSpc="1">
            <a:prstTxWarp prst="textNoShape">
              <a:avLst/>
            </a:prstTxWarp>
          </a:bodyPr>
          <a:lstStyle/>
          <a:p>
            <a:endParaRPr lang="en-IE" sz="2000" b="1" dirty="0">
              <a:solidFill>
                <a:schemeClr val="bg1"/>
              </a:solidFill>
            </a:endParaRPr>
          </a:p>
        </p:txBody>
      </p:sp>
      <p:sp>
        <p:nvSpPr>
          <p:cNvPr id="10" name="Title 1"/>
          <p:cNvSpPr txBox="1">
            <a:spLocks/>
          </p:cNvSpPr>
          <p:nvPr/>
        </p:nvSpPr>
        <p:spPr>
          <a:xfrm>
            <a:off x="467544" y="620688"/>
            <a:ext cx="8208912" cy="998984"/>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IE" sz="2000" b="1" dirty="0">
                <a:solidFill>
                  <a:srgbClr val="BA1F46"/>
                </a:solidFill>
                <a:latin typeface="Tahoma" panose="020B0604030504040204" pitchFamily="34" charset="0"/>
                <a:ea typeface="Tahoma" panose="020B0604030504040204" pitchFamily="34" charset="0"/>
                <a:cs typeface="Tahoma" panose="020B0604030504040204" pitchFamily="34" charset="0"/>
              </a:rPr>
              <a:t>HCW influenza vaccine uptake, HCWs, public LTCFs, CHO4 </a:t>
            </a:r>
          </a:p>
          <a:p>
            <a:r>
              <a:rPr lang="en-IE" sz="1800" dirty="0">
                <a:solidFill>
                  <a:srgbClr val="BA1F46"/>
                </a:solidFill>
                <a:latin typeface="Tahoma" panose="020B0604030504040204" pitchFamily="34" charset="0"/>
                <a:ea typeface="Tahoma" panose="020B0604030504040204" pitchFamily="34" charset="0"/>
                <a:cs typeface="Tahoma" panose="020B0604030504040204" pitchFamily="34" charset="0"/>
              </a:rPr>
              <a:t>(Kerry; North Cork; North Lee; South Lee; West Cork) </a:t>
            </a:r>
          </a:p>
          <a:p>
            <a:r>
              <a:rPr lang="en-IE" sz="2000" b="1" dirty="0">
                <a:solidFill>
                  <a:srgbClr val="BA1F46"/>
                </a:solidFill>
                <a:latin typeface="Tahoma" panose="020B0604030504040204" pitchFamily="34" charset="0"/>
                <a:ea typeface="Tahoma" panose="020B0604030504040204" pitchFamily="34" charset="0"/>
                <a:cs typeface="Tahoma" panose="020B0604030504040204" pitchFamily="34" charset="0"/>
              </a:rPr>
              <a:t>by staff category and influenza season, Ireland*</a:t>
            </a:r>
          </a:p>
        </p:txBody>
      </p:sp>
      <p:graphicFrame>
        <p:nvGraphicFramePr>
          <p:cNvPr id="8" name="Content Placeholder 7">
            <a:extLst>
              <a:ext uri="{FF2B5EF4-FFF2-40B4-BE49-F238E27FC236}">
                <a16:creationId xmlns:a16="http://schemas.microsoft.com/office/drawing/2014/main" id="{449B78EA-160D-4F79-8D62-815DD5066202}"/>
              </a:ext>
            </a:extLst>
          </p:cNvPr>
          <p:cNvGraphicFramePr>
            <a:graphicFrameLocks noGrp="1"/>
          </p:cNvGraphicFramePr>
          <p:nvPr>
            <p:ph idx="1"/>
            <p:extLst>
              <p:ext uri="{D42A27DB-BD31-4B8C-83A1-F6EECF244321}">
                <p14:modId xmlns:p14="http://schemas.microsoft.com/office/powerpoint/2010/main" val="1926551284"/>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76048201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919633" y="25289"/>
            <a:ext cx="1190625" cy="809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hape 1073741829"/>
          <p:cNvSpPr>
            <a:spLocks noChangeArrowheads="1"/>
          </p:cNvSpPr>
          <p:nvPr/>
        </p:nvSpPr>
        <p:spPr bwMode="auto">
          <a:xfrm>
            <a:off x="12" y="6525344"/>
            <a:ext cx="9143999" cy="332656"/>
          </a:xfrm>
          <a:prstGeom prst="rect">
            <a:avLst/>
          </a:prstGeom>
          <a:solidFill>
            <a:srgbClr val="BA1F46"/>
          </a:solidFill>
          <a:ln>
            <a:noFill/>
          </a:ln>
        </p:spPr>
        <p:txBody>
          <a:bodyPr vert="horz" wrap="square" lIns="91440" tIns="45720" rIns="91440" bIns="45720" numCol="1" anchor="t" anchorCtr="0" compatLnSpc="1">
            <a:prstTxWarp prst="textNoShape">
              <a:avLst/>
            </a:prstTxWarp>
          </a:bodyPr>
          <a:lstStyle/>
          <a:p>
            <a:endParaRPr lang="en-IE" sz="2000" b="1" dirty="0">
              <a:solidFill>
                <a:schemeClr val="bg1"/>
              </a:solidFill>
            </a:endParaRPr>
          </a:p>
        </p:txBody>
      </p:sp>
      <p:sp>
        <p:nvSpPr>
          <p:cNvPr id="10" name="Title 1"/>
          <p:cNvSpPr txBox="1">
            <a:spLocks/>
          </p:cNvSpPr>
          <p:nvPr/>
        </p:nvSpPr>
        <p:spPr>
          <a:xfrm>
            <a:off x="467544" y="620688"/>
            <a:ext cx="8208912" cy="998984"/>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IE" sz="2000" b="1" dirty="0">
                <a:solidFill>
                  <a:srgbClr val="BA1F46"/>
                </a:solidFill>
                <a:latin typeface="Tahoma" panose="020B0604030504040204" pitchFamily="34" charset="0"/>
                <a:ea typeface="Tahoma" panose="020B0604030504040204" pitchFamily="34" charset="0"/>
                <a:cs typeface="Tahoma" panose="020B0604030504040204" pitchFamily="34" charset="0"/>
              </a:rPr>
              <a:t>HCW influenza vaccine uptake, HCWs, public LTCFs, CHO5 </a:t>
            </a:r>
          </a:p>
          <a:p>
            <a:r>
              <a:rPr lang="en-IE" sz="1800" dirty="0">
                <a:solidFill>
                  <a:srgbClr val="BA1F46"/>
                </a:solidFill>
                <a:latin typeface="Tahoma" panose="020B0604030504040204" pitchFamily="34" charset="0"/>
                <a:ea typeface="Tahoma" panose="020B0604030504040204" pitchFamily="34" charset="0"/>
                <a:cs typeface="Tahoma" panose="020B0604030504040204" pitchFamily="34" charset="0"/>
              </a:rPr>
              <a:t>(South Tipperary; Carlow/Kilkenny; Waterford; Wexford),</a:t>
            </a:r>
          </a:p>
          <a:p>
            <a:r>
              <a:rPr lang="en-IE" sz="2000" b="1" dirty="0">
                <a:solidFill>
                  <a:srgbClr val="BA1F46"/>
                </a:solidFill>
                <a:latin typeface="Tahoma" panose="020B0604030504040204" pitchFamily="34" charset="0"/>
                <a:ea typeface="Tahoma" panose="020B0604030504040204" pitchFamily="34" charset="0"/>
                <a:cs typeface="Tahoma" panose="020B0604030504040204" pitchFamily="34" charset="0"/>
              </a:rPr>
              <a:t>by staff category and influenza season, Ireland*</a:t>
            </a:r>
          </a:p>
        </p:txBody>
      </p:sp>
      <p:graphicFrame>
        <p:nvGraphicFramePr>
          <p:cNvPr id="8" name="Content Placeholder 7">
            <a:extLst>
              <a:ext uri="{FF2B5EF4-FFF2-40B4-BE49-F238E27FC236}">
                <a16:creationId xmlns:a16="http://schemas.microsoft.com/office/drawing/2014/main" id="{A79C7D4B-064B-4F1B-A34E-D3D871121B51}"/>
              </a:ext>
            </a:extLst>
          </p:cNvPr>
          <p:cNvGraphicFramePr>
            <a:graphicFrameLocks noGrp="1"/>
          </p:cNvGraphicFramePr>
          <p:nvPr>
            <p:ph idx="1"/>
            <p:extLst>
              <p:ext uri="{D42A27DB-BD31-4B8C-83A1-F6EECF244321}">
                <p14:modId xmlns:p14="http://schemas.microsoft.com/office/powerpoint/2010/main" val="3958739970"/>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38368987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919633" y="25289"/>
            <a:ext cx="1190625" cy="809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hape 1073741829"/>
          <p:cNvSpPr>
            <a:spLocks noChangeArrowheads="1"/>
          </p:cNvSpPr>
          <p:nvPr/>
        </p:nvSpPr>
        <p:spPr bwMode="auto">
          <a:xfrm>
            <a:off x="12" y="6525344"/>
            <a:ext cx="9143999" cy="332656"/>
          </a:xfrm>
          <a:prstGeom prst="rect">
            <a:avLst/>
          </a:prstGeom>
          <a:solidFill>
            <a:srgbClr val="BA1F46"/>
          </a:solidFill>
          <a:ln>
            <a:noFill/>
          </a:ln>
        </p:spPr>
        <p:txBody>
          <a:bodyPr vert="horz" wrap="square" lIns="91440" tIns="45720" rIns="91440" bIns="45720" numCol="1" anchor="t" anchorCtr="0" compatLnSpc="1">
            <a:prstTxWarp prst="textNoShape">
              <a:avLst/>
            </a:prstTxWarp>
          </a:bodyPr>
          <a:lstStyle/>
          <a:p>
            <a:endParaRPr lang="en-IE" sz="2000" b="1" dirty="0">
              <a:solidFill>
                <a:schemeClr val="bg1"/>
              </a:solidFill>
            </a:endParaRPr>
          </a:p>
        </p:txBody>
      </p:sp>
      <p:sp>
        <p:nvSpPr>
          <p:cNvPr id="10" name="Title 1"/>
          <p:cNvSpPr txBox="1">
            <a:spLocks/>
          </p:cNvSpPr>
          <p:nvPr/>
        </p:nvSpPr>
        <p:spPr>
          <a:xfrm>
            <a:off x="467544" y="620688"/>
            <a:ext cx="8208912" cy="998984"/>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IE" sz="2000" b="1" dirty="0">
                <a:solidFill>
                  <a:srgbClr val="BA1F46"/>
                </a:solidFill>
                <a:latin typeface="Tahoma" panose="020B0604030504040204" pitchFamily="34" charset="0"/>
                <a:ea typeface="Tahoma" panose="020B0604030504040204" pitchFamily="34" charset="0"/>
                <a:cs typeface="Tahoma" panose="020B0604030504040204" pitchFamily="34" charset="0"/>
              </a:rPr>
              <a:t>HCW influenza vaccine uptake, HCWs, public LTCFs, CHO6 </a:t>
            </a:r>
          </a:p>
          <a:p>
            <a:r>
              <a:rPr lang="en-IE" sz="1800" dirty="0">
                <a:solidFill>
                  <a:srgbClr val="BA1F46"/>
                </a:solidFill>
                <a:latin typeface="Tahoma" panose="020B0604030504040204" pitchFamily="34" charset="0"/>
                <a:ea typeface="Tahoma" panose="020B0604030504040204" pitchFamily="34" charset="0"/>
                <a:cs typeface="Tahoma" panose="020B0604030504040204" pitchFamily="34" charset="0"/>
              </a:rPr>
              <a:t>(Wicklow; Dun Laoghaire; Dublin South East) </a:t>
            </a:r>
          </a:p>
          <a:p>
            <a:r>
              <a:rPr lang="en-IE" sz="2000" b="1" dirty="0">
                <a:solidFill>
                  <a:srgbClr val="BA1F46"/>
                </a:solidFill>
                <a:latin typeface="Tahoma" panose="020B0604030504040204" pitchFamily="34" charset="0"/>
                <a:ea typeface="Tahoma" panose="020B0604030504040204" pitchFamily="34" charset="0"/>
                <a:cs typeface="Tahoma" panose="020B0604030504040204" pitchFamily="34" charset="0"/>
              </a:rPr>
              <a:t>by staff category and influenza season, Ireland*</a:t>
            </a:r>
          </a:p>
        </p:txBody>
      </p:sp>
      <p:graphicFrame>
        <p:nvGraphicFramePr>
          <p:cNvPr id="8" name="Content Placeholder 7">
            <a:extLst>
              <a:ext uri="{FF2B5EF4-FFF2-40B4-BE49-F238E27FC236}">
                <a16:creationId xmlns:a16="http://schemas.microsoft.com/office/drawing/2014/main" id="{3EF63AF8-1F66-49C7-84A0-A27156E3F49D}"/>
              </a:ext>
            </a:extLst>
          </p:cNvPr>
          <p:cNvGraphicFramePr>
            <a:graphicFrameLocks noGrp="1"/>
          </p:cNvGraphicFramePr>
          <p:nvPr>
            <p:ph idx="1"/>
            <p:extLst>
              <p:ext uri="{D42A27DB-BD31-4B8C-83A1-F6EECF244321}">
                <p14:modId xmlns:p14="http://schemas.microsoft.com/office/powerpoint/2010/main" val="4226977352"/>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35125436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919633" y="25289"/>
            <a:ext cx="1190625" cy="809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hape 1073741829"/>
          <p:cNvSpPr>
            <a:spLocks noChangeArrowheads="1"/>
          </p:cNvSpPr>
          <p:nvPr/>
        </p:nvSpPr>
        <p:spPr bwMode="auto">
          <a:xfrm>
            <a:off x="12" y="6525344"/>
            <a:ext cx="9143999" cy="332656"/>
          </a:xfrm>
          <a:prstGeom prst="rect">
            <a:avLst/>
          </a:prstGeom>
          <a:solidFill>
            <a:srgbClr val="BA1F46"/>
          </a:solidFill>
          <a:ln>
            <a:noFill/>
          </a:ln>
        </p:spPr>
        <p:txBody>
          <a:bodyPr vert="horz" wrap="square" lIns="91440" tIns="45720" rIns="91440" bIns="45720" numCol="1" anchor="t" anchorCtr="0" compatLnSpc="1">
            <a:prstTxWarp prst="textNoShape">
              <a:avLst/>
            </a:prstTxWarp>
          </a:bodyPr>
          <a:lstStyle/>
          <a:p>
            <a:endParaRPr lang="en-IE" sz="2000" b="1" dirty="0">
              <a:solidFill>
                <a:schemeClr val="bg1"/>
              </a:solidFill>
            </a:endParaRPr>
          </a:p>
        </p:txBody>
      </p:sp>
      <p:sp>
        <p:nvSpPr>
          <p:cNvPr id="10" name="Title 1"/>
          <p:cNvSpPr txBox="1">
            <a:spLocks/>
          </p:cNvSpPr>
          <p:nvPr/>
        </p:nvSpPr>
        <p:spPr>
          <a:xfrm>
            <a:off x="467544" y="620688"/>
            <a:ext cx="8208912" cy="998984"/>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IE" sz="2000" b="1" dirty="0">
                <a:solidFill>
                  <a:srgbClr val="BA1F46"/>
                </a:solidFill>
                <a:latin typeface="Tahoma" panose="020B0604030504040204" pitchFamily="34" charset="0"/>
                <a:ea typeface="Tahoma" panose="020B0604030504040204" pitchFamily="34" charset="0"/>
                <a:cs typeface="Tahoma" panose="020B0604030504040204" pitchFamily="34" charset="0"/>
              </a:rPr>
              <a:t>HCW influenza vaccine uptake, public LTCFs, CHO7 </a:t>
            </a:r>
          </a:p>
          <a:p>
            <a:r>
              <a:rPr lang="en-IE" sz="1800" dirty="0">
                <a:solidFill>
                  <a:srgbClr val="BA1F46"/>
                </a:solidFill>
                <a:latin typeface="Tahoma" panose="020B0604030504040204" pitchFamily="34" charset="0"/>
                <a:ea typeface="Tahoma" panose="020B0604030504040204" pitchFamily="34" charset="0"/>
                <a:cs typeface="Tahoma" panose="020B0604030504040204" pitchFamily="34" charset="0"/>
              </a:rPr>
              <a:t>(Kildare/West Wicklow; Dublin West; Dublin South City; Dublin South West)</a:t>
            </a:r>
            <a:r>
              <a:rPr lang="en-IE" sz="1800" b="1" dirty="0">
                <a:solidFill>
                  <a:srgbClr val="BA1F46"/>
                </a:solidFill>
                <a:latin typeface="Tahoma" panose="020B0604030504040204" pitchFamily="34" charset="0"/>
                <a:ea typeface="Tahoma" panose="020B0604030504040204" pitchFamily="34" charset="0"/>
                <a:cs typeface="Tahoma" panose="020B0604030504040204" pitchFamily="34" charset="0"/>
              </a:rPr>
              <a:t> </a:t>
            </a:r>
          </a:p>
          <a:p>
            <a:r>
              <a:rPr lang="en-IE" sz="2000" b="1" dirty="0">
                <a:solidFill>
                  <a:srgbClr val="BA1F46"/>
                </a:solidFill>
                <a:latin typeface="Tahoma" panose="020B0604030504040204" pitchFamily="34" charset="0"/>
                <a:ea typeface="Tahoma" panose="020B0604030504040204" pitchFamily="34" charset="0"/>
                <a:cs typeface="Tahoma" panose="020B0604030504040204" pitchFamily="34" charset="0"/>
              </a:rPr>
              <a:t>by staff category and influenza season, Ireland*</a:t>
            </a:r>
          </a:p>
        </p:txBody>
      </p:sp>
      <p:graphicFrame>
        <p:nvGraphicFramePr>
          <p:cNvPr id="8" name="Content Placeholder 7">
            <a:extLst>
              <a:ext uri="{FF2B5EF4-FFF2-40B4-BE49-F238E27FC236}">
                <a16:creationId xmlns:a16="http://schemas.microsoft.com/office/drawing/2014/main" id="{70699DB0-9EB2-43C0-BFBB-4D6790A8B6D2}"/>
              </a:ext>
            </a:extLst>
          </p:cNvPr>
          <p:cNvGraphicFramePr>
            <a:graphicFrameLocks noGrp="1"/>
          </p:cNvGraphicFramePr>
          <p:nvPr>
            <p:ph idx="1"/>
            <p:extLst>
              <p:ext uri="{D42A27DB-BD31-4B8C-83A1-F6EECF244321}">
                <p14:modId xmlns:p14="http://schemas.microsoft.com/office/powerpoint/2010/main" val="3527042855"/>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51241467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919633" y="25289"/>
            <a:ext cx="1190625" cy="809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hape 1073741829"/>
          <p:cNvSpPr>
            <a:spLocks noChangeArrowheads="1"/>
          </p:cNvSpPr>
          <p:nvPr/>
        </p:nvSpPr>
        <p:spPr bwMode="auto">
          <a:xfrm>
            <a:off x="12" y="6525344"/>
            <a:ext cx="9143999" cy="332656"/>
          </a:xfrm>
          <a:prstGeom prst="rect">
            <a:avLst/>
          </a:prstGeom>
          <a:solidFill>
            <a:srgbClr val="BA1F46"/>
          </a:solidFill>
          <a:ln>
            <a:noFill/>
          </a:ln>
        </p:spPr>
        <p:txBody>
          <a:bodyPr vert="horz" wrap="square" lIns="91440" tIns="45720" rIns="91440" bIns="45720" numCol="1" anchor="t" anchorCtr="0" compatLnSpc="1">
            <a:prstTxWarp prst="textNoShape">
              <a:avLst/>
            </a:prstTxWarp>
          </a:bodyPr>
          <a:lstStyle/>
          <a:p>
            <a:endParaRPr lang="en-IE" sz="2000" b="1" dirty="0">
              <a:solidFill>
                <a:schemeClr val="bg1"/>
              </a:solidFill>
            </a:endParaRPr>
          </a:p>
        </p:txBody>
      </p:sp>
      <p:sp>
        <p:nvSpPr>
          <p:cNvPr id="10" name="Title 1"/>
          <p:cNvSpPr txBox="1">
            <a:spLocks/>
          </p:cNvSpPr>
          <p:nvPr/>
        </p:nvSpPr>
        <p:spPr>
          <a:xfrm>
            <a:off x="467544" y="620688"/>
            <a:ext cx="8208912" cy="998984"/>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IE" sz="2000" b="1" dirty="0">
                <a:solidFill>
                  <a:srgbClr val="BA1F46"/>
                </a:solidFill>
                <a:latin typeface="Tahoma" panose="020B0604030504040204" pitchFamily="34" charset="0"/>
                <a:ea typeface="Tahoma" panose="020B0604030504040204" pitchFamily="34" charset="0"/>
                <a:cs typeface="Tahoma" panose="020B0604030504040204" pitchFamily="34" charset="0"/>
              </a:rPr>
              <a:t>HCW influenza vaccine uptake, in Public LTCFs, CHO8 </a:t>
            </a:r>
            <a:r>
              <a:rPr lang="en-IE" sz="1800" dirty="0">
                <a:solidFill>
                  <a:srgbClr val="BA1F46"/>
                </a:solidFill>
                <a:latin typeface="Tahoma" panose="020B0604030504040204" pitchFamily="34" charset="0"/>
                <a:ea typeface="Tahoma" panose="020B0604030504040204" pitchFamily="34" charset="0"/>
                <a:cs typeface="Tahoma" panose="020B0604030504040204" pitchFamily="34" charset="0"/>
              </a:rPr>
              <a:t>(Laois/Offaly; Longford/Westmeath; Louth/Meath) </a:t>
            </a:r>
          </a:p>
          <a:p>
            <a:r>
              <a:rPr lang="en-IE" sz="2000" b="1" dirty="0">
                <a:solidFill>
                  <a:srgbClr val="BA1F46"/>
                </a:solidFill>
                <a:latin typeface="Tahoma" panose="020B0604030504040204" pitchFamily="34" charset="0"/>
                <a:ea typeface="Tahoma" panose="020B0604030504040204" pitchFamily="34" charset="0"/>
                <a:cs typeface="Tahoma" panose="020B0604030504040204" pitchFamily="34" charset="0"/>
              </a:rPr>
              <a:t>by category of staff and influenza season, Ireland*</a:t>
            </a:r>
          </a:p>
        </p:txBody>
      </p:sp>
      <p:graphicFrame>
        <p:nvGraphicFramePr>
          <p:cNvPr id="8" name="Content Placeholder 7">
            <a:extLst>
              <a:ext uri="{FF2B5EF4-FFF2-40B4-BE49-F238E27FC236}">
                <a16:creationId xmlns:a16="http://schemas.microsoft.com/office/drawing/2014/main" id="{9832E3BC-348D-496C-9118-ABBA0CE6FF75}"/>
              </a:ext>
            </a:extLst>
          </p:cNvPr>
          <p:cNvGraphicFramePr>
            <a:graphicFrameLocks noGrp="1"/>
          </p:cNvGraphicFramePr>
          <p:nvPr>
            <p:ph idx="1"/>
            <p:extLst>
              <p:ext uri="{D42A27DB-BD31-4B8C-83A1-F6EECF244321}">
                <p14:modId xmlns:p14="http://schemas.microsoft.com/office/powerpoint/2010/main" val="61611513"/>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1895731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919633" y="25289"/>
            <a:ext cx="1190625" cy="809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hape 1073741829"/>
          <p:cNvSpPr>
            <a:spLocks noChangeArrowheads="1"/>
          </p:cNvSpPr>
          <p:nvPr/>
        </p:nvSpPr>
        <p:spPr bwMode="auto">
          <a:xfrm>
            <a:off x="12" y="6525344"/>
            <a:ext cx="9143999" cy="332656"/>
          </a:xfrm>
          <a:prstGeom prst="rect">
            <a:avLst/>
          </a:prstGeom>
          <a:solidFill>
            <a:srgbClr val="BA1F46"/>
          </a:solidFill>
          <a:ln>
            <a:noFill/>
          </a:ln>
        </p:spPr>
        <p:txBody>
          <a:bodyPr vert="horz" wrap="square" lIns="91440" tIns="45720" rIns="91440" bIns="45720" numCol="1" anchor="t" anchorCtr="0" compatLnSpc="1">
            <a:prstTxWarp prst="textNoShape">
              <a:avLst/>
            </a:prstTxWarp>
          </a:bodyPr>
          <a:lstStyle/>
          <a:p>
            <a:endParaRPr lang="en-IE" sz="2000" b="1" dirty="0">
              <a:solidFill>
                <a:schemeClr val="bg1"/>
              </a:solidFill>
            </a:endParaRPr>
          </a:p>
        </p:txBody>
      </p:sp>
      <p:sp>
        <p:nvSpPr>
          <p:cNvPr id="10" name="Title 1"/>
          <p:cNvSpPr txBox="1">
            <a:spLocks/>
          </p:cNvSpPr>
          <p:nvPr/>
        </p:nvSpPr>
        <p:spPr>
          <a:xfrm>
            <a:off x="467544" y="620688"/>
            <a:ext cx="8208912" cy="998984"/>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IE" sz="2000" b="1" dirty="0">
                <a:solidFill>
                  <a:srgbClr val="BA1F46"/>
                </a:solidFill>
                <a:latin typeface="Tahoma" panose="020B0604030504040204" pitchFamily="34" charset="0"/>
                <a:ea typeface="Tahoma" panose="020B0604030504040204" pitchFamily="34" charset="0"/>
                <a:cs typeface="Tahoma" panose="020B0604030504040204" pitchFamily="34" charset="0"/>
              </a:rPr>
              <a:t>HCW influenza vaccine uptake, public LTCFs, CHO9 </a:t>
            </a:r>
          </a:p>
          <a:p>
            <a:r>
              <a:rPr lang="en-IE" sz="1800" dirty="0">
                <a:solidFill>
                  <a:srgbClr val="BA1F46"/>
                </a:solidFill>
                <a:latin typeface="Tahoma" panose="020B0604030504040204" pitchFamily="34" charset="0"/>
                <a:ea typeface="Tahoma" panose="020B0604030504040204" pitchFamily="34" charset="0"/>
                <a:cs typeface="Tahoma" panose="020B0604030504040204" pitchFamily="34" charset="0"/>
              </a:rPr>
              <a:t>(Dublin North; Dublin North Central; Dublin North West) </a:t>
            </a:r>
          </a:p>
          <a:p>
            <a:r>
              <a:rPr lang="en-IE" sz="2000" b="1" dirty="0">
                <a:solidFill>
                  <a:srgbClr val="BA1F46"/>
                </a:solidFill>
                <a:latin typeface="Tahoma" panose="020B0604030504040204" pitchFamily="34" charset="0"/>
                <a:ea typeface="Tahoma" panose="020B0604030504040204" pitchFamily="34" charset="0"/>
                <a:cs typeface="Tahoma" panose="020B0604030504040204" pitchFamily="34" charset="0"/>
              </a:rPr>
              <a:t>by staff category and influenza season, Ireland*</a:t>
            </a:r>
          </a:p>
        </p:txBody>
      </p:sp>
      <p:graphicFrame>
        <p:nvGraphicFramePr>
          <p:cNvPr id="11" name="Content Placeholder 10">
            <a:extLst>
              <a:ext uri="{FF2B5EF4-FFF2-40B4-BE49-F238E27FC236}">
                <a16:creationId xmlns:a16="http://schemas.microsoft.com/office/drawing/2014/main" id="{A357C540-FD30-4054-B333-5111F7834623}"/>
              </a:ext>
            </a:extLst>
          </p:cNvPr>
          <p:cNvGraphicFramePr>
            <a:graphicFrameLocks noGrp="1"/>
          </p:cNvGraphicFramePr>
          <p:nvPr>
            <p:ph idx="1"/>
            <p:extLst>
              <p:ext uri="{D42A27DB-BD31-4B8C-83A1-F6EECF244321}">
                <p14:modId xmlns:p14="http://schemas.microsoft.com/office/powerpoint/2010/main" val="3688114174"/>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66669562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919633" y="25289"/>
            <a:ext cx="1190625" cy="809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hape 1073741829"/>
          <p:cNvSpPr>
            <a:spLocks noChangeArrowheads="1"/>
          </p:cNvSpPr>
          <p:nvPr/>
        </p:nvSpPr>
        <p:spPr bwMode="auto">
          <a:xfrm>
            <a:off x="12" y="6525344"/>
            <a:ext cx="9143999" cy="332656"/>
          </a:xfrm>
          <a:prstGeom prst="rect">
            <a:avLst/>
          </a:prstGeom>
          <a:solidFill>
            <a:srgbClr val="BA1F46"/>
          </a:solidFill>
          <a:ln>
            <a:noFill/>
          </a:ln>
        </p:spPr>
        <p:txBody>
          <a:bodyPr vert="horz" wrap="square" lIns="91440" tIns="45720" rIns="91440" bIns="45720" numCol="1" anchor="t" anchorCtr="0" compatLnSpc="1">
            <a:prstTxWarp prst="textNoShape">
              <a:avLst/>
            </a:prstTxWarp>
          </a:bodyPr>
          <a:lstStyle/>
          <a:p>
            <a:endParaRPr lang="en-IE" sz="2000" b="1" dirty="0">
              <a:solidFill>
                <a:schemeClr val="bg1"/>
              </a:solidFill>
            </a:endParaRPr>
          </a:p>
        </p:txBody>
      </p:sp>
      <p:sp>
        <p:nvSpPr>
          <p:cNvPr id="10" name="Title 1"/>
          <p:cNvSpPr txBox="1">
            <a:spLocks/>
          </p:cNvSpPr>
          <p:nvPr/>
        </p:nvSpPr>
        <p:spPr>
          <a:xfrm>
            <a:off x="467544" y="620688"/>
            <a:ext cx="8208912" cy="998984"/>
          </a:xfrm>
          <a:prstGeom prst="rect">
            <a:avLst/>
          </a:prstGeom>
        </p:spPr>
        <p:txBody>
          <a:bodyPr vert="horz" lIns="91440" tIns="45720" rIns="91440" bIns="45720" rtlCol="0" anchor="ctr">
            <a:normAutofit fontScale="9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IE" sz="2000" b="1" dirty="0">
                <a:solidFill>
                  <a:srgbClr val="BA1F46"/>
                </a:solidFill>
                <a:latin typeface="Tahoma" panose="020B0604030504040204" pitchFamily="34" charset="0"/>
                <a:ea typeface="Tahoma" panose="020B0604030504040204" pitchFamily="34" charset="0"/>
                <a:cs typeface="Tahoma" panose="020B0604030504040204" pitchFamily="34" charset="0"/>
              </a:rPr>
              <a:t>HCW influenza vaccine uptake, public LTCFs, Regional Health Area A </a:t>
            </a:r>
          </a:p>
          <a:p>
            <a:r>
              <a:rPr lang="en-IE" sz="1800" dirty="0">
                <a:solidFill>
                  <a:srgbClr val="BA1F46"/>
                </a:solidFill>
                <a:latin typeface="Tahoma" panose="020B0604030504040204" pitchFamily="34" charset="0"/>
                <a:ea typeface="Tahoma" panose="020B0604030504040204" pitchFamily="34" charset="0"/>
                <a:cs typeface="Tahoma" panose="020B0604030504040204" pitchFamily="34" charset="0"/>
              </a:rPr>
              <a:t>(</a:t>
            </a:r>
            <a:r>
              <a:rPr lang="en-GB" sz="1800" dirty="0">
                <a:solidFill>
                  <a:srgbClr val="BA1F46"/>
                </a:solidFill>
                <a:latin typeface="Tahoma" panose="020B0604030504040204" pitchFamily="34" charset="0"/>
                <a:ea typeface="Tahoma" panose="020B0604030504040204" pitchFamily="34" charset="0"/>
                <a:cs typeface="Tahoma" panose="020B0604030504040204" pitchFamily="34" charset="0"/>
              </a:rPr>
              <a:t>North Dublin, Meath, Louth, Cavan, and Monaghan</a:t>
            </a:r>
            <a:r>
              <a:rPr lang="en-IE" sz="1800" dirty="0">
                <a:solidFill>
                  <a:srgbClr val="BA1F46"/>
                </a:solidFill>
                <a:latin typeface="Tahoma" panose="020B0604030504040204" pitchFamily="34" charset="0"/>
                <a:ea typeface="Tahoma" panose="020B0604030504040204" pitchFamily="34" charset="0"/>
                <a:cs typeface="Tahoma" panose="020B0604030504040204" pitchFamily="34" charset="0"/>
              </a:rPr>
              <a:t>) </a:t>
            </a:r>
          </a:p>
          <a:p>
            <a:r>
              <a:rPr lang="en-IE" sz="2000" b="1" dirty="0">
                <a:solidFill>
                  <a:srgbClr val="BA1F46"/>
                </a:solidFill>
                <a:latin typeface="Tahoma" panose="020B0604030504040204" pitchFamily="34" charset="0"/>
                <a:ea typeface="Tahoma" panose="020B0604030504040204" pitchFamily="34" charset="0"/>
                <a:cs typeface="Tahoma" panose="020B0604030504040204" pitchFamily="34" charset="0"/>
              </a:rPr>
              <a:t>by staff category and influenza season, Ireland*</a:t>
            </a:r>
          </a:p>
        </p:txBody>
      </p:sp>
      <p:graphicFrame>
        <p:nvGraphicFramePr>
          <p:cNvPr id="7" name="Content Placeholder 6">
            <a:extLst>
              <a:ext uri="{FF2B5EF4-FFF2-40B4-BE49-F238E27FC236}">
                <a16:creationId xmlns:a16="http://schemas.microsoft.com/office/drawing/2014/main" id="{8DDDF8AF-D1E1-4299-B351-667259271FEA}"/>
              </a:ext>
            </a:extLst>
          </p:cNvPr>
          <p:cNvGraphicFramePr>
            <a:graphicFrameLocks noGrp="1"/>
          </p:cNvGraphicFramePr>
          <p:nvPr>
            <p:ph idx="1"/>
            <p:extLst>
              <p:ext uri="{D42A27DB-BD31-4B8C-83A1-F6EECF244321}">
                <p14:modId xmlns:p14="http://schemas.microsoft.com/office/powerpoint/2010/main" val="4119923610"/>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227832148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919633" y="25289"/>
            <a:ext cx="1190625" cy="809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hape 1073741829"/>
          <p:cNvSpPr>
            <a:spLocks noChangeArrowheads="1"/>
          </p:cNvSpPr>
          <p:nvPr/>
        </p:nvSpPr>
        <p:spPr bwMode="auto">
          <a:xfrm>
            <a:off x="12" y="6525344"/>
            <a:ext cx="9143999" cy="332656"/>
          </a:xfrm>
          <a:prstGeom prst="rect">
            <a:avLst/>
          </a:prstGeom>
          <a:solidFill>
            <a:srgbClr val="BA1F46"/>
          </a:solidFill>
          <a:ln>
            <a:noFill/>
          </a:ln>
        </p:spPr>
        <p:txBody>
          <a:bodyPr vert="horz" wrap="square" lIns="91440" tIns="45720" rIns="91440" bIns="45720" numCol="1" anchor="t" anchorCtr="0" compatLnSpc="1">
            <a:prstTxWarp prst="textNoShape">
              <a:avLst/>
            </a:prstTxWarp>
          </a:bodyPr>
          <a:lstStyle/>
          <a:p>
            <a:endParaRPr lang="en-IE" sz="2000" b="1" dirty="0">
              <a:solidFill>
                <a:schemeClr val="bg1"/>
              </a:solidFill>
            </a:endParaRPr>
          </a:p>
        </p:txBody>
      </p:sp>
      <p:sp>
        <p:nvSpPr>
          <p:cNvPr id="10" name="Title 1"/>
          <p:cNvSpPr txBox="1">
            <a:spLocks/>
          </p:cNvSpPr>
          <p:nvPr/>
        </p:nvSpPr>
        <p:spPr>
          <a:xfrm>
            <a:off x="467544" y="620688"/>
            <a:ext cx="8208912" cy="998984"/>
          </a:xfrm>
          <a:prstGeom prst="rect">
            <a:avLst/>
          </a:prstGeom>
        </p:spPr>
        <p:txBody>
          <a:bodyPr vert="horz" lIns="91440" tIns="45720" rIns="91440" bIns="45720" rtlCol="0" anchor="ctr">
            <a:normAutofit fontScale="9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IE" sz="2000" b="1" dirty="0">
                <a:solidFill>
                  <a:srgbClr val="BA1F46"/>
                </a:solidFill>
                <a:latin typeface="Tahoma" panose="020B0604030504040204" pitchFamily="34" charset="0"/>
                <a:ea typeface="Tahoma" panose="020B0604030504040204" pitchFamily="34" charset="0"/>
                <a:cs typeface="Tahoma" panose="020B0604030504040204" pitchFamily="34" charset="0"/>
              </a:rPr>
              <a:t>HCW influenza vaccine uptake, public LTCFs, Regional Health Area B </a:t>
            </a:r>
          </a:p>
          <a:p>
            <a:r>
              <a:rPr lang="en-IE" sz="1800" dirty="0">
                <a:solidFill>
                  <a:srgbClr val="BA1F46"/>
                </a:solidFill>
                <a:latin typeface="Tahoma" panose="020B0604030504040204" pitchFamily="34" charset="0"/>
                <a:ea typeface="Tahoma" panose="020B0604030504040204" pitchFamily="34" charset="0"/>
                <a:cs typeface="Tahoma" panose="020B0604030504040204" pitchFamily="34" charset="0"/>
              </a:rPr>
              <a:t>(</a:t>
            </a:r>
            <a:r>
              <a:rPr lang="en-GB" sz="1800" dirty="0">
                <a:solidFill>
                  <a:srgbClr val="BA1F46"/>
                </a:solidFill>
                <a:latin typeface="Tahoma" panose="020B0604030504040204" pitchFamily="34" charset="0"/>
                <a:ea typeface="Tahoma" panose="020B0604030504040204" pitchFamily="34" charset="0"/>
                <a:cs typeface="Tahoma" panose="020B0604030504040204" pitchFamily="34" charset="0"/>
              </a:rPr>
              <a:t>Longford, Westmeath, Offaly, Laois, Kildare, and parts of Dublin and Wicklow</a:t>
            </a:r>
            <a:r>
              <a:rPr lang="en-IE" sz="1800" dirty="0">
                <a:solidFill>
                  <a:srgbClr val="BA1F46"/>
                </a:solidFill>
                <a:latin typeface="Tahoma" panose="020B0604030504040204" pitchFamily="34" charset="0"/>
                <a:ea typeface="Tahoma" panose="020B0604030504040204" pitchFamily="34" charset="0"/>
                <a:cs typeface="Tahoma" panose="020B0604030504040204" pitchFamily="34" charset="0"/>
              </a:rPr>
              <a:t>) </a:t>
            </a:r>
          </a:p>
          <a:p>
            <a:r>
              <a:rPr lang="en-IE" sz="2000" b="1" dirty="0">
                <a:solidFill>
                  <a:srgbClr val="BA1F46"/>
                </a:solidFill>
                <a:latin typeface="Tahoma" panose="020B0604030504040204" pitchFamily="34" charset="0"/>
                <a:ea typeface="Tahoma" panose="020B0604030504040204" pitchFamily="34" charset="0"/>
                <a:cs typeface="Tahoma" panose="020B0604030504040204" pitchFamily="34" charset="0"/>
              </a:rPr>
              <a:t>by staff category and influenza season, Ireland*</a:t>
            </a:r>
          </a:p>
        </p:txBody>
      </p:sp>
      <p:graphicFrame>
        <p:nvGraphicFramePr>
          <p:cNvPr id="7" name="Content Placeholder 6">
            <a:extLst>
              <a:ext uri="{FF2B5EF4-FFF2-40B4-BE49-F238E27FC236}">
                <a16:creationId xmlns:a16="http://schemas.microsoft.com/office/drawing/2014/main" id="{B52ADCF5-B570-40F7-8A9A-0588D35750CE}"/>
              </a:ext>
            </a:extLst>
          </p:cNvPr>
          <p:cNvGraphicFramePr>
            <a:graphicFrameLocks noGrp="1"/>
          </p:cNvGraphicFramePr>
          <p:nvPr>
            <p:ph idx="1"/>
            <p:extLst>
              <p:ext uri="{D42A27DB-BD31-4B8C-83A1-F6EECF244321}">
                <p14:modId xmlns:p14="http://schemas.microsoft.com/office/powerpoint/2010/main" val="460041809"/>
              </p:ext>
            </p:extLst>
          </p:nvPr>
        </p:nvGraphicFramePr>
        <p:xfrm>
          <a:off x="467544" y="1599478"/>
          <a:ext cx="8229600" cy="4525963"/>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81602546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919633" y="25289"/>
            <a:ext cx="1190625" cy="809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hape 1073741829"/>
          <p:cNvSpPr>
            <a:spLocks noChangeArrowheads="1"/>
          </p:cNvSpPr>
          <p:nvPr/>
        </p:nvSpPr>
        <p:spPr bwMode="auto">
          <a:xfrm>
            <a:off x="12" y="6525344"/>
            <a:ext cx="9143999" cy="332656"/>
          </a:xfrm>
          <a:prstGeom prst="rect">
            <a:avLst/>
          </a:prstGeom>
          <a:solidFill>
            <a:srgbClr val="BA1F46"/>
          </a:solidFill>
          <a:ln>
            <a:noFill/>
          </a:ln>
        </p:spPr>
        <p:txBody>
          <a:bodyPr vert="horz" wrap="square" lIns="91440" tIns="45720" rIns="91440" bIns="45720" numCol="1" anchor="t" anchorCtr="0" compatLnSpc="1">
            <a:prstTxWarp prst="textNoShape">
              <a:avLst/>
            </a:prstTxWarp>
          </a:bodyPr>
          <a:lstStyle/>
          <a:p>
            <a:endParaRPr lang="en-IE" sz="2000" b="1" dirty="0">
              <a:solidFill>
                <a:schemeClr val="bg1"/>
              </a:solidFill>
            </a:endParaRPr>
          </a:p>
        </p:txBody>
      </p:sp>
      <p:sp>
        <p:nvSpPr>
          <p:cNvPr id="10" name="Title 1"/>
          <p:cNvSpPr txBox="1">
            <a:spLocks/>
          </p:cNvSpPr>
          <p:nvPr/>
        </p:nvSpPr>
        <p:spPr>
          <a:xfrm>
            <a:off x="467544" y="620688"/>
            <a:ext cx="8208912" cy="998984"/>
          </a:xfrm>
          <a:prstGeom prst="rect">
            <a:avLst/>
          </a:prstGeom>
        </p:spPr>
        <p:txBody>
          <a:bodyPr vert="horz" lIns="91440" tIns="45720" rIns="91440" bIns="45720" rtlCol="0" anchor="ctr">
            <a:normAutofit fontScale="9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IE" sz="2000" b="1" dirty="0">
                <a:solidFill>
                  <a:srgbClr val="BA1F46"/>
                </a:solidFill>
                <a:latin typeface="Tahoma" panose="020B0604030504040204" pitchFamily="34" charset="0"/>
                <a:ea typeface="Tahoma" panose="020B0604030504040204" pitchFamily="34" charset="0"/>
                <a:cs typeface="Tahoma" panose="020B0604030504040204" pitchFamily="34" charset="0"/>
              </a:rPr>
              <a:t>HCW influenza vaccine uptake, public LTCFs, Regional Health Area C </a:t>
            </a:r>
          </a:p>
          <a:p>
            <a:r>
              <a:rPr lang="en-IE" sz="1800" dirty="0">
                <a:solidFill>
                  <a:srgbClr val="BA1F46"/>
                </a:solidFill>
                <a:latin typeface="Tahoma" panose="020B0604030504040204" pitchFamily="34" charset="0"/>
                <a:ea typeface="Tahoma" panose="020B0604030504040204" pitchFamily="34" charset="0"/>
                <a:cs typeface="Tahoma" panose="020B0604030504040204" pitchFamily="34" charset="0"/>
              </a:rPr>
              <a:t>(</a:t>
            </a:r>
            <a:r>
              <a:rPr lang="en-GB" sz="1800" dirty="0">
                <a:solidFill>
                  <a:srgbClr val="BA1F46"/>
                </a:solidFill>
                <a:latin typeface="Tahoma" panose="020B0604030504040204" pitchFamily="34" charset="0"/>
                <a:ea typeface="Tahoma" panose="020B0604030504040204" pitchFamily="34" charset="0"/>
                <a:cs typeface="Tahoma" panose="020B0604030504040204" pitchFamily="34" charset="0"/>
              </a:rPr>
              <a:t>Tipperary South, Waterford, Kilkenny, Carlow, Wexford, Wicklow, part of South Dublin</a:t>
            </a:r>
            <a:r>
              <a:rPr lang="en-IE" sz="1800" dirty="0">
                <a:solidFill>
                  <a:srgbClr val="BA1F46"/>
                </a:solidFill>
                <a:latin typeface="Tahoma" panose="020B0604030504040204" pitchFamily="34" charset="0"/>
                <a:ea typeface="Tahoma" panose="020B0604030504040204" pitchFamily="34" charset="0"/>
                <a:cs typeface="Tahoma" panose="020B0604030504040204" pitchFamily="34" charset="0"/>
              </a:rPr>
              <a:t>) </a:t>
            </a:r>
          </a:p>
          <a:p>
            <a:r>
              <a:rPr lang="en-IE" sz="2000" b="1" dirty="0">
                <a:solidFill>
                  <a:srgbClr val="BA1F46"/>
                </a:solidFill>
                <a:latin typeface="Tahoma" panose="020B0604030504040204" pitchFamily="34" charset="0"/>
                <a:ea typeface="Tahoma" panose="020B0604030504040204" pitchFamily="34" charset="0"/>
                <a:cs typeface="Tahoma" panose="020B0604030504040204" pitchFamily="34" charset="0"/>
              </a:rPr>
              <a:t>by staff category and influenza season, Ireland*</a:t>
            </a:r>
          </a:p>
        </p:txBody>
      </p:sp>
      <p:graphicFrame>
        <p:nvGraphicFramePr>
          <p:cNvPr id="7" name="Content Placeholder 6">
            <a:extLst>
              <a:ext uri="{FF2B5EF4-FFF2-40B4-BE49-F238E27FC236}">
                <a16:creationId xmlns:a16="http://schemas.microsoft.com/office/drawing/2014/main" id="{CEDB0BDA-180E-4EA5-835D-2E05014CD5AB}"/>
              </a:ext>
            </a:extLst>
          </p:cNvPr>
          <p:cNvGraphicFramePr>
            <a:graphicFrameLocks noGrp="1"/>
          </p:cNvGraphicFramePr>
          <p:nvPr>
            <p:ph idx="1"/>
            <p:extLst>
              <p:ext uri="{D42A27DB-BD31-4B8C-83A1-F6EECF244321}">
                <p14:modId xmlns:p14="http://schemas.microsoft.com/office/powerpoint/2010/main" val="2713466816"/>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0156315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12372" y="25289"/>
            <a:ext cx="1190625" cy="809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67543" y="430089"/>
            <a:ext cx="8208912" cy="998984"/>
          </a:xfrm>
        </p:spPr>
        <p:txBody>
          <a:bodyPr>
            <a:normAutofit/>
          </a:bodyPr>
          <a:lstStyle/>
          <a:p>
            <a:r>
              <a:rPr lang="en-IE" sz="2000" b="1" dirty="0">
                <a:solidFill>
                  <a:srgbClr val="BA1F46"/>
                </a:solidFill>
                <a:latin typeface="Tahoma" panose="020B0604030504040204" pitchFamily="34" charset="0"/>
                <a:ea typeface="Tahoma" panose="020B0604030504040204" pitchFamily="34" charset="0"/>
                <a:cs typeface="Tahoma" panose="020B0604030504040204" pitchFamily="34" charset="0"/>
              </a:rPr>
              <a:t>HCW influenza vaccine uptake, public hospitals, by influenza season, Ireland*</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884258199"/>
              </p:ext>
            </p:extLst>
          </p:nvPr>
        </p:nvGraphicFramePr>
        <p:xfrm>
          <a:off x="323528" y="1250366"/>
          <a:ext cx="8229599" cy="5177545"/>
        </p:xfrm>
        <a:graphic>
          <a:graphicData uri="http://schemas.openxmlformats.org/drawingml/2006/table">
            <a:tbl>
              <a:tblPr firstRow="1" firstCol="1" bandRow="1">
                <a:tableStyleId>{5C22544A-7EE6-4342-B048-85BDC9FD1C3A}</a:tableStyleId>
              </a:tblPr>
              <a:tblGrid>
                <a:gridCol w="1110996">
                  <a:extLst>
                    <a:ext uri="{9D8B030D-6E8A-4147-A177-3AD203B41FA5}">
                      <a16:colId xmlns:a16="http://schemas.microsoft.com/office/drawing/2014/main" val="20000"/>
                    </a:ext>
                  </a:extLst>
                </a:gridCol>
                <a:gridCol w="1109350">
                  <a:extLst>
                    <a:ext uri="{9D8B030D-6E8A-4147-A177-3AD203B41FA5}">
                      <a16:colId xmlns:a16="http://schemas.microsoft.com/office/drawing/2014/main" val="20001"/>
                    </a:ext>
                  </a:extLst>
                </a:gridCol>
                <a:gridCol w="1354592">
                  <a:extLst>
                    <a:ext uri="{9D8B030D-6E8A-4147-A177-3AD203B41FA5}">
                      <a16:colId xmlns:a16="http://schemas.microsoft.com/office/drawing/2014/main" val="20002"/>
                    </a:ext>
                  </a:extLst>
                </a:gridCol>
                <a:gridCol w="1109350">
                  <a:extLst>
                    <a:ext uri="{9D8B030D-6E8A-4147-A177-3AD203B41FA5}">
                      <a16:colId xmlns:a16="http://schemas.microsoft.com/office/drawing/2014/main" val="20003"/>
                    </a:ext>
                  </a:extLst>
                </a:gridCol>
                <a:gridCol w="1106058">
                  <a:extLst>
                    <a:ext uri="{9D8B030D-6E8A-4147-A177-3AD203B41FA5}">
                      <a16:colId xmlns:a16="http://schemas.microsoft.com/office/drawing/2014/main" val="20004"/>
                    </a:ext>
                  </a:extLst>
                </a:gridCol>
                <a:gridCol w="1114288">
                  <a:extLst>
                    <a:ext uri="{9D8B030D-6E8A-4147-A177-3AD203B41FA5}">
                      <a16:colId xmlns:a16="http://schemas.microsoft.com/office/drawing/2014/main" val="20005"/>
                    </a:ext>
                  </a:extLst>
                </a:gridCol>
                <a:gridCol w="1324965">
                  <a:extLst>
                    <a:ext uri="{9D8B030D-6E8A-4147-A177-3AD203B41FA5}">
                      <a16:colId xmlns:a16="http://schemas.microsoft.com/office/drawing/2014/main" val="20006"/>
                    </a:ext>
                  </a:extLst>
                </a:gridCol>
              </a:tblGrid>
              <a:tr h="888018">
                <a:tc>
                  <a:txBody>
                    <a:bodyPr/>
                    <a:lstStyle/>
                    <a:p>
                      <a:pPr algn="l">
                        <a:lnSpc>
                          <a:spcPct val="115000"/>
                        </a:lnSpc>
                        <a:spcAft>
                          <a:spcPts val="0"/>
                        </a:spcAft>
                      </a:pPr>
                      <a:r>
                        <a:rPr lang="en-IE" sz="1600" dirty="0">
                          <a:effectLst/>
                        </a:rPr>
                        <a:t>Season</a:t>
                      </a:r>
                      <a:endParaRPr lang="en-IE" sz="1600" dirty="0">
                        <a:effectLst/>
                        <a:latin typeface="Calibri"/>
                        <a:ea typeface="Calibri"/>
                        <a:cs typeface="Times New Roman"/>
                      </a:endParaRPr>
                    </a:p>
                  </a:txBody>
                  <a:tcPr marL="67901" marR="67901" marT="0" marB="0" anchor="b">
                    <a:solidFill>
                      <a:srgbClr val="BA1F46"/>
                    </a:solidFill>
                  </a:tcPr>
                </a:tc>
                <a:tc>
                  <a:txBody>
                    <a:bodyPr/>
                    <a:lstStyle/>
                    <a:p>
                      <a:pPr algn="r">
                        <a:lnSpc>
                          <a:spcPct val="115000"/>
                        </a:lnSpc>
                        <a:spcAft>
                          <a:spcPts val="0"/>
                        </a:spcAft>
                      </a:pPr>
                      <a:r>
                        <a:rPr lang="en-IE" sz="1600" dirty="0">
                          <a:effectLst/>
                        </a:rPr>
                        <a:t>Total No. Eligible HCWs</a:t>
                      </a:r>
                      <a:endParaRPr lang="en-IE" sz="1600" dirty="0">
                        <a:effectLst/>
                        <a:latin typeface="Calibri"/>
                        <a:ea typeface="Calibri"/>
                        <a:cs typeface="Times New Roman"/>
                      </a:endParaRPr>
                    </a:p>
                  </a:txBody>
                  <a:tcPr marL="67901" marR="67901" marT="0" marB="0" anchor="b">
                    <a:solidFill>
                      <a:srgbClr val="BA1F46"/>
                    </a:solidFill>
                  </a:tcPr>
                </a:tc>
                <a:tc>
                  <a:txBody>
                    <a:bodyPr/>
                    <a:lstStyle/>
                    <a:p>
                      <a:pPr algn="r">
                        <a:lnSpc>
                          <a:spcPct val="115000"/>
                        </a:lnSpc>
                        <a:spcAft>
                          <a:spcPts val="0"/>
                        </a:spcAft>
                      </a:pPr>
                      <a:r>
                        <a:rPr lang="en-IE" sz="1600" dirty="0">
                          <a:effectLst/>
                        </a:rPr>
                        <a:t>Total No. Vaccinated HCWs</a:t>
                      </a:r>
                      <a:endParaRPr lang="en-IE" sz="1600" dirty="0">
                        <a:effectLst/>
                        <a:latin typeface="Calibri"/>
                        <a:ea typeface="Calibri"/>
                        <a:cs typeface="Times New Roman"/>
                      </a:endParaRPr>
                    </a:p>
                  </a:txBody>
                  <a:tcPr marL="67901" marR="67901" marT="0" marB="0" anchor="b">
                    <a:solidFill>
                      <a:srgbClr val="BA1F46"/>
                    </a:solidFill>
                  </a:tcPr>
                </a:tc>
                <a:tc>
                  <a:txBody>
                    <a:bodyPr/>
                    <a:lstStyle/>
                    <a:p>
                      <a:pPr algn="r">
                        <a:lnSpc>
                          <a:spcPct val="115000"/>
                        </a:lnSpc>
                        <a:spcAft>
                          <a:spcPts val="0"/>
                        </a:spcAft>
                      </a:pPr>
                      <a:r>
                        <a:rPr lang="en-IE" sz="1600" dirty="0">
                          <a:effectLst/>
                        </a:rPr>
                        <a:t>% Uptake</a:t>
                      </a:r>
                      <a:endParaRPr lang="en-IE" sz="1600" dirty="0">
                        <a:effectLst/>
                        <a:latin typeface="Calibri"/>
                        <a:ea typeface="Calibri"/>
                        <a:cs typeface="Times New Roman"/>
                      </a:endParaRPr>
                    </a:p>
                  </a:txBody>
                  <a:tcPr marL="67901" marR="67901" marT="0" marB="0" anchor="b">
                    <a:solidFill>
                      <a:srgbClr val="BA1F46"/>
                    </a:solidFill>
                  </a:tcPr>
                </a:tc>
                <a:tc>
                  <a:txBody>
                    <a:bodyPr/>
                    <a:lstStyle/>
                    <a:p>
                      <a:pPr algn="r">
                        <a:lnSpc>
                          <a:spcPct val="115000"/>
                        </a:lnSpc>
                        <a:spcAft>
                          <a:spcPts val="0"/>
                        </a:spcAft>
                      </a:pPr>
                      <a:r>
                        <a:rPr lang="en-IE" sz="1600" dirty="0">
                          <a:effectLst/>
                        </a:rPr>
                        <a:t>Median % Uptake</a:t>
                      </a:r>
                      <a:endParaRPr lang="en-IE" sz="1600" dirty="0">
                        <a:effectLst/>
                        <a:latin typeface="Calibri"/>
                        <a:ea typeface="Calibri"/>
                        <a:cs typeface="Times New Roman"/>
                      </a:endParaRPr>
                    </a:p>
                  </a:txBody>
                  <a:tcPr marL="67901" marR="67901" marT="0" marB="0" anchor="b">
                    <a:solidFill>
                      <a:srgbClr val="BA1F46"/>
                    </a:solidFill>
                  </a:tcPr>
                </a:tc>
                <a:tc>
                  <a:txBody>
                    <a:bodyPr/>
                    <a:lstStyle/>
                    <a:p>
                      <a:pPr algn="r">
                        <a:lnSpc>
                          <a:spcPct val="115000"/>
                        </a:lnSpc>
                        <a:spcAft>
                          <a:spcPts val="0"/>
                        </a:spcAft>
                      </a:pPr>
                      <a:r>
                        <a:rPr lang="en-IE" sz="1600" dirty="0">
                          <a:effectLst/>
                        </a:rPr>
                        <a:t>Range % Uptake</a:t>
                      </a:r>
                      <a:endParaRPr lang="en-IE" sz="1600" dirty="0">
                        <a:effectLst/>
                        <a:latin typeface="Calibri"/>
                        <a:ea typeface="Calibri"/>
                        <a:cs typeface="Times New Roman"/>
                      </a:endParaRPr>
                    </a:p>
                  </a:txBody>
                  <a:tcPr marL="67901" marR="67901" marT="0" marB="0" anchor="b">
                    <a:solidFill>
                      <a:srgbClr val="BA1F46"/>
                    </a:solidFill>
                  </a:tcPr>
                </a:tc>
                <a:tc>
                  <a:txBody>
                    <a:bodyPr/>
                    <a:lstStyle/>
                    <a:p>
                      <a:pPr algn="r">
                        <a:lnSpc>
                          <a:spcPct val="115000"/>
                        </a:lnSpc>
                        <a:spcAft>
                          <a:spcPts val="0"/>
                        </a:spcAft>
                      </a:pPr>
                      <a:r>
                        <a:rPr lang="en-IE" sz="1600" dirty="0">
                          <a:effectLst/>
                        </a:rPr>
                        <a:t>No. Participating Hospitals</a:t>
                      </a:r>
                      <a:endParaRPr lang="en-IE" sz="1600" dirty="0">
                        <a:effectLst/>
                        <a:latin typeface="Calibri"/>
                        <a:ea typeface="Calibri"/>
                        <a:cs typeface="Times New Roman"/>
                      </a:endParaRPr>
                    </a:p>
                  </a:txBody>
                  <a:tcPr marL="67901" marR="67901" marT="0" marB="0" anchor="b">
                    <a:solidFill>
                      <a:srgbClr val="BA1F46"/>
                    </a:solidFill>
                  </a:tcPr>
                </a:tc>
                <a:extLst>
                  <a:ext uri="{0D108BD9-81ED-4DB2-BD59-A6C34878D82A}">
                    <a16:rowId xmlns:a16="http://schemas.microsoft.com/office/drawing/2014/main" val="10000"/>
                  </a:ext>
                </a:extLst>
              </a:tr>
              <a:tr h="389957">
                <a:tc>
                  <a:txBody>
                    <a:bodyPr/>
                    <a:lstStyle/>
                    <a:p>
                      <a:pPr algn="l">
                        <a:spcAft>
                          <a:spcPts val="0"/>
                        </a:spcAft>
                      </a:pPr>
                      <a:r>
                        <a:rPr lang="en-IE" sz="1600" dirty="0">
                          <a:effectLst/>
                        </a:rPr>
                        <a:t>2011-2012</a:t>
                      </a:r>
                      <a:endParaRPr lang="en-IE" sz="1600" dirty="0">
                        <a:effectLst/>
                        <a:latin typeface="Calibri"/>
                        <a:ea typeface="Calibri"/>
                        <a:cs typeface="Times New Roman"/>
                      </a:endParaRPr>
                    </a:p>
                  </a:txBody>
                  <a:tcPr marL="67901" marR="67901" marT="0" marB="0" anchor="ctr">
                    <a:solidFill>
                      <a:srgbClr val="BA1F46"/>
                    </a:solidFill>
                  </a:tcPr>
                </a:tc>
                <a:tc>
                  <a:txBody>
                    <a:bodyPr/>
                    <a:lstStyle/>
                    <a:p>
                      <a:pPr algn="r" rtl="0" fontAlgn="ctr"/>
                      <a:r>
                        <a:rPr lang="en-IE" sz="1600" b="0" i="0" u="none" strike="noStrike" dirty="0">
                          <a:solidFill>
                            <a:srgbClr val="000000"/>
                          </a:solidFill>
                          <a:effectLst/>
                          <a:latin typeface="Calibri" panose="020F0502020204030204" pitchFamily="34" charset="0"/>
                        </a:rPr>
                        <a:t>45058</a:t>
                      </a:r>
                    </a:p>
                  </a:txBody>
                  <a:tcPr marL="9525" marR="9525" marT="9525" marB="0" anchor="ctr"/>
                </a:tc>
                <a:tc>
                  <a:txBody>
                    <a:bodyPr/>
                    <a:lstStyle/>
                    <a:p>
                      <a:pPr algn="r" rtl="0" fontAlgn="ctr"/>
                      <a:r>
                        <a:rPr lang="en-IE" sz="1600" b="0" i="0" u="none" strike="noStrike" dirty="0">
                          <a:solidFill>
                            <a:srgbClr val="000000"/>
                          </a:solidFill>
                          <a:effectLst/>
                          <a:latin typeface="Calibri" panose="020F0502020204030204" pitchFamily="34" charset="0"/>
                        </a:rPr>
                        <a:t>8157</a:t>
                      </a:r>
                    </a:p>
                  </a:txBody>
                  <a:tcPr marL="9525" marR="9525" marT="9525" marB="0" anchor="ctr"/>
                </a:tc>
                <a:tc>
                  <a:txBody>
                    <a:bodyPr/>
                    <a:lstStyle/>
                    <a:p>
                      <a:pPr algn="r" rtl="0" fontAlgn="ctr"/>
                      <a:r>
                        <a:rPr lang="en-IE" sz="1600" b="1" i="0" u="none" strike="noStrike" dirty="0">
                          <a:solidFill>
                            <a:srgbClr val="000000"/>
                          </a:solidFill>
                          <a:effectLst/>
                          <a:latin typeface="Calibri" panose="020F0502020204030204" pitchFamily="34" charset="0"/>
                        </a:rPr>
                        <a:t>18.1</a:t>
                      </a:r>
                    </a:p>
                  </a:txBody>
                  <a:tcPr marL="9525" marR="9525" marT="9525" marB="0" anchor="ctr"/>
                </a:tc>
                <a:tc>
                  <a:txBody>
                    <a:bodyPr/>
                    <a:lstStyle/>
                    <a:p>
                      <a:pPr algn="r" rtl="0" fontAlgn="ctr"/>
                      <a:r>
                        <a:rPr lang="en-IE" sz="1600" b="0" i="0" u="none" strike="noStrike" dirty="0">
                          <a:solidFill>
                            <a:srgbClr val="000000"/>
                          </a:solidFill>
                          <a:effectLst/>
                          <a:latin typeface="Calibri" panose="020F0502020204030204" pitchFamily="34" charset="0"/>
                        </a:rPr>
                        <a:t>16.6</a:t>
                      </a:r>
                    </a:p>
                  </a:txBody>
                  <a:tcPr marL="9525" marR="9525" marT="9525" marB="0" anchor="ctr"/>
                </a:tc>
                <a:tc>
                  <a:txBody>
                    <a:bodyPr/>
                    <a:lstStyle/>
                    <a:p>
                      <a:pPr algn="r" rtl="0" fontAlgn="ctr"/>
                      <a:r>
                        <a:rPr lang="en-IE" sz="1600" b="0" i="0" u="none" strike="noStrike" dirty="0">
                          <a:solidFill>
                            <a:srgbClr val="000000"/>
                          </a:solidFill>
                          <a:effectLst/>
                          <a:latin typeface="Calibri" panose="020F0502020204030204" pitchFamily="34" charset="0"/>
                        </a:rPr>
                        <a:t>5.01-39.98</a:t>
                      </a:r>
                    </a:p>
                  </a:txBody>
                  <a:tcPr marL="9525" marR="9525" marT="9525" marB="0" anchor="ctr"/>
                </a:tc>
                <a:tc>
                  <a:txBody>
                    <a:bodyPr/>
                    <a:lstStyle/>
                    <a:p>
                      <a:pPr algn="r" rtl="0" fontAlgn="ctr"/>
                      <a:r>
                        <a:rPr lang="en-IE" sz="1600" b="1" i="0" u="none" strike="noStrike" dirty="0">
                          <a:solidFill>
                            <a:srgbClr val="000000"/>
                          </a:solidFill>
                          <a:effectLst/>
                          <a:latin typeface="Calibri" panose="020F0502020204030204" pitchFamily="34" charset="0"/>
                        </a:rPr>
                        <a:t>36</a:t>
                      </a:r>
                    </a:p>
                  </a:txBody>
                  <a:tcPr marL="9525" marR="9525" marT="9525" marB="0" anchor="ctr"/>
                </a:tc>
                <a:extLst>
                  <a:ext uri="{0D108BD9-81ED-4DB2-BD59-A6C34878D82A}">
                    <a16:rowId xmlns:a16="http://schemas.microsoft.com/office/drawing/2014/main" val="10001"/>
                  </a:ext>
                </a:extLst>
              </a:tr>
              <a:tr h="389957">
                <a:tc>
                  <a:txBody>
                    <a:bodyPr/>
                    <a:lstStyle/>
                    <a:p>
                      <a:pPr algn="l">
                        <a:spcAft>
                          <a:spcPts val="0"/>
                        </a:spcAft>
                      </a:pPr>
                      <a:r>
                        <a:rPr lang="en-IE" sz="1600" dirty="0">
                          <a:effectLst/>
                        </a:rPr>
                        <a:t>2012-2013</a:t>
                      </a:r>
                      <a:endParaRPr lang="en-IE" sz="1600" dirty="0">
                        <a:effectLst/>
                        <a:latin typeface="Calibri"/>
                        <a:ea typeface="Calibri"/>
                        <a:cs typeface="Times New Roman"/>
                      </a:endParaRPr>
                    </a:p>
                  </a:txBody>
                  <a:tcPr marL="67901" marR="67901" marT="0" marB="0" anchor="ctr">
                    <a:solidFill>
                      <a:srgbClr val="BA1F46"/>
                    </a:solidFill>
                  </a:tcPr>
                </a:tc>
                <a:tc>
                  <a:txBody>
                    <a:bodyPr/>
                    <a:lstStyle/>
                    <a:p>
                      <a:pPr algn="r" rtl="0" fontAlgn="ctr"/>
                      <a:r>
                        <a:rPr lang="en-IE" sz="1600" b="0" i="0" u="none" strike="noStrike" dirty="0">
                          <a:solidFill>
                            <a:srgbClr val="000000"/>
                          </a:solidFill>
                          <a:effectLst/>
                          <a:latin typeface="Calibri" panose="020F0502020204030204" pitchFamily="34" charset="0"/>
                        </a:rPr>
                        <a:t>41490</a:t>
                      </a:r>
                    </a:p>
                  </a:txBody>
                  <a:tcPr marL="9525" marR="9525" marT="9525" marB="0" anchor="ctr"/>
                </a:tc>
                <a:tc>
                  <a:txBody>
                    <a:bodyPr/>
                    <a:lstStyle/>
                    <a:p>
                      <a:pPr algn="r" rtl="0" fontAlgn="ctr"/>
                      <a:r>
                        <a:rPr lang="en-IE" sz="1600" b="0" i="0" u="none" strike="noStrike" dirty="0">
                          <a:solidFill>
                            <a:srgbClr val="000000"/>
                          </a:solidFill>
                          <a:effectLst/>
                          <a:latin typeface="Calibri" panose="020F0502020204030204" pitchFamily="34" charset="0"/>
                        </a:rPr>
                        <a:t>7293</a:t>
                      </a:r>
                    </a:p>
                  </a:txBody>
                  <a:tcPr marL="9525" marR="9525" marT="9525" marB="0" anchor="ctr"/>
                </a:tc>
                <a:tc>
                  <a:txBody>
                    <a:bodyPr/>
                    <a:lstStyle/>
                    <a:p>
                      <a:pPr algn="r" rtl="0" fontAlgn="ctr"/>
                      <a:r>
                        <a:rPr lang="en-IE" sz="1600" b="1" i="0" u="none" strike="noStrike" dirty="0">
                          <a:solidFill>
                            <a:srgbClr val="000000"/>
                          </a:solidFill>
                          <a:effectLst/>
                          <a:latin typeface="Calibri" panose="020F0502020204030204" pitchFamily="34" charset="0"/>
                        </a:rPr>
                        <a:t>17.6</a:t>
                      </a:r>
                    </a:p>
                  </a:txBody>
                  <a:tcPr marL="9525" marR="9525" marT="9525" marB="0" anchor="ctr"/>
                </a:tc>
                <a:tc>
                  <a:txBody>
                    <a:bodyPr/>
                    <a:lstStyle/>
                    <a:p>
                      <a:pPr algn="r" rtl="0" fontAlgn="ctr"/>
                      <a:r>
                        <a:rPr lang="en-IE" sz="1600" b="0" i="0" u="none" strike="noStrike" dirty="0">
                          <a:solidFill>
                            <a:srgbClr val="000000"/>
                          </a:solidFill>
                          <a:effectLst/>
                          <a:latin typeface="Calibri" panose="020F0502020204030204" pitchFamily="34" charset="0"/>
                        </a:rPr>
                        <a:t>12.2</a:t>
                      </a:r>
                    </a:p>
                  </a:txBody>
                  <a:tcPr marL="9525" marR="9525" marT="9525" marB="0" anchor="ctr"/>
                </a:tc>
                <a:tc>
                  <a:txBody>
                    <a:bodyPr/>
                    <a:lstStyle/>
                    <a:p>
                      <a:pPr algn="r" rtl="0" fontAlgn="ctr"/>
                      <a:r>
                        <a:rPr lang="en-IE" sz="1600" b="0" i="0" u="none" strike="noStrike" dirty="0">
                          <a:solidFill>
                            <a:srgbClr val="000000"/>
                          </a:solidFill>
                          <a:effectLst/>
                          <a:latin typeface="Calibri" panose="020F0502020204030204" pitchFamily="34" charset="0"/>
                        </a:rPr>
                        <a:t>3.48-38.79</a:t>
                      </a:r>
                    </a:p>
                  </a:txBody>
                  <a:tcPr marL="9525" marR="9525" marT="9525" marB="0" anchor="ctr"/>
                </a:tc>
                <a:tc>
                  <a:txBody>
                    <a:bodyPr/>
                    <a:lstStyle/>
                    <a:p>
                      <a:pPr algn="r" rtl="0" fontAlgn="ctr"/>
                      <a:r>
                        <a:rPr lang="en-IE" sz="1600" b="1" i="0" u="none" strike="noStrike" dirty="0">
                          <a:solidFill>
                            <a:srgbClr val="000000"/>
                          </a:solidFill>
                          <a:effectLst/>
                          <a:latin typeface="Calibri" panose="020F0502020204030204" pitchFamily="34" charset="0"/>
                        </a:rPr>
                        <a:t>32</a:t>
                      </a:r>
                    </a:p>
                  </a:txBody>
                  <a:tcPr marL="9525" marR="9525" marT="9525" marB="0" anchor="ctr"/>
                </a:tc>
                <a:extLst>
                  <a:ext uri="{0D108BD9-81ED-4DB2-BD59-A6C34878D82A}">
                    <a16:rowId xmlns:a16="http://schemas.microsoft.com/office/drawing/2014/main" val="10002"/>
                  </a:ext>
                </a:extLst>
              </a:tr>
              <a:tr h="389957">
                <a:tc>
                  <a:txBody>
                    <a:bodyPr/>
                    <a:lstStyle/>
                    <a:p>
                      <a:pPr algn="l">
                        <a:spcAft>
                          <a:spcPts val="0"/>
                        </a:spcAft>
                      </a:pPr>
                      <a:r>
                        <a:rPr lang="en-IE" sz="1600" dirty="0">
                          <a:effectLst/>
                        </a:rPr>
                        <a:t>2013-2014</a:t>
                      </a:r>
                      <a:endParaRPr lang="en-IE" sz="1600" dirty="0">
                        <a:effectLst/>
                        <a:latin typeface="Calibri"/>
                        <a:ea typeface="Calibri"/>
                        <a:cs typeface="Times New Roman"/>
                      </a:endParaRPr>
                    </a:p>
                  </a:txBody>
                  <a:tcPr marL="67901" marR="67901" marT="0" marB="0" anchor="ctr">
                    <a:solidFill>
                      <a:srgbClr val="BA1F46"/>
                    </a:solidFill>
                  </a:tcPr>
                </a:tc>
                <a:tc>
                  <a:txBody>
                    <a:bodyPr/>
                    <a:lstStyle/>
                    <a:p>
                      <a:pPr algn="r" rtl="0" fontAlgn="ctr"/>
                      <a:r>
                        <a:rPr lang="en-IE" sz="1600" b="0" i="0" u="none" strike="noStrike" dirty="0">
                          <a:solidFill>
                            <a:srgbClr val="000000"/>
                          </a:solidFill>
                          <a:effectLst/>
                          <a:latin typeface="Calibri" panose="020F0502020204030204" pitchFamily="34" charset="0"/>
                        </a:rPr>
                        <a:t>47760</a:t>
                      </a:r>
                    </a:p>
                  </a:txBody>
                  <a:tcPr marL="9525" marR="9525" marT="9525" marB="0" anchor="ctr"/>
                </a:tc>
                <a:tc>
                  <a:txBody>
                    <a:bodyPr/>
                    <a:lstStyle/>
                    <a:p>
                      <a:pPr algn="r" rtl="0" fontAlgn="ctr"/>
                      <a:r>
                        <a:rPr lang="en-IE" sz="1600" b="0" i="0" u="none" strike="noStrike" dirty="0">
                          <a:solidFill>
                            <a:srgbClr val="000000"/>
                          </a:solidFill>
                          <a:effectLst/>
                          <a:latin typeface="Calibri" panose="020F0502020204030204" pitchFamily="34" charset="0"/>
                        </a:rPr>
                        <a:t>11517</a:t>
                      </a:r>
                    </a:p>
                  </a:txBody>
                  <a:tcPr marL="9525" marR="9525" marT="9525" marB="0" anchor="ctr"/>
                </a:tc>
                <a:tc>
                  <a:txBody>
                    <a:bodyPr/>
                    <a:lstStyle/>
                    <a:p>
                      <a:pPr algn="r" rtl="0" fontAlgn="ctr"/>
                      <a:r>
                        <a:rPr lang="en-IE" sz="1600" b="1" i="0" u="none" strike="noStrike" dirty="0">
                          <a:solidFill>
                            <a:srgbClr val="000000"/>
                          </a:solidFill>
                          <a:effectLst/>
                          <a:latin typeface="Calibri" panose="020F0502020204030204" pitchFamily="34" charset="0"/>
                        </a:rPr>
                        <a:t>24.1</a:t>
                      </a:r>
                    </a:p>
                  </a:txBody>
                  <a:tcPr marL="9525" marR="9525" marT="9525" marB="0" anchor="ctr"/>
                </a:tc>
                <a:tc>
                  <a:txBody>
                    <a:bodyPr/>
                    <a:lstStyle/>
                    <a:p>
                      <a:pPr algn="r" rtl="0" fontAlgn="ctr"/>
                      <a:r>
                        <a:rPr lang="en-IE" sz="1600" b="0" i="0" u="none" strike="noStrike" dirty="0">
                          <a:solidFill>
                            <a:srgbClr val="000000"/>
                          </a:solidFill>
                          <a:effectLst/>
                          <a:latin typeface="Calibri" panose="020F0502020204030204" pitchFamily="34" charset="0"/>
                        </a:rPr>
                        <a:t>18.1</a:t>
                      </a:r>
                    </a:p>
                  </a:txBody>
                  <a:tcPr marL="9525" marR="9525" marT="9525" marB="0" anchor="ctr"/>
                </a:tc>
                <a:tc>
                  <a:txBody>
                    <a:bodyPr/>
                    <a:lstStyle/>
                    <a:p>
                      <a:pPr algn="r" rtl="0" fontAlgn="ctr"/>
                      <a:r>
                        <a:rPr lang="en-IE" sz="1600" b="0" i="0" u="none" strike="noStrike" dirty="0">
                          <a:solidFill>
                            <a:srgbClr val="000000"/>
                          </a:solidFill>
                          <a:effectLst/>
                          <a:latin typeface="Calibri" panose="020F0502020204030204" pitchFamily="34" charset="0"/>
                        </a:rPr>
                        <a:t>2.56-45.87</a:t>
                      </a:r>
                    </a:p>
                  </a:txBody>
                  <a:tcPr marL="9525" marR="9525" marT="9525" marB="0" anchor="ctr"/>
                </a:tc>
                <a:tc>
                  <a:txBody>
                    <a:bodyPr/>
                    <a:lstStyle/>
                    <a:p>
                      <a:pPr algn="r" rtl="0" fontAlgn="ctr"/>
                      <a:r>
                        <a:rPr lang="en-IE" sz="1600" b="1" i="0" u="none" strike="noStrike" dirty="0">
                          <a:solidFill>
                            <a:srgbClr val="000000"/>
                          </a:solidFill>
                          <a:effectLst/>
                          <a:latin typeface="Calibri" panose="020F0502020204030204" pitchFamily="34" charset="0"/>
                        </a:rPr>
                        <a:t>41</a:t>
                      </a:r>
                    </a:p>
                  </a:txBody>
                  <a:tcPr marL="9525" marR="9525" marT="9525" marB="0" anchor="ctr"/>
                </a:tc>
                <a:extLst>
                  <a:ext uri="{0D108BD9-81ED-4DB2-BD59-A6C34878D82A}">
                    <a16:rowId xmlns:a16="http://schemas.microsoft.com/office/drawing/2014/main" val="10003"/>
                  </a:ext>
                </a:extLst>
              </a:tr>
              <a:tr h="389957">
                <a:tc>
                  <a:txBody>
                    <a:bodyPr/>
                    <a:lstStyle/>
                    <a:p>
                      <a:pPr algn="l">
                        <a:spcAft>
                          <a:spcPts val="0"/>
                        </a:spcAft>
                      </a:pPr>
                      <a:r>
                        <a:rPr lang="en-IE" sz="1600" dirty="0">
                          <a:effectLst/>
                        </a:rPr>
                        <a:t>2014-2015</a:t>
                      </a:r>
                      <a:endParaRPr lang="en-IE" sz="1600" dirty="0">
                        <a:effectLst/>
                        <a:latin typeface="Calibri"/>
                        <a:ea typeface="Calibri"/>
                        <a:cs typeface="Times New Roman"/>
                      </a:endParaRPr>
                    </a:p>
                  </a:txBody>
                  <a:tcPr marL="67901" marR="67901" marT="0" marB="0" anchor="ctr">
                    <a:solidFill>
                      <a:srgbClr val="BA1F46"/>
                    </a:solidFill>
                  </a:tcPr>
                </a:tc>
                <a:tc>
                  <a:txBody>
                    <a:bodyPr/>
                    <a:lstStyle/>
                    <a:p>
                      <a:pPr algn="r" rtl="0" fontAlgn="ctr"/>
                      <a:r>
                        <a:rPr lang="en-IE" sz="1600" b="0" i="0" u="none" strike="noStrike" dirty="0">
                          <a:solidFill>
                            <a:srgbClr val="000000"/>
                          </a:solidFill>
                          <a:effectLst/>
                          <a:latin typeface="Calibri" panose="020F0502020204030204" pitchFamily="34" charset="0"/>
                        </a:rPr>
                        <a:t>49917</a:t>
                      </a:r>
                    </a:p>
                  </a:txBody>
                  <a:tcPr marL="9525" marR="9525" marT="9525" marB="0" anchor="ctr"/>
                </a:tc>
                <a:tc>
                  <a:txBody>
                    <a:bodyPr/>
                    <a:lstStyle/>
                    <a:p>
                      <a:pPr algn="r" rtl="0" fontAlgn="ctr"/>
                      <a:r>
                        <a:rPr lang="en-IE" sz="1600" b="0" i="0" u="none" strike="noStrike" dirty="0">
                          <a:solidFill>
                            <a:srgbClr val="000000"/>
                          </a:solidFill>
                          <a:effectLst/>
                          <a:latin typeface="Calibri" panose="020F0502020204030204" pitchFamily="34" charset="0"/>
                        </a:rPr>
                        <a:t>11723</a:t>
                      </a:r>
                    </a:p>
                  </a:txBody>
                  <a:tcPr marL="9525" marR="9525" marT="9525" marB="0" anchor="ctr"/>
                </a:tc>
                <a:tc>
                  <a:txBody>
                    <a:bodyPr/>
                    <a:lstStyle/>
                    <a:p>
                      <a:pPr algn="r" rtl="0" fontAlgn="ctr"/>
                      <a:r>
                        <a:rPr lang="en-IE" sz="1600" b="1" i="0" u="none" strike="noStrike" dirty="0">
                          <a:solidFill>
                            <a:srgbClr val="000000"/>
                          </a:solidFill>
                          <a:effectLst/>
                          <a:latin typeface="Calibri" panose="020F0502020204030204" pitchFamily="34" charset="0"/>
                        </a:rPr>
                        <a:t>23.5</a:t>
                      </a:r>
                    </a:p>
                  </a:txBody>
                  <a:tcPr marL="9525" marR="9525" marT="9525" marB="0" anchor="ctr"/>
                </a:tc>
                <a:tc>
                  <a:txBody>
                    <a:bodyPr/>
                    <a:lstStyle/>
                    <a:p>
                      <a:pPr algn="r" rtl="0" fontAlgn="ctr"/>
                      <a:r>
                        <a:rPr lang="en-IE" sz="1600" b="0" i="0" u="none" strike="noStrike" dirty="0">
                          <a:solidFill>
                            <a:srgbClr val="000000"/>
                          </a:solidFill>
                          <a:effectLst/>
                          <a:latin typeface="Calibri" panose="020F0502020204030204" pitchFamily="34" charset="0"/>
                        </a:rPr>
                        <a:t>20.1</a:t>
                      </a:r>
                    </a:p>
                  </a:txBody>
                  <a:tcPr marL="9525" marR="9525" marT="9525" marB="0" anchor="ctr"/>
                </a:tc>
                <a:tc>
                  <a:txBody>
                    <a:bodyPr/>
                    <a:lstStyle/>
                    <a:p>
                      <a:pPr algn="r" rtl="0" fontAlgn="ctr"/>
                      <a:r>
                        <a:rPr lang="en-IE" sz="1600" b="0" i="0" u="none" strike="noStrike" dirty="0">
                          <a:solidFill>
                            <a:srgbClr val="000000"/>
                          </a:solidFill>
                          <a:effectLst/>
                          <a:latin typeface="Calibri" panose="020F0502020204030204" pitchFamily="34" charset="0"/>
                        </a:rPr>
                        <a:t>1.12-47.53</a:t>
                      </a:r>
                    </a:p>
                  </a:txBody>
                  <a:tcPr marL="9525" marR="9525" marT="9525" marB="0" anchor="ctr"/>
                </a:tc>
                <a:tc>
                  <a:txBody>
                    <a:bodyPr/>
                    <a:lstStyle/>
                    <a:p>
                      <a:pPr algn="r" rtl="0" fontAlgn="ctr"/>
                      <a:r>
                        <a:rPr lang="en-IE" sz="1600" b="1" i="0" u="none" strike="noStrike" dirty="0">
                          <a:solidFill>
                            <a:srgbClr val="000000"/>
                          </a:solidFill>
                          <a:effectLst/>
                          <a:latin typeface="Calibri" panose="020F0502020204030204" pitchFamily="34" charset="0"/>
                        </a:rPr>
                        <a:t>39</a:t>
                      </a:r>
                    </a:p>
                  </a:txBody>
                  <a:tcPr marL="9525" marR="9525" marT="9525" marB="0" anchor="ctr"/>
                </a:tc>
                <a:extLst>
                  <a:ext uri="{0D108BD9-81ED-4DB2-BD59-A6C34878D82A}">
                    <a16:rowId xmlns:a16="http://schemas.microsoft.com/office/drawing/2014/main" val="10004"/>
                  </a:ext>
                </a:extLst>
              </a:tr>
              <a:tr h="389957">
                <a:tc>
                  <a:txBody>
                    <a:bodyPr/>
                    <a:lstStyle/>
                    <a:p>
                      <a:pPr algn="l">
                        <a:spcAft>
                          <a:spcPts val="0"/>
                        </a:spcAft>
                      </a:pPr>
                      <a:r>
                        <a:rPr lang="en-IE" sz="1600" dirty="0">
                          <a:effectLst/>
                        </a:rPr>
                        <a:t>2015-2016</a:t>
                      </a:r>
                      <a:endParaRPr lang="en-IE" sz="1600" dirty="0">
                        <a:effectLst/>
                        <a:latin typeface="Calibri"/>
                        <a:ea typeface="Calibri"/>
                        <a:cs typeface="Times New Roman"/>
                      </a:endParaRPr>
                    </a:p>
                  </a:txBody>
                  <a:tcPr marL="67901" marR="67901" marT="0" marB="0" anchor="ctr">
                    <a:solidFill>
                      <a:srgbClr val="BA1F46"/>
                    </a:solidFill>
                  </a:tcPr>
                </a:tc>
                <a:tc>
                  <a:txBody>
                    <a:bodyPr/>
                    <a:lstStyle/>
                    <a:p>
                      <a:pPr algn="r" rtl="0" fontAlgn="ctr"/>
                      <a:r>
                        <a:rPr lang="en-IE" sz="1600" b="0" i="0" u="none" strike="noStrike" dirty="0">
                          <a:solidFill>
                            <a:srgbClr val="000000"/>
                          </a:solidFill>
                          <a:effectLst/>
                          <a:latin typeface="Calibri" panose="020F0502020204030204" pitchFamily="34" charset="0"/>
                        </a:rPr>
                        <a:t>57494</a:t>
                      </a:r>
                    </a:p>
                  </a:txBody>
                  <a:tcPr marL="9525" marR="9525" marT="9525" marB="0" anchor="ctr"/>
                </a:tc>
                <a:tc>
                  <a:txBody>
                    <a:bodyPr/>
                    <a:lstStyle/>
                    <a:p>
                      <a:pPr algn="r" rtl="0" fontAlgn="ctr"/>
                      <a:r>
                        <a:rPr lang="en-IE" sz="1600" b="0" i="0" u="none" strike="noStrike" dirty="0">
                          <a:solidFill>
                            <a:srgbClr val="000000"/>
                          </a:solidFill>
                          <a:effectLst/>
                          <a:latin typeface="Calibri" panose="020F0502020204030204" pitchFamily="34" charset="0"/>
                        </a:rPr>
                        <a:t>14474</a:t>
                      </a:r>
                    </a:p>
                  </a:txBody>
                  <a:tcPr marL="9525" marR="9525" marT="9525" marB="0" anchor="ctr"/>
                </a:tc>
                <a:tc>
                  <a:txBody>
                    <a:bodyPr/>
                    <a:lstStyle/>
                    <a:p>
                      <a:pPr algn="r" rtl="0" fontAlgn="ctr"/>
                      <a:r>
                        <a:rPr lang="en-IE" sz="1600" b="1" i="0" u="none" strike="noStrike" dirty="0">
                          <a:solidFill>
                            <a:srgbClr val="000000"/>
                          </a:solidFill>
                          <a:effectLst/>
                          <a:latin typeface="Calibri" panose="020F0502020204030204" pitchFamily="34" charset="0"/>
                        </a:rPr>
                        <a:t>25.2</a:t>
                      </a:r>
                    </a:p>
                  </a:txBody>
                  <a:tcPr marL="9525" marR="9525" marT="9525" marB="0" anchor="ctr"/>
                </a:tc>
                <a:tc>
                  <a:txBody>
                    <a:bodyPr/>
                    <a:lstStyle/>
                    <a:p>
                      <a:pPr algn="r" rtl="0" fontAlgn="ctr"/>
                      <a:r>
                        <a:rPr lang="en-IE" sz="1600" b="0" i="0" u="none" strike="noStrike" dirty="0">
                          <a:solidFill>
                            <a:srgbClr val="000000"/>
                          </a:solidFill>
                          <a:effectLst/>
                          <a:latin typeface="Calibri" panose="020F0502020204030204" pitchFamily="34" charset="0"/>
                        </a:rPr>
                        <a:t>19.8</a:t>
                      </a:r>
                    </a:p>
                  </a:txBody>
                  <a:tcPr marL="9525" marR="9525" marT="9525" marB="0" anchor="ctr"/>
                </a:tc>
                <a:tc>
                  <a:txBody>
                    <a:bodyPr/>
                    <a:lstStyle/>
                    <a:p>
                      <a:pPr algn="r" rtl="0" fontAlgn="ctr"/>
                      <a:r>
                        <a:rPr lang="en-IE" sz="1600" b="0" i="0" u="none" strike="noStrike" dirty="0">
                          <a:solidFill>
                            <a:srgbClr val="000000"/>
                          </a:solidFill>
                          <a:effectLst/>
                          <a:latin typeface="Calibri" panose="020F0502020204030204" pitchFamily="34" charset="0"/>
                        </a:rPr>
                        <a:t>6.89-47.04</a:t>
                      </a:r>
                    </a:p>
                  </a:txBody>
                  <a:tcPr marL="9525" marR="9525" marT="9525" marB="0" anchor="ctr"/>
                </a:tc>
                <a:tc>
                  <a:txBody>
                    <a:bodyPr/>
                    <a:lstStyle/>
                    <a:p>
                      <a:pPr algn="r" rtl="0" fontAlgn="ctr"/>
                      <a:r>
                        <a:rPr lang="en-IE" sz="1600" b="1" i="0" u="none" strike="noStrike" dirty="0">
                          <a:solidFill>
                            <a:srgbClr val="000000"/>
                          </a:solidFill>
                          <a:effectLst/>
                          <a:latin typeface="Calibri" panose="020F0502020204030204" pitchFamily="34" charset="0"/>
                        </a:rPr>
                        <a:t>46</a:t>
                      </a:r>
                    </a:p>
                  </a:txBody>
                  <a:tcPr marL="9525" marR="9525" marT="9525" marB="0" anchor="ctr"/>
                </a:tc>
                <a:extLst>
                  <a:ext uri="{0D108BD9-81ED-4DB2-BD59-A6C34878D82A}">
                    <a16:rowId xmlns:a16="http://schemas.microsoft.com/office/drawing/2014/main" val="10005"/>
                  </a:ext>
                </a:extLst>
              </a:tr>
              <a:tr h="389957">
                <a:tc>
                  <a:txBody>
                    <a:bodyPr/>
                    <a:lstStyle/>
                    <a:p>
                      <a:pPr algn="l">
                        <a:spcAft>
                          <a:spcPts val="0"/>
                        </a:spcAft>
                      </a:pPr>
                      <a:r>
                        <a:rPr lang="en-IE" sz="1600" dirty="0">
                          <a:effectLst/>
                        </a:rPr>
                        <a:t>2016-2017Ɨ</a:t>
                      </a:r>
                      <a:endParaRPr lang="en-IE" sz="1600" dirty="0">
                        <a:effectLst/>
                        <a:latin typeface="Calibri"/>
                        <a:ea typeface="Calibri"/>
                        <a:cs typeface="Times New Roman"/>
                      </a:endParaRPr>
                    </a:p>
                  </a:txBody>
                  <a:tcPr marL="67901" marR="67901" marT="0" marB="0" anchor="ctr">
                    <a:solidFill>
                      <a:srgbClr val="BA1F46"/>
                    </a:solidFill>
                  </a:tcPr>
                </a:tc>
                <a:tc>
                  <a:txBody>
                    <a:bodyPr/>
                    <a:lstStyle/>
                    <a:p>
                      <a:pPr algn="r" rtl="0" fontAlgn="ctr"/>
                      <a:r>
                        <a:rPr lang="en-IE" sz="1600" b="0" i="0" u="none" strike="noStrike" dirty="0">
                          <a:solidFill>
                            <a:srgbClr val="000000"/>
                          </a:solidFill>
                          <a:effectLst/>
                          <a:latin typeface="Calibri" panose="020F0502020204030204" pitchFamily="34" charset="0"/>
                        </a:rPr>
                        <a:t>62324</a:t>
                      </a:r>
                    </a:p>
                  </a:txBody>
                  <a:tcPr marL="9525" marR="9525" marT="9525" marB="0" anchor="ctr"/>
                </a:tc>
                <a:tc>
                  <a:txBody>
                    <a:bodyPr/>
                    <a:lstStyle/>
                    <a:p>
                      <a:pPr algn="r" rtl="0" fontAlgn="ctr"/>
                      <a:r>
                        <a:rPr lang="en-IE" sz="1600" b="0" i="0" u="none" strike="noStrike" dirty="0">
                          <a:solidFill>
                            <a:srgbClr val="000000"/>
                          </a:solidFill>
                          <a:effectLst/>
                          <a:latin typeface="Calibri" panose="020F0502020204030204" pitchFamily="34" charset="0"/>
                        </a:rPr>
                        <a:t>21195</a:t>
                      </a:r>
                    </a:p>
                  </a:txBody>
                  <a:tcPr marL="9525" marR="9525" marT="9525" marB="0" anchor="ctr"/>
                </a:tc>
                <a:tc>
                  <a:txBody>
                    <a:bodyPr/>
                    <a:lstStyle/>
                    <a:p>
                      <a:pPr algn="r" rtl="0" fontAlgn="ctr"/>
                      <a:r>
                        <a:rPr lang="en-IE" sz="1600" b="1" i="0" u="none" strike="noStrike" dirty="0">
                          <a:solidFill>
                            <a:srgbClr val="000000"/>
                          </a:solidFill>
                          <a:effectLst/>
                          <a:latin typeface="Calibri" panose="020F0502020204030204" pitchFamily="34" charset="0"/>
                        </a:rPr>
                        <a:t>34.0</a:t>
                      </a:r>
                    </a:p>
                  </a:txBody>
                  <a:tcPr marL="9525" marR="9525" marT="9525" marB="0" anchor="ctr"/>
                </a:tc>
                <a:tc>
                  <a:txBody>
                    <a:bodyPr/>
                    <a:lstStyle/>
                    <a:p>
                      <a:pPr algn="r" rtl="0" fontAlgn="ctr"/>
                      <a:r>
                        <a:rPr lang="en-IE" sz="1600" b="0" i="0" u="none" strike="noStrike" dirty="0">
                          <a:solidFill>
                            <a:srgbClr val="000000"/>
                          </a:solidFill>
                          <a:effectLst/>
                          <a:latin typeface="Calibri" panose="020F0502020204030204" pitchFamily="34" charset="0"/>
                        </a:rPr>
                        <a:t>29.6</a:t>
                      </a:r>
                    </a:p>
                  </a:txBody>
                  <a:tcPr marL="9525" marR="9525" marT="9525" marB="0" anchor="ctr"/>
                </a:tc>
                <a:tc>
                  <a:txBody>
                    <a:bodyPr/>
                    <a:lstStyle/>
                    <a:p>
                      <a:pPr algn="r" rtl="0" fontAlgn="ctr"/>
                      <a:r>
                        <a:rPr lang="en-IE" sz="1600" b="0" i="0" u="none" strike="noStrike" dirty="0">
                          <a:solidFill>
                            <a:srgbClr val="000000"/>
                          </a:solidFill>
                          <a:effectLst/>
                          <a:latin typeface="Calibri" panose="020F0502020204030204" pitchFamily="34" charset="0"/>
                        </a:rPr>
                        <a:t>6.41-63.7</a:t>
                      </a:r>
                    </a:p>
                  </a:txBody>
                  <a:tcPr marL="9525" marR="9525" marT="9525" marB="0" anchor="ctr"/>
                </a:tc>
                <a:tc>
                  <a:txBody>
                    <a:bodyPr/>
                    <a:lstStyle/>
                    <a:p>
                      <a:pPr algn="r" rtl="0" fontAlgn="ctr"/>
                      <a:r>
                        <a:rPr lang="en-IE" sz="1600" b="1" i="0" u="none" strike="noStrike" dirty="0">
                          <a:solidFill>
                            <a:srgbClr val="000000"/>
                          </a:solidFill>
                          <a:effectLst/>
                          <a:latin typeface="Calibri" panose="020F0502020204030204" pitchFamily="34" charset="0"/>
                        </a:rPr>
                        <a:t>48</a:t>
                      </a:r>
                    </a:p>
                  </a:txBody>
                  <a:tcPr marL="9525" marR="9525" marT="9525" marB="0" anchor="ctr"/>
                </a:tc>
                <a:extLst>
                  <a:ext uri="{0D108BD9-81ED-4DB2-BD59-A6C34878D82A}">
                    <a16:rowId xmlns:a16="http://schemas.microsoft.com/office/drawing/2014/main" val="10006"/>
                  </a:ext>
                </a:extLst>
              </a:tr>
              <a:tr h="389957">
                <a:tc>
                  <a:txBody>
                    <a:bodyPr/>
                    <a:lstStyle/>
                    <a:p>
                      <a:pPr algn="l">
                        <a:spcAft>
                          <a:spcPts val="0"/>
                        </a:spcAft>
                      </a:pPr>
                      <a:r>
                        <a:rPr lang="en-IE" sz="1600" dirty="0">
                          <a:effectLst/>
                        </a:rPr>
                        <a:t>2017-2018</a:t>
                      </a:r>
                      <a:endParaRPr lang="en-IE" sz="1600" dirty="0">
                        <a:effectLst/>
                        <a:latin typeface="Calibri"/>
                        <a:ea typeface="Calibri"/>
                        <a:cs typeface="Times New Roman"/>
                      </a:endParaRPr>
                    </a:p>
                  </a:txBody>
                  <a:tcPr marL="67901" marR="67901" marT="0" marB="0" anchor="ctr">
                    <a:solidFill>
                      <a:srgbClr val="BA1F46"/>
                    </a:solidFill>
                  </a:tcPr>
                </a:tc>
                <a:tc>
                  <a:txBody>
                    <a:bodyPr/>
                    <a:lstStyle/>
                    <a:p>
                      <a:pPr algn="r" rtl="0" fontAlgn="ctr"/>
                      <a:r>
                        <a:rPr lang="en-IE" sz="1600" b="0" i="0" u="none" strike="noStrike" dirty="0">
                          <a:solidFill>
                            <a:srgbClr val="000000"/>
                          </a:solidFill>
                          <a:effectLst/>
                          <a:latin typeface="Calibri" panose="020F0502020204030204" pitchFamily="34" charset="0"/>
                        </a:rPr>
                        <a:t>64554</a:t>
                      </a:r>
                    </a:p>
                  </a:txBody>
                  <a:tcPr marL="9525" marR="9525" marT="9525" marB="0" anchor="ctr"/>
                </a:tc>
                <a:tc>
                  <a:txBody>
                    <a:bodyPr/>
                    <a:lstStyle/>
                    <a:p>
                      <a:pPr algn="r" rtl="0" fontAlgn="ctr"/>
                      <a:r>
                        <a:rPr lang="en-IE" sz="1600" b="0" i="0" u="none" strike="noStrike" dirty="0">
                          <a:solidFill>
                            <a:srgbClr val="000000"/>
                          </a:solidFill>
                          <a:effectLst/>
                          <a:latin typeface="Calibri" panose="020F0502020204030204" pitchFamily="34" charset="0"/>
                        </a:rPr>
                        <a:t>28947</a:t>
                      </a:r>
                    </a:p>
                  </a:txBody>
                  <a:tcPr marL="9525" marR="9525" marT="9525" marB="0" anchor="ctr"/>
                </a:tc>
                <a:tc>
                  <a:txBody>
                    <a:bodyPr/>
                    <a:lstStyle/>
                    <a:p>
                      <a:pPr algn="r" rtl="0" fontAlgn="ctr"/>
                      <a:r>
                        <a:rPr lang="en-IE" sz="1600" b="1" i="0" u="none" strike="noStrike" dirty="0">
                          <a:solidFill>
                            <a:srgbClr val="000000"/>
                          </a:solidFill>
                          <a:effectLst/>
                          <a:latin typeface="Calibri" panose="020F0502020204030204" pitchFamily="34" charset="0"/>
                        </a:rPr>
                        <a:t>44.8</a:t>
                      </a:r>
                    </a:p>
                  </a:txBody>
                  <a:tcPr marL="9525" marR="9525" marT="9525" marB="0" anchor="ctr"/>
                </a:tc>
                <a:tc>
                  <a:txBody>
                    <a:bodyPr/>
                    <a:lstStyle/>
                    <a:p>
                      <a:pPr algn="r" rtl="0" fontAlgn="ctr"/>
                      <a:r>
                        <a:rPr lang="en-IE" sz="1600" b="0" i="0" u="none" strike="noStrike" dirty="0">
                          <a:solidFill>
                            <a:srgbClr val="000000"/>
                          </a:solidFill>
                          <a:effectLst/>
                          <a:latin typeface="Calibri" panose="020F0502020204030204" pitchFamily="34" charset="0"/>
                        </a:rPr>
                        <a:t>43.8</a:t>
                      </a:r>
                    </a:p>
                  </a:txBody>
                  <a:tcPr marL="9525" marR="9525" marT="9525" marB="0" anchor="ctr"/>
                </a:tc>
                <a:tc>
                  <a:txBody>
                    <a:bodyPr/>
                    <a:lstStyle/>
                    <a:p>
                      <a:pPr algn="r" rtl="0" fontAlgn="ctr"/>
                      <a:r>
                        <a:rPr lang="en-IE" sz="1600" b="0" i="0" u="none" strike="noStrike" dirty="0">
                          <a:solidFill>
                            <a:srgbClr val="000000"/>
                          </a:solidFill>
                          <a:effectLst/>
                          <a:latin typeface="Calibri" panose="020F0502020204030204" pitchFamily="34" charset="0"/>
                        </a:rPr>
                        <a:t>13.75-74.76</a:t>
                      </a:r>
                    </a:p>
                  </a:txBody>
                  <a:tcPr marL="9525" marR="9525" marT="9525" marB="0" anchor="ctr"/>
                </a:tc>
                <a:tc>
                  <a:txBody>
                    <a:bodyPr/>
                    <a:lstStyle/>
                    <a:p>
                      <a:pPr algn="r" rtl="0" fontAlgn="ctr"/>
                      <a:r>
                        <a:rPr lang="en-IE" sz="1600" b="1" i="0" u="none" strike="noStrike" dirty="0">
                          <a:solidFill>
                            <a:srgbClr val="000000"/>
                          </a:solidFill>
                          <a:effectLst/>
                          <a:latin typeface="Calibri" panose="020F0502020204030204" pitchFamily="34" charset="0"/>
                        </a:rPr>
                        <a:t>49</a:t>
                      </a:r>
                    </a:p>
                  </a:txBody>
                  <a:tcPr marL="9525" marR="9525" marT="9525" marB="0" anchor="ctr"/>
                </a:tc>
                <a:extLst>
                  <a:ext uri="{0D108BD9-81ED-4DB2-BD59-A6C34878D82A}">
                    <a16:rowId xmlns:a16="http://schemas.microsoft.com/office/drawing/2014/main" val="10007"/>
                  </a:ext>
                </a:extLst>
              </a:tr>
              <a:tr h="389957">
                <a:tc>
                  <a:txBody>
                    <a:bodyPr/>
                    <a:lstStyle/>
                    <a:p>
                      <a:pPr algn="l">
                        <a:spcAft>
                          <a:spcPts val="0"/>
                        </a:spcAft>
                      </a:pPr>
                      <a:r>
                        <a:rPr lang="en-IE" sz="1600" dirty="0">
                          <a:effectLst/>
                          <a:latin typeface="Calibri"/>
                          <a:ea typeface="Calibri"/>
                          <a:cs typeface="Times New Roman"/>
                        </a:rPr>
                        <a:t>2018-2019</a:t>
                      </a:r>
                    </a:p>
                  </a:txBody>
                  <a:tcPr marL="67901" marR="67901" marT="0" marB="0" anchor="ctr">
                    <a:solidFill>
                      <a:srgbClr val="BA1F46"/>
                    </a:solidFill>
                  </a:tcPr>
                </a:tc>
                <a:tc>
                  <a:txBody>
                    <a:bodyPr/>
                    <a:lstStyle/>
                    <a:p>
                      <a:pPr algn="r" rtl="0" fontAlgn="ctr"/>
                      <a:r>
                        <a:rPr lang="en-IE" sz="1600" b="0" i="0" u="none" strike="noStrike" dirty="0">
                          <a:solidFill>
                            <a:srgbClr val="000000"/>
                          </a:solidFill>
                          <a:effectLst/>
                          <a:latin typeface="Calibri" panose="020F0502020204030204" pitchFamily="34" charset="0"/>
                        </a:rPr>
                        <a:t>66857</a:t>
                      </a:r>
                    </a:p>
                  </a:txBody>
                  <a:tcPr marL="9525" marR="9525" marT="9525" marB="0" anchor="ctr"/>
                </a:tc>
                <a:tc>
                  <a:txBody>
                    <a:bodyPr/>
                    <a:lstStyle/>
                    <a:p>
                      <a:pPr algn="r" rtl="0" fontAlgn="ctr"/>
                      <a:r>
                        <a:rPr lang="en-IE" sz="1600" b="0" i="0" u="none" strike="noStrike" dirty="0">
                          <a:solidFill>
                            <a:srgbClr val="000000"/>
                          </a:solidFill>
                          <a:effectLst/>
                          <a:latin typeface="Calibri" panose="020F0502020204030204" pitchFamily="34" charset="0"/>
                        </a:rPr>
                        <a:t>35585</a:t>
                      </a:r>
                    </a:p>
                  </a:txBody>
                  <a:tcPr marL="9525" marR="9525" marT="9525" marB="0" anchor="ctr"/>
                </a:tc>
                <a:tc>
                  <a:txBody>
                    <a:bodyPr/>
                    <a:lstStyle/>
                    <a:p>
                      <a:pPr algn="r" rtl="0" fontAlgn="ctr"/>
                      <a:r>
                        <a:rPr lang="en-IE" sz="1600" b="1" i="0" u="none" strike="noStrike" dirty="0">
                          <a:solidFill>
                            <a:srgbClr val="000000"/>
                          </a:solidFill>
                          <a:effectLst/>
                          <a:latin typeface="Calibri" panose="020F0502020204030204" pitchFamily="34" charset="0"/>
                        </a:rPr>
                        <a:t>53.2</a:t>
                      </a:r>
                    </a:p>
                  </a:txBody>
                  <a:tcPr marL="9525" marR="9525" marT="9525" marB="0" anchor="ctr"/>
                </a:tc>
                <a:tc>
                  <a:txBody>
                    <a:bodyPr/>
                    <a:lstStyle/>
                    <a:p>
                      <a:pPr algn="r" rtl="0" fontAlgn="ctr"/>
                      <a:r>
                        <a:rPr lang="en-IE" sz="1600" b="0" i="0" u="none" strike="noStrike" dirty="0">
                          <a:solidFill>
                            <a:srgbClr val="000000"/>
                          </a:solidFill>
                          <a:effectLst/>
                          <a:latin typeface="Calibri" panose="020F0502020204030204" pitchFamily="34" charset="0"/>
                        </a:rPr>
                        <a:t>52.2</a:t>
                      </a:r>
                    </a:p>
                  </a:txBody>
                  <a:tcPr marL="9525" marR="9525" marT="9525" marB="0" anchor="ctr"/>
                </a:tc>
                <a:tc>
                  <a:txBody>
                    <a:bodyPr/>
                    <a:lstStyle/>
                    <a:p>
                      <a:pPr algn="r" rtl="0" fontAlgn="ctr"/>
                      <a:r>
                        <a:rPr lang="en-IE" sz="1600" b="0" i="0" u="none" strike="noStrike" dirty="0">
                          <a:solidFill>
                            <a:srgbClr val="000000"/>
                          </a:solidFill>
                          <a:effectLst/>
                          <a:latin typeface="Calibri" panose="020F0502020204030204" pitchFamily="34" charset="0"/>
                        </a:rPr>
                        <a:t>21.95-84.78</a:t>
                      </a:r>
                    </a:p>
                  </a:txBody>
                  <a:tcPr marL="9525" marR="9525" marT="9525" marB="0" anchor="ctr"/>
                </a:tc>
                <a:tc>
                  <a:txBody>
                    <a:bodyPr/>
                    <a:lstStyle/>
                    <a:p>
                      <a:pPr algn="r" rtl="0" fontAlgn="ctr"/>
                      <a:r>
                        <a:rPr lang="en-IE" sz="1600" b="1" i="0" u="none" strike="noStrike" dirty="0">
                          <a:solidFill>
                            <a:srgbClr val="000000"/>
                          </a:solidFill>
                          <a:effectLst/>
                          <a:latin typeface="Calibri" panose="020F0502020204030204" pitchFamily="34" charset="0"/>
                        </a:rPr>
                        <a:t>51</a:t>
                      </a:r>
                    </a:p>
                  </a:txBody>
                  <a:tcPr marL="9525" marR="9525" marT="9525" marB="0" anchor="ctr"/>
                </a:tc>
                <a:extLst>
                  <a:ext uri="{0D108BD9-81ED-4DB2-BD59-A6C34878D82A}">
                    <a16:rowId xmlns:a16="http://schemas.microsoft.com/office/drawing/2014/main" val="10008"/>
                  </a:ext>
                </a:extLst>
              </a:tr>
              <a:tr h="389957">
                <a:tc>
                  <a:txBody>
                    <a:bodyPr/>
                    <a:lstStyle/>
                    <a:p>
                      <a:pPr algn="l">
                        <a:spcAft>
                          <a:spcPts val="0"/>
                        </a:spcAft>
                      </a:pPr>
                      <a:r>
                        <a:rPr lang="en-IE" sz="1600" dirty="0">
                          <a:effectLst/>
                          <a:latin typeface="Calibri"/>
                          <a:ea typeface="Calibri"/>
                          <a:cs typeface="Times New Roman"/>
                        </a:rPr>
                        <a:t>2019-2020</a:t>
                      </a:r>
                    </a:p>
                  </a:txBody>
                  <a:tcPr marL="67901" marR="67901" marT="0" marB="0" anchor="ctr">
                    <a:solidFill>
                      <a:srgbClr val="BA1F46"/>
                    </a:solidFill>
                  </a:tcPr>
                </a:tc>
                <a:tc>
                  <a:txBody>
                    <a:bodyPr/>
                    <a:lstStyle/>
                    <a:p>
                      <a:pPr algn="r" rtl="0" fontAlgn="ctr"/>
                      <a:r>
                        <a:rPr lang="en-IE" sz="1600" b="0" i="0" u="none" strike="noStrike" dirty="0">
                          <a:solidFill>
                            <a:srgbClr val="000000"/>
                          </a:solidFill>
                          <a:effectLst/>
                          <a:latin typeface="Calibri" panose="020F0502020204030204" pitchFamily="34" charset="0"/>
                        </a:rPr>
                        <a:t>67452</a:t>
                      </a:r>
                    </a:p>
                  </a:txBody>
                  <a:tcPr marL="9525" marR="9525" marT="9525" marB="0" anchor="ctr"/>
                </a:tc>
                <a:tc>
                  <a:txBody>
                    <a:bodyPr/>
                    <a:lstStyle/>
                    <a:p>
                      <a:pPr algn="r" rtl="0" fontAlgn="ctr"/>
                      <a:r>
                        <a:rPr lang="en-IE" sz="1600" b="0" i="0" u="none" strike="noStrike" dirty="0">
                          <a:solidFill>
                            <a:srgbClr val="000000"/>
                          </a:solidFill>
                          <a:effectLst/>
                          <a:latin typeface="Calibri" panose="020F0502020204030204" pitchFamily="34" charset="0"/>
                        </a:rPr>
                        <a:t>39721</a:t>
                      </a:r>
                    </a:p>
                  </a:txBody>
                  <a:tcPr marL="9525" marR="9525" marT="9525" marB="0" anchor="ctr"/>
                </a:tc>
                <a:tc>
                  <a:txBody>
                    <a:bodyPr/>
                    <a:lstStyle/>
                    <a:p>
                      <a:pPr algn="r" rtl="0" fontAlgn="ctr"/>
                      <a:r>
                        <a:rPr lang="en-IE" sz="1600" b="1" i="0" u="none" strike="noStrike" dirty="0">
                          <a:solidFill>
                            <a:srgbClr val="000000"/>
                          </a:solidFill>
                          <a:effectLst/>
                          <a:latin typeface="Calibri" panose="020F0502020204030204" pitchFamily="34" charset="0"/>
                        </a:rPr>
                        <a:t>58.9</a:t>
                      </a:r>
                    </a:p>
                  </a:txBody>
                  <a:tcPr marL="9525" marR="9525" marT="9525" marB="0" anchor="ctr"/>
                </a:tc>
                <a:tc>
                  <a:txBody>
                    <a:bodyPr/>
                    <a:lstStyle/>
                    <a:p>
                      <a:pPr algn="r" rtl="0" fontAlgn="ctr"/>
                      <a:r>
                        <a:rPr lang="en-IE" sz="1600" b="0" i="0" u="none" strike="noStrike" dirty="0">
                          <a:solidFill>
                            <a:srgbClr val="000000"/>
                          </a:solidFill>
                          <a:effectLst/>
                          <a:latin typeface="Calibri" panose="020F0502020204030204" pitchFamily="34" charset="0"/>
                        </a:rPr>
                        <a:t>57.4</a:t>
                      </a:r>
                    </a:p>
                  </a:txBody>
                  <a:tcPr marL="9525" marR="9525" marT="9525" marB="0" anchor="ctr"/>
                </a:tc>
                <a:tc>
                  <a:txBody>
                    <a:bodyPr/>
                    <a:lstStyle/>
                    <a:p>
                      <a:pPr algn="r" rtl="0" fontAlgn="ctr"/>
                      <a:r>
                        <a:rPr lang="en-IE" sz="1600" b="0" i="0" u="none" strike="noStrike" dirty="0">
                          <a:solidFill>
                            <a:srgbClr val="000000"/>
                          </a:solidFill>
                          <a:effectLst/>
                          <a:latin typeface="Calibri" panose="020F0502020204030204" pitchFamily="34" charset="0"/>
                        </a:rPr>
                        <a:t>26.2-91.3</a:t>
                      </a:r>
                    </a:p>
                  </a:txBody>
                  <a:tcPr marL="9525" marR="9525" marT="9525" marB="0" anchor="ctr"/>
                </a:tc>
                <a:tc>
                  <a:txBody>
                    <a:bodyPr/>
                    <a:lstStyle/>
                    <a:p>
                      <a:pPr algn="r" rtl="0" fontAlgn="ctr"/>
                      <a:r>
                        <a:rPr lang="en-IE" sz="1600" b="1" i="0" u="none" strike="noStrike" dirty="0">
                          <a:solidFill>
                            <a:srgbClr val="000000"/>
                          </a:solidFill>
                          <a:effectLst/>
                          <a:latin typeface="Calibri" panose="020F0502020204030204" pitchFamily="34" charset="0"/>
                        </a:rPr>
                        <a:t>50Ɨ</a:t>
                      </a:r>
                    </a:p>
                  </a:txBody>
                  <a:tcPr marL="9525" marR="9525" marT="9525" marB="0" anchor="ctr"/>
                </a:tc>
                <a:extLst>
                  <a:ext uri="{0D108BD9-81ED-4DB2-BD59-A6C34878D82A}">
                    <a16:rowId xmlns:a16="http://schemas.microsoft.com/office/drawing/2014/main" val="4158291371"/>
                  </a:ext>
                </a:extLst>
              </a:tr>
              <a:tr h="389957">
                <a:tc>
                  <a:txBody>
                    <a:bodyPr/>
                    <a:lstStyle/>
                    <a:p>
                      <a:pPr algn="l">
                        <a:spcAft>
                          <a:spcPts val="0"/>
                        </a:spcAft>
                      </a:pPr>
                      <a:r>
                        <a:rPr lang="en-IE" sz="1600" dirty="0">
                          <a:effectLst/>
                          <a:latin typeface="+mn-lt"/>
                          <a:ea typeface="Calibri"/>
                          <a:cs typeface="Times New Roman"/>
                        </a:rPr>
                        <a:t>2020-2021</a:t>
                      </a:r>
                    </a:p>
                  </a:txBody>
                  <a:tcPr marL="67901" marR="67901" marT="0" marB="0" anchor="ctr">
                    <a:solidFill>
                      <a:srgbClr val="BA1F46"/>
                    </a:solidFill>
                  </a:tcPr>
                </a:tc>
                <a:tc>
                  <a:txBody>
                    <a:bodyPr/>
                    <a:lstStyle/>
                    <a:p>
                      <a:pPr algn="r" rtl="0" fontAlgn="ctr"/>
                      <a:r>
                        <a:rPr lang="en-IE" sz="1600" b="0" i="0" u="none" strike="noStrike" dirty="0">
                          <a:solidFill>
                            <a:srgbClr val="000000"/>
                          </a:solidFill>
                          <a:effectLst/>
                          <a:latin typeface="Calibri" panose="020F0502020204030204" pitchFamily="34" charset="0"/>
                        </a:rPr>
                        <a:t>70263</a:t>
                      </a:r>
                    </a:p>
                  </a:txBody>
                  <a:tcPr marL="9525" marR="9525" marT="9525" marB="0" anchor="ctr"/>
                </a:tc>
                <a:tc>
                  <a:txBody>
                    <a:bodyPr/>
                    <a:lstStyle/>
                    <a:p>
                      <a:pPr algn="r" rtl="0" fontAlgn="ctr"/>
                      <a:r>
                        <a:rPr lang="en-IE" sz="1600" b="0" i="0" u="none" strike="noStrike" dirty="0">
                          <a:solidFill>
                            <a:srgbClr val="000000"/>
                          </a:solidFill>
                          <a:effectLst/>
                          <a:latin typeface="Calibri" panose="020F0502020204030204" pitchFamily="34" charset="0"/>
                        </a:rPr>
                        <a:t>50183</a:t>
                      </a:r>
                    </a:p>
                  </a:txBody>
                  <a:tcPr marL="9525" marR="9525" marT="9525" marB="0" anchor="ctr"/>
                </a:tc>
                <a:tc>
                  <a:txBody>
                    <a:bodyPr/>
                    <a:lstStyle/>
                    <a:p>
                      <a:pPr algn="r" rtl="0" fontAlgn="ctr"/>
                      <a:r>
                        <a:rPr lang="en-IE" sz="1600" b="1" i="0" u="none" strike="noStrike" dirty="0">
                          <a:solidFill>
                            <a:srgbClr val="000000"/>
                          </a:solidFill>
                          <a:effectLst/>
                          <a:latin typeface="Calibri" panose="020F0502020204030204" pitchFamily="34" charset="0"/>
                        </a:rPr>
                        <a:t>71.4</a:t>
                      </a:r>
                    </a:p>
                  </a:txBody>
                  <a:tcPr marL="9525" marR="9525" marT="9525" marB="0" anchor="ctr"/>
                </a:tc>
                <a:tc>
                  <a:txBody>
                    <a:bodyPr/>
                    <a:lstStyle/>
                    <a:p>
                      <a:pPr algn="r" rtl="0" fontAlgn="ctr"/>
                      <a:r>
                        <a:rPr lang="en-IE" sz="1600" b="0" i="0" u="none" strike="noStrike" dirty="0">
                          <a:solidFill>
                            <a:srgbClr val="000000"/>
                          </a:solidFill>
                          <a:effectLst/>
                          <a:latin typeface="Calibri" panose="020F0502020204030204" pitchFamily="34" charset="0"/>
                        </a:rPr>
                        <a:t>72.7</a:t>
                      </a:r>
                    </a:p>
                  </a:txBody>
                  <a:tcPr marL="9525" marR="9525" marT="9525" marB="0" anchor="ctr"/>
                </a:tc>
                <a:tc>
                  <a:txBody>
                    <a:bodyPr/>
                    <a:lstStyle/>
                    <a:p>
                      <a:pPr algn="r" rtl="0" fontAlgn="ctr"/>
                      <a:r>
                        <a:rPr lang="en-IE" sz="1600" b="0" i="0" u="none" strike="noStrike" dirty="0">
                          <a:solidFill>
                            <a:srgbClr val="000000"/>
                          </a:solidFill>
                          <a:effectLst/>
                          <a:latin typeface="Calibri" panose="020F0502020204030204" pitchFamily="34" charset="0"/>
                        </a:rPr>
                        <a:t>34.7-89.2</a:t>
                      </a:r>
                    </a:p>
                  </a:txBody>
                  <a:tcPr marL="9525" marR="9525" marT="9525" marB="0" anchor="ctr"/>
                </a:tc>
                <a:tc>
                  <a:txBody>
                    <a:bodyPr/>
                    <a:lstStyle/>
                    <a:p>
                      <a:pPr algn="r" rtl="0" fontAlgn="ctr"/>
                      <a:r>
                        <a:rPr lang="en-IE" sz="1600" b="1" i="0" u="none" strike="noStrike" dirty="0">
                          <a:solidFill>
                            <a:srgbClr val="000000"/>
                          </a:solidFill>
                          <a:effectLst/>
                          <a:latin typeface="Calibri" panose="020F0502020204030204" pitchFamily="34" charset="0"/>
                        </a:rPr>
                        <a:t>49ƗƗ</a:t>
                      </a:r>
                    </a:p>
                  </a:txBody>
                  <a:tcPr marL="9525" marR="9525" marT="9525" marB="0" anchor="ctr"/>
                </a:tc>
                <a:extLst>
                  <a:ext uri="{0D108BD9-81ED-4DB2-BD59-A6C34878D82A}">
                    <a16:rowId xmlns:a16="http://schemas.microsoft.com/office/drawing/2014/main" val="2583478036"/>
                  </a:ext>
                </a:extLst>
              </a:tr>
              <a:tr h="389957">
                <a:tc>
                  <a:txBody>
                    <a:bodyPr/>
                    <a:lstStyle/>
                    <a:p>
                      <a:pPr algn="l">
                        <a:spcAft>
                          <a:spcPts val="0"/>
                        </a:spcAft>
                      </a:pPr>
                      <a:r>
                        <a:rPr lang="en-GB" sz="1600" dirty="0">
                          <a:effectLst/>
                          <a:latin typeface="+mn-lt"/>
                          <a:ea typeface="Calibri"/>
                          <a:cs typeface="Times New Roman"/>
                        </a:rPr>
                        <a:t>2021-2022</a:t>
                      </a:r>
                      <a:endParaRPr lang="en-IE" sz="1600" dirty="0">
                        <a:effectLst/>
                        <a:latin typeface="+mn-lt"/>
                        <a:ea typeface="Calibri"/>
                        <a:cs typeface="Times New Roman"/>
                      </a:endParaRPr>
                    </a:p>
                  </a:txBody>
                  <a:tcPr marL="67901" marR="67901" marT="0" marB="0" anchor="ctr">
                    <a:solidFill>
                      <a:srgbClr val="BA1F46"/>
                    </a:solidFill>
                  </a:tcPr>
                </a:tc>
                <a:tc>
                  <a:txBody>
                    <a:bodyPr/>
                    <a:lstStyle/>
                    <a:p>
                      <a:pPr algn="r" fontAlgn="ctr"/>
                      <a:r>
                        <a:rPr lang="en-IE" sz="1600" b="0" i="0" u="none" strike="noStrike" dirty="0">
                          <a:solidFill>
                            <a:srgbClr val="000000"/>
                          </a:solidFill>
                          <a:effectLst/>
                          <a:latin typeface="Calibri" panose="020F0502020204030204" pitchFamily="34" charset="0"/>
                        </a:rPr>
                        <a:t>65947</a:t>
                      </a:r>
                    </a:p>
                  </a:txBody>
                  <a:tcPr marL="0" marR="0" marT="0" marB="0" anchor="ctr"/>
                </a:tc>
                <a:tc>
                  <a:txBody>
                    <a:bodyPr/>
                    <a:lstStyle/>
                    <a:p>
                      <a:pPr algn="r" fontAlgn="ctr"/>
                      <a:r>
                        <a:rPr lang="en-IE" sz="1600" b="0" i="0" u="none" strike="noStrike" dirty="0">
                          <a:solidFill>
                            <a:srgbClr val="000000"/>
                          </a:solidFill>
                          <a:effectLst/>
                          <a:latin typeface="Calibri" panose="020F0502020204030204" pitchFamily="34" charset="0"/>
                        </a:rPr>
                        <a:t>42541</a:t>
                      </a:r>
                    </a:p>
                  </a:txBody>
                  <a:tcPr marL="0" marR="0" marT="0" marB="0" anchor="ctr"/>
                </a:tc>
                <a:tc>
                  <a:txBody>
                    <a:bodyPr/>
                    <a:lstStyle/>
                    <a:p>
                      <a:pPr algn="r" fontAlgn="ctr"/>
                      <a:r>
                        <a:rPr lang="en-IE" sz="1600" b="1" i="0" u="none" strike="noStrike" dirty="0">
                          <a:solidFill>
                            <a:srgbClr val="000000"/>
                          </a:solidFill>
                          <a:effectLst/>
                          <a:latin typeface="Calibri" panose="020F0502020204030204" pitchFamily="34" charset="0"/>
                        </a:rPr>
                        <a:t>64.5</a:t>
                      </a:r>
                    </a:p>
                  </a:txBody>
                  <a:tcPr marL="0" marR="0" marT="0" marB="0" anchor="ctr"/>
                </a:tc>
                <a:tc>
                  <a:txBody>
                    <a:bodyPr/>
                    <a:lstStyle/>
                    <a:p>
                      <a:pPr algn="r" rtl="0" fontAlgn="ctr"/>
                      <a:r>
                        <a:rPr lang="en-GB" sz="1600" b="0" i="0" u="none" strike="noStrike" dirty="0">
                          <a:solidFill>
                            <a:srgbClr val="000000"/>
                          </a:solidFill>
                          <a:effectLst/>
                          <a:latin typeface="Calibri" panose="020F0502020204030204" pitchFamily="34" charset="0"/>
                        </a:rPr>
                        <a:t>63.0</a:t>
                      </a:r>
                      <a:endParaRPr lang="en-IE" sz="16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r" fontAlgn="b"/>
                      <a:r>
                        <a:rPr lang="en-IE" sz="1600" b="0" i="0" u="none" strike="noStrike" dirty="0">
                          <a:solidFill>
                            <a:srgbClr val="000000"/>
                          </a:solidFill>
                          <a:effectLst/>
                          <a:latin typeface="Calibri" panose="020F0502020204030204" pitchFamily="34" charset="0"/>
                        </a:rPr>
                        <a:t>37.34-91.64</a:t>
                      </a:r>
                    </a:p>
                  </a:txBody>
                  <a:tcPr marL="0" marR="0" marT="0" marB="0" anchor="ctr"/>
                </a:tc>
                <a:tc>
                  <a:txBody>
                    <a:bodyPr/>
                    <a:lstStyle/>
                    <a:p>
                      <a:pPr algn="r" rtl="0" fontAlgn="ctr"/>
                      <a:r>
                        <a:rPr lang="en-GB" sz="1600" b="1" i="0" u="none" strike="noStrike" dirty="0">
                          <a:solidFill>
                            <a:srgbClr val="000000"/>
                          </a:solidFill>
                          <a:effectLst/>
                          <a:latin typeface="Calibri" panose="020F0502020204030204" pitchFamily="34" charset="0"/>
                        </a:rPr>
                        <a:t>47§</a:t>
                      </a:r>
                      <a:endParaRPr lang="en-IE" sz="1600" b="1"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386925664"/>
                  </a:ext>
                </a:extLst>
              </a:tr>
            </a:tbl>
          </a:graphicData>
        </a:graphic>
      </p:graphicFrame>
      <p:sp>
        <p:nvSpPr>
          <p:cNvPr id="7" name="Shape 1073741829"/>
          <p:cNvSpPr>
            <a:spLocks noChangeArrowheads="1"/>
          </p:cNvSpPr>
          <p:nvPr/>
        </p:nvSpPr>
        <p:spPr bwMode="auto">
          <a:xfrm>
            <a:off x="12" y="6525344"/>
            <a:ext cx="9143999" cy="332656"/>
          </a:xfrm>
          <a:prstGeom prst="rect">
            <a:avLst/>
          </a:prstGeom>
          <a:solidFill>
            <a:srgbClr val="BA1F46"/>
          </a:solidFill>
          <a:ln>
            <a:noFill/>
          </a:ln>
        </p:spPr>
        <p:txBody>
          <a:bodyPr vert="horz" wrap="square" lIns="91440" tIns="45720" rIns="91440" bIns="45720" numCol="1" anchor="t" anchorCtr="0" compatLnSpc="1">
            <a:prstTxWarp prst="textNoShape">
              <a:avLst/>
            </a:prstTxWarp>
          </a:bodyPr>
          <a:lstStyle/>
          <a:p>
            <a:endParaRPr lang="en-IE" sz="2000" b="1" dirty="0">
              <a:solidFill>
                <a:schemeClr val="bg1"/>
              </a:solidFill>
            </a:endParaRPr>
          </a:p>
        </p:txBody>
      </p:sp>
    </p:spTree>
    <p:extLst>
      <p:ext uri="{BB962C8B-B14F-4D97-AF65-F5344CB8AC3E}">
        <p14:creationId xmlns:p14="http://schemas.microsoft.com/office/powerpoint/2010/main" val="1310964465"/>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919633" y="25289"/>
            <a:ext cx="1190625" cy="809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hape 1073741829"/>
          <p:cNvSpPr>
            <a:spLocks noChangeArrowheads="1"/>
          </p:cNvSpPr>
          <p:nvPr/>
        </p:nvSpPr>
        <p:spPr bwMode="auto">
          <a:xfrm>
            <a:off x="12" y="6525344"/>
            <a:ext cx="9143999" cy="332656"/>
          </a:xfrm>
          <a:prstGeom prst="rect">
            <a:avLst/>
          </a:prstGeom>
          <a:solidFill>
            <a:srgbClr val="BA1F46"/>
          </a:solidFill>
          <a:ln>
            <a:noFill/>
          </a:ln>
        </p:spPr>
        <p:txBody>
          <a:bodyPr vert="horz" wrap="square" lIns="91440" tIns="45720" rIns="91440" bIns="45720" numCol="1" anchor="t" anchorCtr="0" compatLnSpc="1">
            <a:prstTxWarp prst="textNoShape">
              <a:avLst/>
            </a:prstTxWarp>
          </a:bodyPr>
          <a:lstStyle/>
          <a:p>
            <a:endParaRPr lang="en-IE" sz="2000" b="1" dirty="0">
              <a:solidFill>
                <a:schemeClr val="bg1"/>
              </a:solidFill>
            </a:endParaRPr>
          </a:p>
        </p:txBody>
      </p:sp>
      <p:sp>
        <p:nvSpPr>
          <p:cNvPr id="10" name="Title 1"/>
          <p:cNvSpPr txBox="1">
            <a:spLocks/>
          </p:cNvSpPr>
          <p:nvPr/>
        </p:nvSpPr>
        <p:spPr>
          <a:xfrm>
            <a:off x="467544" y="620688"/>
            <a:ext cx="8208912" cy="998984"/>
          </a:xfrm>
          <a:prstGeom prst="rect">
            <a:avLst/>
          </a:prstGeom>
        </p:spPr>
        <p:txBody>
          <a:bodyPr vert="horz" lIns="91440" tIns="45720" rIns="91440" bIns="45720" rtlCol="0" anchor="ctr">
            <a:normAutofit fontScale="9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IE" sz="2000" b="1" dirty="0">
                <a:solidFill>
                  <a:srgbClr val="BA1F46"/>
                </a:solidFill>
                <a:latin typeface="Tahoma" panose="020B0604030504040204" pitchFamily="34" charset="0"/>
                <a:ea typeface="Tahoma" panose="020B0604030504040204" pitchFamily="34" charset="0"/>
                <a:cs typeface="Tahoma" panose="020B0604030504040204" pitchFamily="34" charset="0"/>
              </a:rPr>
              <a:t>HCW influenza vaccine uptake, public LTCFs, Regional Health Area D </a:t>
            </a:r>
          </a:p>
          <a:p>
            <a:r>
              <a:rPr lang="en-IE" sz="1800" dirty="0">
                <a:solidFill>
                  <a:srgbClr val="BA1F46"/>
                </a:solidFill>
                <a:latin typeface="Tahoma" panose="020B0604030504040204" pitchFamily="34" charset="0"/>
                <a:ea typeface="Tahoma" panose="020B0604030504040204" pitchFamily="34" charset="0"/>
                <a:cs typeface="Tahoma" panose="020B0604030504040204" pitchFamily="34" charset="0"/>
              </a:rPr>
              <a:t>(</a:t>
            </a:r>
            <a:r>
              <a:rPr lang="en-GB" sz="1800" dirty="0">
                <a:solidFill>
                  <a:srgbClr val="BA1F46"/>
                </a:solidFill>
                <a:latin typeface="Tahoma" panose="020B0604030504040204" pitchFamily="34" charset="0"/>
                <a:ea typeface="Tahoma" panose="020B0604030504040204" pitchFamily="34" charset="0"/>
                <a:cs typeface="Tahoma" panose="020B0604030504040204" pitchFamily="34" charset="0"/>
              </a:rPr>
              <a:t>Kerry and Cork</a:t>
            </a:r>
            <a:r>
              <a:rPr lang="en-IE" sz="1800" dirty="0">
                <a:solidFill>
                  <a:srgbClr val="BA1F46"/>
                </a:solidFill>
                <a:latin typeface="Tahoma" panose="020B0604030504040204" pitchFamily="34" charset="0"/>
                <a:ea typeface="Tahoma" panose="020B0604030504040204" pitchFamily="34" charset="0"/>
                <a:cs typeface="Tahoma" panose="020B0604030504040204" pitchFamily="34" charset="0"/>
              </a:rPr>
              <a:t>) </a:t>
            </a:r>
          </a:p>
          <a:p>
            <a:r>
              <a:rPr lang="en-IE" sz="2000" b="1" dirty="0">
                <a:solidFill>
                  <a:srgbClr val="BA1F46"/>
                </a:solidFill>
                <a:latin typeface="Tahoma" panose="020B0604030504040204" pitchFamily="34" charset="0"/>
                <a:ea typeface="Tahoma" panose="020B0604030504040204" pitchFamily="34" charset="0"/>
                <a:cs typeface="Tahoma" panose="020B0604030504040204" pitchFamily="34" charset="0"/>
              </a:rPr>
              <a:t>by staff category and influenza season, Ireland*</a:t>
            </a:r>
          </a:p>
        </p:txBody>
      </p:sp>
      <p:graphicFrame>
        <p:nvGraphicFramePr>
          <p:cNvPr id="7" name="Content Placeholder 6">
            <a:extLst>
              <a:ext uri="{FF2B5EF4-FFF2-40B4-BE49-F238E27FC236}">
                <a16:creationId xmlns:a16="http://schemas.microsoft.com/office/drawing/2014/main" id="{8E168B5A-751A-4723-A721-6A6D735BC46D}"/>
              </a:ext>
            </a:extLst>
          </p:cNvPr>
          <p:cNvGraphicFramePr>
            <a:graphicFrameLocks noGrp="1"/>
          </p:cNvGraphicFramePr>
          <p:nvPr>
            <p:ph idx="1"/>
            <p:extLst>
              <p:ext uri="{D42A27DB-BD31-4B8C-83A1-F6EECF244321}">
                <p14:modId xmlns:p14="http://schemas.microsoft.com/office/powerpoint/2010/main" val="1144849270"/>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266327126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919633" y="25289"/>
            <a:ext cx="1190625" cy="809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hape 1073741829"/>
          <p:cNvSpPr>
            <a:spLocks noChangeArrowheads="1"/>
          </p:cNvSpPr>
          <p:nvPr/>
        </p:nvSpPr>
        <p:spPr bwMode="auto">
          <a:xfrm>
            <a:off x="12" y="6525344"/>
            <a:ext cx="9143999" cy="332656"/>
          </a:xfrm>
          <a:prstGeom prst="rect">
            <a:avLst/>
          </a:prstGeom>
          <a:solidFill>
            <a:srgbClr val="BA1F46"/>
          </a:solidFill>
          <a:ln>
            <a:noFill/>
          </a:ln>
        </p:spPr>
        <p:txBody>
          <a:bodyPr vert="horz" wrap="square" lIns="91440" tIns="45720" rIns="91440" bIns="45720" numCol="1" anchor="t" anchorCtr="0" compatLnSpc="1">
            <a:prstTxWarp prst="textNoShape">
              <a:avLst/>
            </a:prstTxWarp>
          </a:bodyPr>
          <a:lstStyle/>
          <a:p>
            <a:endParaRPr lang="en-IE" sz="2000" b="1" dirty="0">
              <a:solidFill>
                <a:schemeClr val="bg1"/>
              </a:solidFill>
            </a:endParaRPr>
          </a:p>
        </p:txBody>
      </p:sp>
      <p:sp>
        <p:nvSpPr>
          <p:cNvPr id="10" name="Title 1"/>
          <p:cNvSpPr txBox="1">
            <a:spLocks/>
          </p:cNvSpPr>
          <p:nvPr/>
        </p:nvSpPr>
        <p:spPr>
          <a:xfrm>
            <a:off x="467544" y="620688"/>
            <a:ext cx="8208912" cy="998984"/>
          </a:xfrm>
          <a:prstGeom prst="rect">
            <a:avLst/>
          </a:prstGeom>
        </p:spPr>
        <p:txBody>
          <a:bodyPr vert="horz" lIns="91440" tIns="45720" rIns="91440" bIns="45720" rtlCol="0" anchor="ctr">
            <a:normAutofit fontScale="9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IE" sz="2000" b="1" dirty="0">
                <a:solidFill>
                  <a:srgbClr val="BA1F46"/>
                </a:solidFill>
                <a:latin typeface="Tahoma" panose="020B0604030504040204" pitchFamily="34" charset="0"/>
                <a:ea typeface="Tahoma" panose="020B0604030504040204" pitchFamily="34" charset="0"/>
                <a:cs typeface="Tahoma" panose="020B0604030504040204" pitchFamily="34" charset="0"/>
              </a:rPr>
              <a:t>HCW influenza vaccine uptake, public LTCFs, Regional Health Area E </a:t>
            </a:r>
          </a:p>
          <a:p>
            <a:r>
              <a:rPr lang="en-IE" sz="1800" dirty="0">
                <a:solidFill>
                  <a:srgbClr val="BA1F46"/>
                </a:solidFill>
                <a:latin typeface="Tahoma" panose="020B0604030504040204" pitchFamily="34" charset="0"/>
                <a:ea typeface="Tahoma" panose="020B0604030504040204" pitchFamily="34" charset="0"/>
                <a:cs typeface="Tahoma" panose="020B0604030504040204" pitchFamily="34" charset="0"/>
              </a:rPr>
              <a:t>(</a:t>
            </a:r>
            <a:r>
              <a:rPr lang="en-GB" sz="1800" dirty="0">
                <a:solidFill>
                  <a:srgbClr val="BA1F46"/>
                </a:solidFill>
                <a:latin typeface="Tahoma" panose="020B0604030504040204" pitchFamily="34" charset="0"/>
                <a:ea typeface="Tahoma" panose="020B0604030504040204" pitchFamily="34" charset="0"/>
                <a:cs typeface="Tahoma" panose="020B0604030504040204" pitchFamily="34" charset="0"/>
              </a:rPr>
              <a:t>Limerick, Tipperary and Clare</a:t>
            </a:r>
            <a:r>
              <a:rPr lang="en-IE" sz="1800" dirty="0">
                <a:solidFill>
                  <a:srgbClr val="BA1F46"/>
                </a:solidFill>
                <a:latin typeface="Tahoma" panose="020B0604030504040204" pitchFamily="34" charset="0"/>
                <a:ea typeface="Tahoma" panose="020B0604030504040204" pitchFamily="34" charset="0"/>
                <a:cs typeface="Tahoma" panose="020B0604030504040204" pitchFamily="34" charset="0"/>
              </a:rPr>
              <a:t>) </a:t>
            </a:r>
          </a:p>
          <a:p>
            <a:r>
              <a:rPr lang="en-IE" sz="2000" b="1" dirty="0">
                <a:solidFill>
                  <a:srgbClr val="BA1F46"/>
                </a:solidFill>
                <a:latin typeface="Tahoma" panose="020B0604030504040204" pitchFamily="34" charset="0"/>
                <a:ea typeface="Tahoma" panose="020B0604030504040204" pitchFamily="34" charset="0"/>
                <a:cs typeface="Tahoma" panose="020B0604030504040204" pitchFamily="34" charset="0"/>
              </a:rPr>
              <a:t>by staff category and influenza season, Ireland*</a:t>
            </a:r>
          </a:p>
        </p:txBody>
      </p:sp>
      <p:graphicFrame>
        <p:nvGraphicFramePr>
          <p:cNvPr id="7" name="Content Placeholder 6">
            <a:extLst>
              <a:ext uri="{FF2B5EF4-FFF2-40B4-BE49-F238E27FC236}">
                <a16:creationId xmlns:a16="http://schemas.microsoft.com/office/drawing/2014/main" id="{C05B2E32-1E03-4036-85D6-88EFB2B6228E}"/>
              </a:ext>
            </a:extLst>
          </p:cNvPr>
          <p:cNvGraphicFramePr>
            <a:graphicFrameLocks noGrp="1"/>
          </p:cNvGraphicFramePr>
          <p:nvPr>
            <p:ph idx="1"/>
            <p:extLst>
              <p:ext uri="{D42A27DB-BD31-4B8C-83A1-F6EECF244321}">
                <p14:modId xmlns:p14="http://schemas.microsoft.com/office/powerpoint/2010/main" val="1913957095"/>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4261677271"/>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919633" y="25289"/>
            <a:ext cx="1190625" cy="809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hape 1073741829"/>
          <p:cNvSpPr>
            <a:spLocks noChangeArrowheads="1"/>
          </p:cNvSpPr>
          <p:nvPr/>
        </p:nvSpPr>
        <p:spPr bwMode="auto">
          <a:xfrm>
            <a:off x="12" y="6525344"/>
            <a:ext cx="9143999" cy="332656"/>
          </a:xfrm>
          <a:prstGeom prst="rect">
            <a:avLst/>
          </a:prstGeom>
          <a:solidFill>
            <a:srgbClr val="BA1F46"/>
          </a:solidFill>
          <a:ln>
            <a:noFill/>
          </a:ln>
        </p:spPr>
        <p:txBody>
          <a:bodyPr vert="horz" wrap="square" lIns="91440" tIns="45720" rIns="91440" bIns="45720" numCol="1" anchor="t" anchorCtr="0" compatLnSpc="1">
            <a:prstTxWarp prst="textNoShape">
              <a:avLst/>
            </a:prstTxWarp>
          </a:bodyPr>
          <a:lstStyle/>
          <a:p>
            <a:endParaRPr lang="en-IE" sz="2000" b="1" dirty="0">
              <a:solidFill>
                <a:schemeClr val="bg1"/>
              </a:solidFill>
            </a:endParaRPr>
          </a:p>
        </p:txBody>
      </p:sp>
      <p:sp>
        <p:nvSpPr>
          <p:cNvPr id="10" name="Title 1"/>
          <p:cNvSpPr txBox="1">
            <a:spLocks/>
          </p:cNvSpPr>
          <p:nvPr/>
        </p:nvSpPr>
        <p:spPr>
          <a:xfrm>
            <a:off x="467544" y="620688"/>
            <a:ext cx="8208912" cy="998984"/>
          </a:xfrm>
          <a:prstGeom prst="rect">
            <a:avLst/>
          </a:prstGeom>
        </p:spPr>
        <p:txBody>
          <a:bodyPr vert="horz" lIns="91440" tIns="45720" rIns="91440" bIns="45720" rtlCol="0" anchor="ctr">
            <a:normAutofit fontScale="9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IE" sz="2000" b="1" dirty="0">
                <a:solidFill>
                  <a:srgbClr val="BA1F46"/>
                </a:solidFill>
                <a:latin typeface="Tahoma" panose="020B0604030504040204" pitchFamily="34" charset="0"/>
                <a:ea typeface="Tahoma" panose="020B0604030504040204" pitchFamily="34" charset="0"/>
                <a:cs typeface="Tahoma" panose="020B0604030504040204" pitchFamily="34" charset="0"/>
              </a:rPr>
              <a:t>HCW influenza vaccine uptake, public LTCFs, Regional Health Area F </a:t>
            </a:r>
          </a:p>
          <a:p>
            <a:r>
              <a:rPr lang="en-IE" sz="1800" dirty="0">
                <a:solidFill>
                  <a:srgbClr val="BA1F46"/>
                </a:solidFill>
                <a:latin typeface="Tahoma" panose="020B0604030504040204" pitchFamily="34" charset="0"/>
                <a:ea typeface="Tahoma" panose="020B0604030504040204" pitchFamily="34" charset="0"/>
                <a:cs typeface="Tahoma" panose="020B0604030504040204" pitchFamily="34" charset="0"/>
              </a:rPr>
              <a:t>(</a:t>
            </a:r>
            <a:r>
              <a:rPr lang="en-GB" sz="1800" dirty="0">
                <a:solidFill>
                  <a:srgbClr val="BA1F46"/>
                </a:solidFill>
                <a:latin typeface="Tahoma" panose="020B0604030504040204" pitchFamily="34" charset="0"/>
                <a:ea typeface="Tahoma" panose="020B0604030504040204" pitchFamily="34" charset="0"/>
                <a:cs typeface="Tahoma" panose="020B0604030504040204" pitchFamily="34" charset="0"/>
              </a:rPr>
              <a:t>Donegal, Sligo, Leitrim, Roscommon, Mayo, and Galway</a:t>
            </a:r>
            <a:r>
              <a:rPr lang="en-IE" sz="1800" dirty="0">
                <a:solidFill>
                  <a:srgbClr val="BA1F46"/>
                </a:solidFill>
                <a:latin typeface="Tahoma" panose="020B0604030504040204" pitchFamily="34" charset="0"/>
                <a:ea typeface="Tahoma" panose="020B0604030504040204" pitchFamily="34" charset="0"/>
                <a:cs typeface="Tahoma" panose="020B0604030504040204" pitchFamily="34" charset="0"/>
              </a:rPr>
              <a:t>) </a:t>
            </a:r>
          </a:p>
          <a:p>
            <a:r>
              <a:rPr lang="en-IE" sz="2000" b="1" dirty="0">
                <a:solidFill>
                  <a:srgbClr val="BA1F46"/>
                </a:solidFill>
                <a:latin typeface="Tahoma" panose="020B0604030504040204" pitchFamily="34" charset="0"/>
                <a:ea typeface="Tahoma" panose="020B0604030504040204" pitchFamily="34" charset="0"/>
                <a:cs typeface="Tahoma" panose="020B0604030504040204" pitchFamily="34" charset="0"/>
              </a:rPr>
              <a:t>by staff category and influenza season, Ireland*</a:t>
            </a:r>
          </a:p>
        </p:txBody>
      </p:sp>
      <p:graphicFrame>
        <p:nvGraphicFramePr>
          <p:cNvPr id="7" name="Content Placeholder 6">
            <a:extLst>
              <a:ext uri="{FF2B5EF4-FFF2-40B4-BE49-F238E27FC236}">
                <a16:creationId xmlns:a16="http://schemas.microsoft.com/office/drawing/2014/main" id="{41170275-41DD-4E5A-ACF5-0D5DB8B4D9ED}"/>
              </a:ext>
            </a:extLst>
          </p:cNvPr>
          <p:cNvGraphicFramePr>
            <a:graphicFrameLocks noGrp="1"/>
          </p:cNvGraphicFramePr>
          <p:nvPr>
            <p:ph idx="1"/>
            <p:extLst>
              <p:ext uri="{D42A27DB-BD31-4B8C-83A1-F6EECF244321}">
                <p14:modId xmlns:p14="http://schemas.microsoft.com/office/powerpoint/2010/main" val="711126036"/>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51824288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5A64CA-6DA8-494B-9860-A924BA612E68}"/>
              </a:ext>
            </a:extLst>
          </p:cNvPr>
          <p:cNvSpPr>
            <a:spLocks noGrp="1"/>
          </p:cNvSpPr>
          <p:nvPr>
            <p:ph type="ctrTitle"/>
          </p:nvPr>
        </p:nvSpPr>
        <p:spPr>
          <a:xfrm>
            <a:off x="685800" y="620689"/>
            <a:ext cx="7772400" cy="1440160"/>
          </a:xfrm>
        </p:spPr>
        <p:txBody>
          <a:bodyPr>
            <a:normAutofit/>
          </a:bodyPr>
          <a:lstStyle/>
          <a:p>
            <a:r>
              <a:rPr lang="en-IE" sz="2000" b="1" dirty="0">
                <a:solidFill>
                  <a:srgbClr val="BA1F46"/>
                </a:solidFill>
                <a:latin typeface="Tahoma" panose="020B0604030504040204" pitchFamily="34" charset="0"/>
                <a:ea typeface="Tahoma" panose="020B0604030504040204" pitchFamily="34" charset="0"/>
                <a:cs typeface="Tahoma" panose="020B0604030504040204" pitchFamily="34" charset="0"/>
              </a:rPr>
              <a:t>Influenza vaccine uptake (%) by CHO in LTCF </a:t>
            </a:r>
            <a:r>
              <a:rPr lang="en-IE" sz="2000" b="1" u="sng" dirty="0">
                <a:solidFill>
                  <a:srgbClr val="BA1F46"/>
                </a:solidFill>
                <a:latin typeface="Tahoma" panose="020B0604030504040204" pitchFamily="34" charset="0"/>
                <a:ea typeface="Tahoma" panose="020B0604030504040204" pitchFamily="34" charset="0"/>
                <a:cs typeface="Tahoma" panose="020B0604030504040204" pitchFamily="34" charset="0"/>
              </a:rPr>
              <a:t>Long-Term</a:t>
            </a:r>
            <a:r>
              <a:rPr lang="en-IE" sz="2000" b="1" dirty="0">
                <a:solidFill>
                  <a:srgbClr val="BA1F46"/>
                </a:solidFill>
                <a:latin typeface="Tahoma" panose="020B0604030504040204" pitchFamily="34" charset="0"/>
                <a:ea typeface="Tahoma" panose="020B0604030504040204" pitchFamily="34" charset="0"/>
                <a:cs typeface="Tahoma" panose="020B0604030504040204" pitchFamily="34" charset="0"/>
              </a:rPr>
              <a:t> residents Based on Point Prevalence Surveys (PPSs) by CHO and by season from  2017-2018 to 2021-2022</a:t>
            </a:r>
            <a:endParaRPr lang="en-IE" sz="2000" dirty="0"/>
          </a:p>
        </p:txBody>
      </p:sp>
      <p:sp>
        <p:nvSpPr>
          <p:cNvPr id="7" name="Shape 1073741829">
            <a:extLst>
              <a:ext uri="{FF2B5EF4-FFF2-40B4-BE49-F238E27FC236}">
                <a16:creationId xmlns:a16="http://schemas.microsoft.com/office/drawing/2014/main" id="{0CBAA41D-EE33-4988-8D04-B45F25CB3A2F}"/>
              </a:ext>
            </a:extLst>
          </p:cNvPr>
          <p:cNvSpPr>
            <a:spLocks noChangeArrowheads="1"/>
          </p:cNvSpPr>
          <p:nvPr/>
        </p:nvSpPr>
        <p:spPr bwMode="auto">
          <a:xfrm>
            <a:off x="12" y="6525344"/>
            <a:ext cx="9143999" cy="332656"/>
          </a:xfrm>
          <a:prstGeom prst="rect">
            <a:avLst/>
          </a:prstGeom>
          <a:solidFill>
            <a:srgbClr val="BA1F46"/>
          </a:solidFill>
          <a:ln>
            <a:noFill/>
          </a:ln>
        </p:spPr>
        <p:txBody>
          <a:bodyPr vert="horz" wrap="square" lIns="91440" tIns="45720" rIns="91440" bIns="45720" numCol="1" anchor="t" anchorCtr="0" compatLnSpc="1">
            <a:prstTxWarp prst="textNoShape">
              <a:avLst/>
            </a:prstTxWarp>
          </a:bodyPr>
          <a:lstStyle/>
          <a:p>
            <a:endParaRPr lang="en-IE" sz="2000" b="1" dirty="0">
              <a:solidFill>
                <a:schemeClr val="bg1"/>
              </a:solidFill>
            </a:endParaRPr>
          </a:p>
        </p:txBody>
      </p:sp>
      <p:graphicFrame>
        <p:nvGraphicFramePr>
          <p:cNvPr id="8" name="Table 7">
            <a:extLst>
              <a:ext uri="{FF2B5EF4-FFF2-40B4-BE49-F238E27FC236}">
                <a16:creationId xmlns:a16="http://schemas.microsoft.com/office/drawing/2014/main" id="{005ED357-528C-41B3-9988-BC21E3AE1371}"/>
              </a:ext>
            </a:extLst>
          </p:cNvPr>
          <p:cNvGraphicFramePr>
            <a:graphicFrameLocks noGrp="1"/>
          </p:cNvGraphicFramePr>
          <p:nvPr>
            <p:extLst>
              <p:ext uri="{D42A27DB-BD31-4B8C-83A1-F6EECF244321}">
                <p14:modId xmlns:p14="http://schemas.microsoft.com/office/powerpoint/2010/main" val="2937592113"/>
              </p:ext>
            </p:extLst>
          </p:nvPr>
        </p:nvGraphicFramePr>
        <p:xfrm>
          <a:off x="431539" y="2043972"/>
          <a:ext cx="8280921" cy="3936692"/>
        </p:xfrm>
        <a:graphic>
          <a:graphicData uri="http://schemas.openxmlformats.org/drawingml/2006/table">
            <a:tbl>
              <a:tblPr>
                <a:tableStyleId>{5C22544A-7EE6-4342-B048-85BDC9FD1C3A}</a:tableStyleId>
              </a:tblPr>
              <a:tblGrid>
                <a:gridCol w="1974526">
                  <a:extLst>
                    <a:ext uri="{9D8B030D-6E8A-4147-A177-3AD203B41FA5}">
                      <a16:colId xmlns:a16="http://schemas.microsoft.com/office/drawing/2014/main" val="940349508"/>
                    </a:ext>
                  </a:extLst>
                </a:gridCol>
                <a:gridCol w="617879">
                  <a:extLst>
                    <a:ext uri="{9D8B030D-6E8A-4147-A177-3AD203B41FA5}">
                      <a16:colId xmlns:a16="http://schemas.microsoft.com/office/drawing/2014/main" val="3582421605"/>
                    </a:ext>
                  </a:extLst>
                </a:gridCol>
                <a:gridCol w="554076">
                  <a:extLst>
                    <a:ext uri="{9D8B030D-6E8A-4147-A177-3AD203B41FA5}">
                      <a16:colId xmlns:a16="http://schemas.microsoft.com/office/drawing/2014/main" val="3131219693"/>
                    </a:ext>
                  </a:extLst>
                </a:gridCol>
                <a:gridCol w="470125">
                  <a:extLst>
                    <a:ext uri="{9D8B030D-6E8A-4147-A177-3AD203B41FA5}">
                      <a16:colId xmlns:a16="http://schemas.microsoft.com/office/drawing/2014/main" val="3906029938"/>
                    </a:ext>
                  </a:extLst>
                </a:gridCol>
                <a:gridCol w="433187">
                  <a:extLst>
                    <a:ext uri="{9D8B030D-6E8A-4147-A177-3AD203B41FA5}">
                      <a16:colId xmlns:a16="http://schemas.microsoft.com/office/drawing/2014/main" val="3918402219"/>
                    </a:ext>
                  </a:extLst>
                </a:gridCol>
                <a:gridCol w="658177">
                  <a:extLst>
                    <a:ext uri="{9D8B030D-6E8A-4147-A177-3AD203B41FA5}">
                      <a16:colId xmlns:a16="http://schemas.microsoft.com/office/drawing/2014/main" val="2400426708"/>
                    </a:ext>
                  </a:extLst>
                </a:gridCol>
                <a:gridCol w="470125">
                  <a:extLst>
                    <a:ext uri="{9D8B030D-6E8A-4147-A177-3AD203B41FA5}">
                      <a16:colId xmlns:a16="http://schemas.microsoft.com/office/drawing/2014/main" val="3367611486"/>
                    </a:ext>
                  </a:extLst>
                </a:gridCol>
                <a:gridCol w="470125">
                  <a:extLst>
                    <a:ext uri="{9D8B030D-6E8A-4147-A177-3AD203B41FA5}">
                      <a16:colId xmlns:a16="http://schemas.microsoft.com/office/drawing/2014/main" val="1558899270"/>
                    </a:ext>
                  </a:extLst>
                </a:gridCol>
                <a:gridCol w="433187">
                  <a:extLst>
                    <a:ext uri="{9D8B030D-6E8A-4147-A177-3AD203B41FA5}">
                      <a16:colId xmlns:a16="http://schemas.microsoft.com/office/drawing/2014/main" val="782620239"/>
                    </a:ext>
                  </a:extLst>
                </a:gridCol>
                <a:gridCol w="658177">
                  <a:extLst>
                    <a:ext uri="{9D8B030D-6E8A-4147-A177-3AD203B41FA5}">
                      <a16:colId xmlns:a16="http://schemas.microsoft.com/office/drawing/2014/main" val="2712545988"/>
                    </a:ext>
                  </a:extLst>
                </a:gridCol>
                <a:gridCol w="513779">
                  <a:extLst>
                    <a:ext uri="{9D8B030D-6E8A-4147-A177-3AD203B41FA5}">
                      <a16:colId xmlns:a16="http://schemas.microsoft.com/office/drawing/2014/main" val="3941778522"/>
                    </a:ext>
                  </a:extLst>
                </a:gridCol>
                <a:gridCol w="513779">
                  <a:extLst>
                    <a:ext uri="{9D8B030D-6E8A-4147-A177-3AD203B41FA5}">
                      <a16:colId xmlns:a16="http://schemas.microsoft.com/office/drawing/2014/main" val="1904979722"/>
                    </a:ext>
                  </a:extLst>
                </a:gridCol>
                <a:gridCol w="513779">
                  <a:extLst>
                    <a:ext uri="{9D8B030D-6E8A-4147-A177-3AD203B41FA5}">
                      <a16:colId xmlns:a16="http://schemas.microsoft.com/office/drawing/2014/main" val="2714009228"/>
                    </a:ext>
                  </a:extLst>
                </a:gridCol>
              </a:tblGrid>
              <a:tr h="756051">
                <a:tc rowSpan="2">
                  <a:txBody>
                    <a:bodyPr/>
                    <a:lstStyle/>
                    <a:p>
                      <a:pPr algn="ctr" fontAlgn="ctr"/>
                      <a:r>
                        <a:rPr lang="en-IE" sz="1100" b="1" u="none" strike="noStrike" dirty="0">
                          <a:solidFill>
                            <a:schemeClr val="bg1"/>
                          </a:solidFill>
                          <a:effectLst/>
                        </a:rPr>
                        <a:t> </a:t>
                      </a:r>
                      <a:endParaRPr lang="en-IE" sz="1100" b="1" i="0" u="none" strike="noStrike" dirty="0">
                        <a:solidFill>
                          <a:schemeClr val="bg1"/>
                        </a:solidFill>
                        <a:effectLst/>
                        <a:latin typeface="Calibri" panose="020F0502020204030204" pitchFamily="34" charset="0"/>
                      </a:endParaRPr>
                    </a:p>
                  </a:txBody>
                  <a:tcPr marL="0" marR="0" marT="0" marB="0" anchor="ctr">
                    <a:solidFill>
                      <a:srgbClr val="BA1F46"/>
                    </a:solidFill>
                  </a:tcPr>
                </a:tc>
                <a:tc gridSpan="2">
                  <a:txBody>
                    <a:bodyPr/>
                    <a:lstStyle/>
                    <a:p>
                      <a:pPr algn="ctr" fontAlgn="ctr"/>
                      <a:r>
                        <a:rPr lang="en-GB" sz="1100" b="1" u="none" strike="noStrike" dirty="0">
                          <a:solidFill>
                            <a:schemeClr val="bg1"/>
                          </a:solidFill>
                          <a:effectLst/>
                        </a:rPr>
                        <a:t>Last Week November 2017 approx.</a:t>
                      </a:r>
                      <a:endParaRPr lang="en-GB" sz="1100" b="1" i="0" u="none" strike="noStrike" dirty="0">
                        <a:solidFill>
                          <a:schemeClr val="bg1"/>
                        </a:solidFill>
                        <a:effectLst/>
                        <a:latin typeface="Calibri" panose="020F0502020204030204" pitchFamily="34" charset="0"/>
                      </a:endParaRPr>
                    </a:p>
                  </a:txBody>
                  <a:tcPr marL="0" marR="0" marT="0" marB="0" anchor="ctr">
                    <a:solidFill>
                      <a:srgbClr val="BA1F46"/>
                    </a:solidFill>
                  </a:tcPr>
                </a:tc>
                <a:tc hMerge="1">
                  <a:txBody>
                    <a:bodyPr/>
                    <a:lstStyle/>
                    <a:p>
                      <a:endParaRPr lang="en-IE"/>
                    </a:p>
                  </a:txBody>
                  <a:tcPr/>
                </a:tc>
                <a:tc gridSpan="2">
                  <a:txBody>
                    <a:bodyPr/>
                    <a:lstStyle/>
                    <a:p>
                      <a:pPr algn="ctr" fontAlgn="ctr"/>
                      <a:r>
                        <a:rPr lang="en-GB" sz="1100" b="1" u="none" strike="noStrike" dirty="0">
                          <a:solidFill>
                            <a:schemeClr val="bg1"/>
                          </a:solidFill>
                          <a:effectLst/>
                        </a:rPr>
                        <a:t>Last Week April 2018 approx.</a:t>
                      </a:r>
                      <a:endParaRPr lang="en-GB" sz="1100" b="1" i="0" u="none" strike="noStrike" dirty="0">
                        <a:solidFill>
                          <a:schemeClr val="bg1"/>
                        </a:solidFill>
                        <a:effectLst/>
                        <a:latin typeface="Calibri" panose="020F0502020204030204" pitchFamily="34" charset="0"/>
                      </a:endParaRPr>
                    </a:p>
                  </a:txBody>
                  <a:tcPr marL="0" marR="0" marT="0" marB="0" anchor="ctr">
                    <a:solidFill>
                      <a:srgbClr val="BA1F46"/>
                    </a:solidFill>
                  </a:tcPr>
                </a:tc>
                <a:tc hMerge="1">
                  <a:txBody>
                    <a:bodyPr/>
                    <a:lstStyle/>
                    <a:p>
                      <a:endParaRPr lang="en-IE"/>
                    </a:p>
                  </a:txBody>
                  <a:tcPr/>
                </a:tc>
                <a:tc gridSpan="2">
                  <a:txBody>
                    <a:bodyPr/>
                    <a:lstStyle/>
                    <a:p>
                      <a:pPr algn="ctr" fontAlgn="ctr"/>
                      <a:r>
                        <a:rPr lang="en-GB" sz="1100" b="1" u="none" strike="noStrike" dirty="0">
                          <a:solidFill>
                            <a:schemeClr val="bg1"/>
                          </a:solidFill>
                          <a:effectLst/>
                        </a:rPr>
                        <a:t>Last Week Jan 2019 approx.</a:t>
                      </a:r>
                      <a:endParaRPr lang="en-GB" sz="1100" b="1" i="0" u="none" strike="noStrike" dirty="0">
                        <a:solidFill>
                          <a:schemeClr val="bg1"/>
                        </a:solidFill>
                        <a:effectLst/>
                        <a:latin typeface="Calibri" panose="020F0502020204030204" pitchFamily="34" charset="0"/>
                      </a:endParaRPr>
                    </a:p>
                  </a:txBody>
                  <a:tcPr marL="0" marR="0" marT="0" marB="0" anchor="ctr">
                    <a:solidFill>
                      <a:srgbClr val="BA1F46"/>
                    </a:solidFill>
                  </a:tcPr>
                </a:tc>
                <a:tc hMerge="1">
                  <a:txBody>
                    <a:bodyPr/>
                    <a:lstStyle/>
                    <a:p>
                      <a:endParaRPr lang="en-IE"/>
                    </a:p>
                  </a:txBody>
                  <a:tcPr/>
                </a:tc>
                <a:tc gridSpan="2">
                  <a:txBody>
                    <a:bodyPr/>
                    <a:lstStyle/>
                    <a:p>
                      <a:pPr algn="ctr" fontAlgn="ctr"/>
                      <a:r>
                        <a:rPr lang="en-GB" sz="1100" b="1" u="none" strike="noStrike" dirty="0">
                          <a:solidFill>
                            <a:schemeClr val="bg1"/>
                          </a:solidFill>
                          <a:effectLst/>
                        </a:rPr>
                        <a:t>Last Week Jan 2020 approx.</a:t>
                      </a:r>
                      <a:endParaRPr lang="en-GB" sz="1100" b="1" i="0" u="none" strike="noStrike" dirty="0">
                        <a:solidFill>
                          <a:schemeClr val="bg1"/>
                        </a:solidFill>
                        <a:effectLst/>
                        <a:latin typeface="Calibri" panose="020F0502020204030204" pitchFamily="34" charset="0"/>
                      </a:endParaRPr>
                    </a:p>
                  </a:txBody>
                  <a:tcPr marL="0" marR="0" marT="0" marB="0" anchor="ctr">
                    <a:solidFill>
                      <a:srgbClr val="BA1F46"/>
                    </a:solidFill>
                  </a:tcPr>
                </a:tc>
                <a:tc hMerge="1">
                  <a:txBody>
                    <a:bodyPr/>
                    <a:lstStyle/>
                    <a:p>
                      <a:endParaRPr lang="en-IE"/>
                    </a:p>
                  </a:txBody>
                  <a:tcPr/>
                </a:tc>
                <a:tc gridSpan="2">
                  <a:txBody>
                    <a:bodyPr/>
                    <a:lstStyle/>
                    <a:p>
                      <a:pPr algn="ctr" fontAlgn="ctr"/>
                      <a:r>
                        <a:rPr lang="en-GB" sz="1100" b="1" u="none" strike="noStrike" dirty="0">
                          <a:solidFill>
                            <a:schemeClr val="bg1"/>
                          </a:solidFill>
                          <a:effectLst/>
                        </a:rPr>
                        <a:t>Second Week December 2020 approx.</a:t>
                      </a:r>
                      <a:endParaRPr lang="en-GB" sz="1100" b="1" i="0" u="none" strike="noStrike" dirty="0">
                        <a:solidFill>
                          <a:schemeClr val="bg1"/>
                        </a:solidFill>
                        <a:effectLst/>
                        <a:latin typeface="Calibri" panose="020F0502020204030204" pitchFamily="34" charset="0"/>
                      </a:endParaRPr>
                    </a:p>
                  </a:txBody>
                  <a:tcPr marL="0" marR="0" marT="0" marB="0" anchor="ctr">
                    <a:solidFill>
                      <a:srgbClr val="BA1F46"/>
                    </a:solidFill>
                  </a:tcPr>
                </a:tc>
                <a:tc hMerge="1">
                  <a:txBody>
                    <a:bodyPr/>
                    <a:lstStyle/>
                    <a:p>
                      <a:endParaRPr lang="en-IE"/>
                    </a:p>
                  </a:txBody>
                  <a:tcPr/>
                </a:tc>
                <a:tc gridSpan="2">
                  <a:txBody>
                    <a:bodyPr/>
                    <a:lstStyle/>
                    <a:p>
                      <a:pPr algn="ctr" fontAlgn="ctr"/>
                      <a:r>
                        <a:rPr lang="en-GB" sz="1100" b="1" i="0" u="none" strike="noStrike" dirty="0">
                          <a:solidFill>
                            <a:schemeClr val="bg1"/>
                          </a:solidFill>
                          <a:effectLst/>
                          <a:latin typeface="Calibri" panose="020F0502020204030204" pitchFamily="34" charset="0"/>
                        </a:rPr>
                        <a:t>Second Week December 2021 approx.</a:t>
                      </a:r>
                    </a:p>
                  </a:txBody>
                  <a:tcPr marL="0" marR="0" marT="0" marB="0" anchor="ctr">
                    <a:solidFill>
                      <a:srgbClr val="BA1F46"/>
                    </a:solidFill>
                  </a:tcPr>
                </a:tc>
                <a:tc hMerge="1">
                  <a:txBody>
                    <a:bodyPr/>
                    <a:lstStyle/>
                    <a:p>
                      <a:pPr algn="ctr" fontAlgn="ctr"/>
                      <a:endParaRPr lang="en-GB" sz="1100" b="1" i="0" u="none" strike="noStrike" dirty="0">
                        <a:solidFill>
                          <a:schemeClr val="bg1"/>
                        </a:solidFill>
                        <a:effectLst/>
                        <a:latin typeface="Calibri" panose="020F0502020204030204" pitchFamily="34" charset="0"/>
                      </a:endParaRPr>
                    </a:p>
                  </a:txBody>
                  <a:tcPr marL="0" marR="0" marT="0" marB="0" anchor="ctr">
                    <a:solidFill>
                      <a:srgbClr val="BA1F46"/>
                    </a:solidFill>
                  </a:tcPr>
                </a:tc>
                <a:extLst>
                  <a:ext uri="{0D108BD9-81ED-4DB2-BD59-A6C34878D82A}">
                    <a16:rowId xmlns:a16="http://schemas.microsoft.com/office/drawing/2014/main" val="692507609"/>
                  </a:ext>
                </a:extLst>
              </a:tr>
              <a:tr h="175316">
                <a:tc vMerge="1">
                  <a:txBody>
                    <a:bodyPr/>
                    <a:lstStyle/>
                    <a:p>
                      <a:endParaRPr lang="en-IE"/>
                    </a:p>
                  </a:txBody>
                  <a:tcPr/>
                </a:tc>
                <a:tc gridSpan="12">
                  <a:txBody>
                    <a:bodyPr/>
                    <a:lstStyle/>
                    <a:p>
                      <a:pPr algn="ctr" fontAlgn="ctr"/>
                      <a:r>
                        <a:rPr lang="en-IE" sz="1100" u="none" strike="noStrike" dirty="0">
                          <a:solidFill>
                            <a:schemeClr val="bg1"/>
                          </a:solidFill>
                          <a:effectLst/>
                        </a:rPr>
                        <a:t>Long-term residents</a:t>
                      </a:r>
                      <a:endParaRPr lang="en-IE" sz="1100" b="1" i="0" u="none" strike="noStrike" dirty="0">
                        <a:solidFill>
                          <a:schemeClr val="bg1"/>
                        </a:solidFill>
                        <a:effectLst/>
                        <a:latin typeface="Calibri" panose="020F0502020204030204" pitchFamily="34" charset="0"/>
                      </a:endParaRPr>
                    </a:p>
                  </a:txBody>
                  <a:tcPr marL="0" marR="0" marT="0" marB="0" anchor="ctr">
                    <a:solidFill>
                      <a:srgbClr val="BA1F46"/>
                    </a:solidFill>
                  </a:tcPr>
                </a:tc>
                <a:tc hMerge="1">
                  <a:txBody>
                    <a:bodyPr/>
                    <a:lstStyle/>
                    <a:p>
                      <a:endParaRPr lang="en-IE"/>
                    </a:p>
                  </a:txBody>
                  <a:tcPr/>
                </a:tc>
                <a:tc hMerge="1">
                  <a:txBody>
                    <a:bodyPr/>
                    <a:lstStyle/>
                    <a:p>
                      <a:endParaRPr lang="en-IE"/>
                    </a:p>
                  </a:txBody>
                  <a:tcPr/>
                </a:tc>
                <a:tc hMerge="1">
                  <a:txBody>
                    <a:bodyPr/>
                    <a:lstStyle/>
                    <a:p>
                      <a:endParaRPr lang="en-IE"/>
                    </a:p>
                  </a:txBody>
                  <a:tcPr/>
                </a:tc>
                <a:tc hMerge="1">
                  <a:txBody>
                    <a:bodyPr/>
                    <a:lstStyle/>
                    <a:p>
                      <a:endParaRPr lang="en-IE"/>
                    </a:p>
                  </a:txBody>
                  <a:tcPr/>
                </a:tc>
                <a:tc hMerge="1">
                  <a:txBody>
                    <a:bodyPr/>
                    <a:lstStyle/>
                    <a:p>
                      <a:endParaRPr lang="en-IE"/>
                    </a:p>
                  </a:txBody>
                  <a:tcPr/>
                </a:tc>
                <a:tc hMerge="1">
                  <a:txBody>
                    <a:bodyPr/>
                    <a:lstStyle/>
                    <a:p>
                      <a:endParaRPr lang="en-IE"/>
                    </a:p>
                  </a:txBody>
                  <a:tcPr/>
                </a:tc>
                <a:tc hMerge="1">
                  <a:txBody>
                    <a:bodyPr/>
                    <a:lstStyle/>
                    <a:p>
                      <a:endParaRPr lang="en-IE"/>
                    </a:p>
                  </a:txBody>
                  <a:tcPr/>
                </a:tc>
                <a:tc hMerge="1">
                  <a:txBody>
                    <a:bodyPr/>
                    <a:lstStyle/>
                    <a:p>
                      <a:endParaRPr lang="en-IE"/>
                    </a:p>
                  </a:txBody>
                  <a:tcPr/>
                </a:tc>
                <a:tc hMerge="1">
                  <a:txBody>
                    <a:bodyPr/>
                    <a:lstStyle/>
                    <a:p>
                      <a:endParaRPr lang="en-IE"/>
                    </a:p>
                  </a:txBody>
                  <a:tcPr/>
                </a:tc>
                <a:tc hMerge="1">
                  <a:txBody>
                    <a:bodyPr/>
                    <a:lstStyle/>
                    <a:p>
                      <a:pPr algn="ctr" fontAlgn="ctr"/>
                      <a:endParaRPr lang="en-IE" sz="1100" b="1" i="0" u="none" strike="noStrike" dirty="0">
                        <a:solidFill>
                          <a:schemeClr val="bg1"/>
                        </a:solidFill>
                        <a:effectLst/>
                        <a:latin typeface="Calibri" panose="020F0502020204030204" pitchFamily="34" charset="0"/>
                      </a:endParaRPr>
                    </a:p>
                  </a:txBody>
                  <a:tcPr marL="0" marR="0" marT="0" marB="0" anchor="ctr">
                    <a:solidFill>
                      <a:srgbClr val="BA1F46"/>
                    </a:solidFill>
                  </a:tcPr>
                </a:tc>
                <a:tc hMerge="1">
                  <a:txBody>
                    <a:bodyPr/>
                    <a:lstStyle/>
                    <a:p>
                      <a:pPr algn="ctr" fontAlgn="ctr"/>
                      <a:endParaRPr lang="en-IE" sz="1100" b="1" i="0" u="none" strike="noStrike" dirty="0">
                        <a:solidFill>
                          <a:schemeClr val="bg1"/>
                        </a:solidFill>
                        <a:effectLst/>
                        <a:latin typeface="Calibri" panose="020F0502020204030204" pitchFamily="34" charset="0"/>
                      </a:endParaRPr>
                    </a:p>
                  </a:txBody>
                  <a:tcPr marL="0" marR="0" marT="0" marB="0" anchor="ctr">
                    <a:solidFill>
                      <a:srgbClr val="BA1F46"/>
                    </a:solidFill>
                  </a:tcPr>
                </a:tc>
                <a:extLst>
                  <a:ext uri="{0D108BD9-81ED-4DB2-BD59-A6C34878D82A}">
                    <a16:rowId xmlns:a16="http://schemas.microsoft.com/office/drawing/2014/main" val="3397781002"/>
                  </a:ext>
                </a:extLst>
              </a:tr>
              <a:tr h="569778">
                <a:tc>
                  <a:txBody>
                    <a:bodyPr/>
                    <a:lstStyle/>
                    <a:p>
                      <a:pPr algn="l" fontAlgn="ctr"/>
                      <a:r>
                        <a:rPr lang="en-GB" sz="1100" b="1" u="none" strike="noStrike" dirty="0">
                          <a:solidFill>
                            <a:schemeClr val="bg1"/>
                          </a:solidFill>
                          <a:effectLst/>
                        </a:rPr>
                        <a:t>Community Health Organisation </a:t>
                      </a:r>
                    </a:p>
                    <a:p>
                      <a:pPr algn="l" fontAlgn="ctr"/>
                      <a:r>
                        <a:rPr lang="en-GB" sz="1100" b="1" u="none" strike="noStrike" dirty="0">
                          <a:solidFill>
                            <a:schemeClr val="bg1"/>
                          </a:solidFill>
                          <a:effectLst/>
                        </a:rPr>
                        <a:t>(CHO) Area</a:t>
                      </a:r>
                      <a:endParaRPr lang="en-GB" sz="1100" b="1" i="0" u="none" strike="noStrike" dirty="0">
                        <a:solidFill>
                          <a:schemeClr val="bg1"/>
                        </a:solidFill>
                        <a:effectLst/>
                        <a:latin typeface="Calibri" panose="020F0502020204030204" pitchFamily="34" charset="0"/>
                      </a:endParaRPr>
                    </a:p>
                  </a:txBody>
                  <a:tcPr marL="0" marR="0" marT="0" marB="0" anchor="ctr">
                    <a:solidFill>
                      <a:srgbClr val="BA1F46"/>
                    </a:solidFill>
                  </a:tcPr>
                </a:tc>
                <a:tc>
                  <a:txBody>
                    <a:bodyPr/>
                    <a:lstStyle/>
                    <a:p>
                      <a:pPr algn="ctr" fontAlgn="ctr"/>
                      <a:r>
                        <a:rPr lang="en-IE" sz="1100" u="none" strike="noStrike" dirty="0">
                          <a:solidFill>
                            <a:schemeClr val="bg1"/>
                          </a:solidFill>
                          <a:effectLst/>
                        </a:rPr>
                        <a:t>Overall % Uptake</a:t>
                      </a:r>
                      <a:endParaRPr lang="en-IE" sz="1100" b="1" i="0" u="none" strike="noStrike" dirty="0">
                        <a:solidFill>
                          <a:schemeClr val="bg1"/>
                        </a:solidFill>
                        <a:effectLst/>
                        <a:latin typeface="Calibri" panose="020F0502020204030204" pitchFamily="34" charset="0"/>
                      </a:endParaRPr>
                    </a:p>
                  </a:txBody>
                  <a:tcPr marL="0" marR="0" marT="0" marB="0" anchor="ctr">
                    <a:solidFill>
                      <a:srgbClr val="BA1F46"/>
                    </a:solidFill>
                  </a:tcPr>
                </a:tc>
                <a:tc>
                  <a:txBody>
                    <a:bodyPr/>
                    <a:lstStyle/>
                    <a:p>
                      <a:pPr algn="ctr" fontAlgn="ctr"/>
                      <a:r>
                        <a:rPr lang="en-IE" sz="1100" u="none" strike="noStrike" dirty="0">
                          <a:solidFill>
                            <a:schemeClr val="bg1"/>
                          </a:solidFill>
                          <a:effectLst/>
                        </a:rPr>
                        <a:t>No. of LTCFs</a:t>
                      </a:r>
                      <a:endParaRPr lang="en-IE" sz="1100" b="1" i="0" u="none" strike="noStrike" dirty="0">
                        <a:solidFill>
                          <a:schemeClr val="bg1"/>
                        </a:solidFill>
                        <a:effectLst/>
                        <a:latin typeface="Calibri" panose="020F0502020204030204" pitchFamily="34" charset="0"/>
                      </a:endParaRPr>
                    </a:p>
                  </a:txBody>
                  <a:tcPr marL="0" marR="0" marT="0" marB="0" anchor="ctr">
                    <a:solidFill>
                      <a:srgbClr val="BA1F46"/>
                    </a:solidFill>
                  </a:tcPr>
                </a:tc>
                <a:tc>
                  <a:txBody>
                    <a:bodyPr/>
                    <a:lstStyle/>
                    <a:p>
                      <a:pPr algn="ctr" fontAlgn="ctr"/>
                      <a:r>
                        <a:rPr lang="en-IE" sz="1100" u="none" strike="noStrike" dirty="0">
                          <a:solidFill>
                            <a:schemeClr val="bg1"/>
                          </a:solidFill>
                          <a:effectLst/>
                        </a:rPr>
                        <a:t>Overall % Uptake</a:t>
                      </a:r>
                      <a:endParaRPr lang="en-IE" sz="1100" b="1" i="0" u="none" strike="noStrike" dirty="0">
                        <a:solidFill>
                          <a:schemeClr val="bg1"/>
                        </a:solidFill>
                        <a:effectLst/>
                        <a:latin typeface="Calibri" panose="020F0502020204030204" pitchFamily="34" charset="0"/>
                      </a:endParaRPr>
                    </a:p>
                  </a:txBody>
                  <a:tcPr marL="0" marR="0" marT="0" marB="0" anchor="ctr">
                    <a:solidFill>
                      <a:srgbClr val="BA1F46"/>
                    </a:solidFill>
                  </a:tcPr>
                </a:tc>
                <a:tc>
                  <a:txBody>
                    <a:bodyPr/>
                    <a:lstStyle/>
                    <a:p>
                      <a:pPr algn="ctr" fontAlgn="ctr"/>
                      <a:r>
                        <a:rPr lang="en-IE" sz="1100" u="none" strike="noStrike" dirty="0">
                          <a:solidFill>
                            <a:schemeClr val="bg1"/>
                          </a:solidFill>
                          <a:effectLst/>
                        </a:rPr>
                        <a:t>No. of LTCFs</a:t>
                      </a:r>
                      <a:endParaRPr lang="en-IE" sz="1100" b="1" i="0" u="none" strike="noStrike" dirty="0">
                        <a:solidFill>
                          <a:schemeClr val="bg1"/>
                        </a:solidFill>
                        <a:effectLst/>
                        <a:latin typeface="Calibri" panose="020F0502020204030204" pitchFamily="34" charset="0"/>
                      </a:endParaRPr>
                    </a:p>
                  </a:txBody>
                  <a:tcPr marL="0" marR="0" marT="0" marB="0" anchor="ctr">
                    <a:solidFill>
                      <a:srgbClr val="BA1F46"/>
                    </a:solidFill>
                  </a:tcPr>
                </a:tc>
                <a:tc>
                  <a:txBody>
                    <a:bodyPr/>
                    <a:lstStyle/>
                    <a:p>
                      <a:pPr algn="ctr" fontAlgn="ctr"/>
                      <a:r>
                        <a:rPr lang="en-IE" sz="1100" u="none" strike="noStrike" dirty="0">
                          <a:solidFill>
                            <a:schemeClr val="bg1"/>
                          </a:solidFill>
                          <a:effectLst/>
                        </a:rPr>
                        <a:t>Overall % Uptake</a:t>
                      </a:r>
                      <a:endParaRPr lang="en-IE" sz="1100" b="1" i="0" u="none" strike="noStrike" dirty="0">
                        <a:solidFill>
                          <a:schemeClr val="bg1"/>
                        </a:solidFill>
                        <a:effectLst/>
                        <a:latin typeface="Calibri" panose="020F0502020204030204" pitchFamily="34" charset="0"/>
                      </a:endParaRPr>
                    </a:p>
                  </a:txBody>
                  <a:tcPr marL="0" marR="0" marT="0" marB="0" anchor="ctr">
                    <a:solidFill>
                      <a:srgbClr val="BA1F46"/>
                    </a:solidFill>
                  </a:tcPr>
                </a:tc>
                <a:tc>
                  <a:txBody>
                    <a:bodyPr/>
                    <a:lstStyle/>
                    <a:p>
                      <a:pPr algn="ctr" fontAlgn="ctr"/>
                      <a:r>
                        <a:rPr lang="en-IE" sz="1100" u="none" strike="noStrike" dirty="0">
                          <a:solidFill>
                            <a:schemeClr val="bg1"/>
                          </a:solidFill>
                          <a:effectLst/>
                        </a:rPr>
                        <a:t>No. of LTCFs</a:t>
                      </a:r>
                      <a:endParaRPr lang="en-IE" sz="1100" b="1" i="0" u="none" strike="noStrike" dirty="0">
                        <a:solidFill>
                          <a:schemeClr val="bg1"/>
                        </a:solidFill>
                        <a:effectLst/>
                        <a:latin typeface="Calibri" panose="020F0502020204030204" pitchFamily="34" charset="0"/>
                      </a:endParaRPr>
                    </a:p>
                  </a:txBody>
                  <a:tcPr marL="0" marR="0" marT="0" marB="0" anchor="ctr">
                    <a:solidFill>
                      <a:srgbClr val="BA1F46"/>
                    </a:solidFill>
                  </a:tcPr>
                </a:tc>
                <a:tc>
                  <a:txBody>
                    <a:bodyPr/>
                    <a:lstStyle/>
                    <a:p>
                      <a:pPr algn="ctr" fontAlgn="ctr"/>
                      <a:r>
                        <a:rPr lang="en-IE" sz="1100" u="none" strike="noStrike" dirty="0">
                          <a:solidFill>
                            <a:schemeClr val="bg1"/>
                          </a:solidFill>
                          <a:effectLst/>
                        </a:rPr>
                        <a:t>Overall % Uptake</a:t>
                      </a:r>
                      <a:endParaRPr lang="en-IE" sz="1100" b="1" i="0" u="none" strike="noStrike" dirty="0">
                        <a:solidFill>
                          <a:schemeClr val="bg1"/>
                        </a:solidFill>
                        <a:effectLst/>
                        <a:latin typeface="Calibri" panose="020F0502020204030204" pitchFamily="34" charset="0"/>
                      </a:endParaRPr>
                    </a:p>
                  </a:txBody>
                  <a:tcPr marL="0" marR="0" marT="0" marB="0" anchor="ctr">
                    <a:solidFill>
                      <a:srgbClr val="BA1F46"/>
                    </a:solidFill>
                  </a:tcPr>
                </a:tc>
                <a:tc>
                  <a:txBody>
                    <a:bodyPr/>
                    <a:lstStyle/>
                    <a:p>
                      <a:pPr algn="ctr" fontAlgn="ctr"/>
                      <a:r>
                        <a:rPr lang="en-IE" sz="1100" u="none" strike="noStrike" dirty="0">
                          <a:solidFill>
                            <a:schemeClr val="bg1"/>
                          </a:solidFill>
                          <a:effectLst/>
                        </a:rPr>
                        <a:t>No. of LTCFs</a:t>
                      </a:r>
                      <a:endParaRPr lang="en-IE" sz="1100" b="1" i="0" u="none" strike="noStrike" dirty="0">
                        <a:solidFill>
                          <a:schemeClr val="bg1"/>
                        </a:solidFill>
                        <a:effectLst/>
                        <a:latin typeface="Calibri" panose="020F0502020204030204" pitchFamily="34" charset="0"/>
                      </a:endParaRPr>
                    </a:p>
                  </a:txBody>
                  <a:tcPr marL="0" marR="0" marT="0" marB="0" anchor="ctr">
                    <a:solidFill>
                      <a:srgbClr val="BA1F46"/>
                    </a:solidFill>
                  </a:tcPr>
                </a:tc>
                <a:tc>
                  <a:txBody>
                    <a:bodyPr/>
                    <a:lstStyle/>
                    <a:p>
                      <a:pPr algn="ctr" fontAlgn="ctr"/>
                      <a:r>
                        <a:rPr lang="en-IE" sz="1100" u="none" strike="noStrike" dirty="0">
                          <a:solidFill>
                            <a:schemeClr val="bg1"/>
                          </a:solidFill>
                          <a:effectLst/>
                        </a:rPr>
                        <a:t>Overall % Uptake</a:t>
                      </a:r>
                      <a:endParaRPr lang="en-IE" sz="1100" b="1" i="0" u="none" strike="noStrike" dirty="0">
                        <a:solidFill>
                          <a:schemeClr val="bg1"/>
                        </a:solidFill>
                        <a:effectLst/>
                        <a:latin typeface="Calibri" panose="020F0502020204030204" pitchFamily="34" charset="0"/>
                      </a:endParaRPr>
                    </a:p>
                  </a:txBody>
                  <a:tcPr marL="0" marR="0" marT="0" marB="0" anchor="ctr">
                    <a:solidFill>
                      <a:srgbClr val="BA1F46"/>
                    </a:solidFill>
                  </a:tcPr>
                </a:tc>
                <a:tc>
                  <a:txBody>
                    <a:bodyPr/>
                    <a:lstStyle/>
                    <a:p>
                      <a:pPr algn="ctr" fontAlgn="ctr"/>
                      <a:r>
                        <a:rPr lang="en-IE" sz="1100" u="none" strike="noStrike" dirty="0">
                          <a:solidFill>
                            <a:schemeClr val="bg1"/>
                          </a:solidFill>
                          <a:effectLst/>
                        </a:rPr>
                        <a:t>No. of LTCFs</a:t>
                      </a:r>
                      <a:endParaRPr lang="en-IE" sz="1100" b="1" i="0" u="none" strike="noStrike" dirty="0">
                        <a:solidFill>
                          <a:schemeClr val="bg1"/>
                        </a:solidFill>
                        <a:effectLst/>
                        <a:latin typeface="Calibri" panose="020F0502020204030204" pitchFamily="34" charset="0"/>
                      </a:endParaRPr>
                    </a:p>
                  </a:txBody>
                  <a:tcPr marL="0" marR="0" marT="0" marB="0" anchor="ctr">
                    <a:solidFill>
                      <a:srgbClr val="BA1F46"/>
                    </a:solidFill>
                  </a:tcPr>
                </a:tc>
                <a:tc>
                  <a:txBody>
                    <a:bodyPr/>
                    <a:lstStyle/>
                    <a:p>
                      <a:pPr algn="ctr" fontAlgn="ctr"/>
                      <a:r>
                        <a:rPr lang="en-IE" sz="1100" u="none" strike="noStrike" dirty="0">
                          <a:solidFill>
                            <a:schemeClr val="bg1"/>
                          </a:solidFill>
                          <a:effectLst/>
                        </a:rPr>
                        <a:t>Overall % Uptake</a:t>
                      </a:r>
                      <a:endParaRPr lang="en-IE" sz="1100" b="1" i="0" u="none" strike="noStrike" dirty="0">
                        <a:solidFill>
                          <a:schemeClr val="bg1"/>
                        </a:solidFill>
                        <a:effectLst/>
                        <a:latin typeface="Calibri" panose="020F0502020204030204" pitchFamily="34" charset="0"/>
                      </a:endParaRPr>
                    </a:p>
                  </a:txBody>
                  <a:tcPr marL="0" marR="0" marT="0" marB="0" anchor="ctr">
                    <a:solidFill>
                      <a:srgbClr val="BA1F46"/>
                    </a:solidFill>
                  </a:tcPr>
                </a:tc>
                <a:tc>
                  <a:txBody>
                    <a:bodyPr/>
                    <a:lstStyle/>
                    <a:p>
                      <a:pPr algn="ctr" fontAlgn="ctr"/>
                      <a:r>
                        <a:rPr lang="en-IE" sz="1100" u="none" strike="noStrike" dirty="0">
                          <a:solidFill>
                            <a:schemeClr val="bg1"/>
                          </a:solidFill>
                          <a:effectLst/>
                        </a:rPr>
                        <a:t>No. of LTCFs</a:t>
                      </a:r>
                      <a:endParaRPr lang="en-IE" sz="1100" b="1" i="0" u="none" strike="noStrike" dirty="0">
                        <a:solidFill>
                          <a:schemeClr val="bg1"/>
                        </a:solidFill>
                        <a:effectLst/>
                        <a:latin typeface="Calibri" panose="020F0502020204030204" pitchFamily="34" charset="0"/>
                      </a:endParaRPr>
                    </a:p>
                  </a:txBody>
                  <a:tcPr marL="0" marR="0" marT="0" marB="0" anchor="ctr">
                    <a:solidFill>
                      <a:srgbClr val="BA1F46"/>
                    </a:solidFill>
                  </a:tcPr>
                </a:tc>
                <a:extLst>
                  <a:ext uri="{0D108BD9-81ED-4DB2-BD59-A6C34878D82A}">
                    <a16:rowId xmlns:a16="http://schemas.microsoft.com/office/drawing/2014/main" val="2855253596"/>
                  </a:ext>
                </a:extLst>
              </a:tr>
              <a:tr h="211223">
                <a:tc>
                  <a:txBody>
                    <a:bodyPr/>
                    <a:lstStyle/>
                    <a:p>
                      <a:pPr algn="l" fontAlgn="ctr"/>
                      <a:r>
                        <a:rPr lang="en-GB" sz="1100" b="1" u="none" strike="noStrike" dirty="0">
                          <a:effectLst/>
                        </a:rPr>
                        <a:t>Area 1: DL; SO/LM; CN/MN</a:t>
                      </a:r>
                      <a:endParaRPr lang="en-GB" sz="1100" b="1" i="0" u="none" strike="noStrike" dirty="0">
                        <a:solidFill>
                          <a:srgbClr val="000000"/>
                        </a:solidFill>
                        <a:effectLst/>
                        <a:latin typeface="Calibri" panose="020F0502020204030204" pitchFamily="34" charset="0"/>
                      </a:endParaRPr>
                    </a:p>
                  </a:txBody>
                  <a:tcPr marL="0" marR="0" marT="0" marB="0" anchor="ctr"/>
                </a:tc>
                <a:tc>
                  <a:txBody>
                    <a:bodyPr/>
                    <a:lstStyle/>
                    <a:p>
                      <a:pPr algn="ctr" fontAlgn="ctr"/>
                      <a:r>
                        <a:rPr lang="en-IE" sz="1000" b="0" i="0" u="none" strike="noStrike" dirty="0">
                          <a:solidFill>
                            <a:srgbClr val="000000"/>
                          </a:solidFill>
                          <a:effectLst/>
                          <a:latin typeface="Calibri" panose="020F0502020204030204" pitchFamily="34" charset="0"/>
                        </a:rPr>
                        <a:t>87.9</a:t>
                      </a:r>
                    </a:p>
                  </a:txBody>
                  <a:tcPr marL="0" marR="0" marT="0" marB="0" anchor="ctr"/>
                </a:tc>
                <a:tc>
                  <a:txBody>
                    <a:bodyPr/>
                    <a:lstStyle/>
                    <a:p>
                      <a:pPr algn="ctr" fontAlgn="ctr"/>
                      <a:r>
                        <a:rPr lang="en-IE" sz="1000" b="0" i="0" u="none" strike="noStrike" dirty="0">
                          <a:solidFill>
                            <a:srgbClr val="000000"/>
                          </a:solidFill>
                          <a:effectLst/>
                          <a:latin typeface="Calibri" panose="020F0502020204030204" pitchFamily="34" charset="0"/>
                        </a:rPr>
                        <a:t>44</a:t>
                      </a:r>
                    </a:p>
                  </a:txBody>
                  <a:tcPr marL="0" marR="0" marT="0" marB="0" anchor="ctr"/>
                </a:tc>
                <a:tc>
                  <a:txBody>
                    <a:bodyPr/>
                    <a:lstStyle/>
                    <a:p>
                      <a:pPr algn="ctr" fontAlgn="ctr"/>
                      <a:r>
                        <a:rPr lang="en-IE" sz="1000" b="0" i="0" u="none" strike="noStrike" dirty="0">
                          <a:solidFill>
                            <a:srgbClr val="000000"/>
                          </a:solidFill>
                          <a:effectLst/>
                          <a:latin typeface="Calibri" panose="020F0502020204030204" pitchFamily="34" charset="0"/>
                        </a:rPr>
                        <a:t>89.1</a:t>
                      </a:r>
                    </a:p>
                  </a:txBody>
                  <a:tcPr marL="0" marR="0" marT="0" marB="0" anchor="ctr"/>
                </a:tc>
                <a:tc>
                  <a:txBody>
                    <a:bodyPr/>
                    <a:lstStyle/>
                    <a:p>
                      <a:pPr algn="ctr" fontAlgn="ctr"/>
                      <a:r>
                        <a:rPr lang="en-IE" sz="1000" b="0" i="0" u="none" strike="noStrike" dirty="0">
                          <a:solidFill>
                            <a:srgbClr val="000000"/>
                          </a:solidFill>
                          <a:effectLst/>
                          <a:latin typeface="Calibri" panose="020F0502020204030204" pitchFamily="34" charset="0"/>
                        </a:rPr>
                        <a:t>23</a:t>
                      </a:r>
                    </a:p>
                  </a:txBody>
                  <a:tcPr marL="0" marR="0" marT="0" marB="0" anchor="ctr"/>
                </a:tc>
                <a:tc>
                  <a:txBody>
                    <a:bodyPr/>
                    <a:lstStyle/>
                    <a:p>
                      <a:pPr algn="ctr" fontAlgn="ctr"/>
                      <a:r>
                        <a:rPr lang="en-IE" sz="1000" b="0" i="0" u="none" strike="noStrike" dirty="0">
                          <a:solidFill>
                            <a:srgbClr val="000000"/>
                          </a:solidFill>
                          <a:effectLst/>
                          <a:latin typeface="Calibri" panose="020F0502020204030204" pitchFamily="34" charset="0"/>
                        </a:rPr>
                        <a:t>87.3</a:t>
                      </a:r>
                    </a:p>
                  </a:txBody>
                  <a:tcPr marL="0" marR="0" marT="0" marB="0" anchor="ctr"/>
                </a:tc>
                <a:tc>
                  <a:txBody>
                    <a:bodyPr/>
                    <a:lstStyle/>
                    <a:p>
                      <a:pPr algn="ctr" fontAlgn="ctr"/>
                      <a:r>
                        <a:rPr lang="en-IE" sz="1000" b="0" i="0" u="none" strike="noStrike" dirty="0">
                          <a:solidFill>
                            <a:srgbClr val="000000"/>
                          </a:solidFill>
                          <a:effectLst/>
                          <a:latin typeface="Calibri" panose="020F0502020204030204" pitchFamily="34" charset="0"/>
                        </a:rPr>
                        <a:t>65</a:t>
                      </a:r>
                    </a:p>
                  </a:txBody>
                  <a:tcPr marL="0" marR="0" marT="0" marB="0" anchor="ctr"/>
                </a:tc>
                <a:tc>
                  <a:txBody>
                    <a:bodyPr/>
                    <a:lstStyle/>
                    <a:p>
                      <a:pPr algn="ctr" fontAlgn="ctr"/>
                      <a:r>
                        <a:rPr lang="en-IE" sz="1000" b="0" i="0" u="none" strike="noStrike" dirty="0">
                          <a:solidFill>
                            <a:srgbClr val="000000"/>
                          </a:solidFill>
                          <a:effectLst/>
                          <a:latin typeface="Calibri" panose="020F0502020204030204" pitchFamily="34" charset="0"/>
                        </a:rPr>
                        <a:t>88.8</a:t>
                      </a:r>
                    </a:p>
                  </a:txBody>
                  <a:tcPr marL="0" marR="0" marT="0" marB="0" anchor="ctr"/>
                </a:tc>
                <a:tc>
                  <a:txBody>
                    <a:bodyPr/>
                    <a:lstStyle/>
                    <a:p>
                      <a:pPr algn="ctr" fontAlgn="ctr"/>
                      <a:r>
                        <a:rPr lang="en-IE" sz="1000" b="0" i="0" u="none" strike="noStrike" dirty="0">
                          <a:solidFill>
                            <a:srgbClr val="000000"/>
                          </a:solidFill>
                          <a:effectLst/>
                          <a:latin typeface="Calibri" panose="020F0502020204030204" pitchFamily="34" charset="0"/>
                        </a:rPr>
                        <a:t>57</a:t>
                      </a:r>
                    </a:p>
                  </a:txBody>
                  <a:tcPr marL="0" marR="0" marT="0" marB="0" anchor="ctr"/>
                </a:tc>
                <a:tc>
                  <a:txBody>
                    <a:bodyPr/>
                    <a:lstStyle/>
                    <a:p>
                      <a:pPr algn="ctr" fontAlgn="ctr"/>
                      <a:r>
                        <a:rPr lang="en-IE" sz="1000" b="0" i="0" u="none" strike="noStrike" dirty="0">
                          <a:solidFill>
                            <a:srgbClr val="000000"/>
                          </a:solidFill>
                          <a:effectLst/>
                          <a:latin typeface="Calibri" panose="020F0502020204030204" pitchFamily="34" charset="0"/>
                        </a:rPr>
                        <a:t>93.1</a:t>
                      </a:r>
                    </a:p>
                  </a:txBody>
                  <a:tcPr marL="0" marR="0" marT="0" marB="0" anchor="ctr"/>
                </a:tc>
                <a:tc>
                  <a:txBody>
                    <a:bodyPr/>
                    <a:lstStyle/>
                    <a:p>
                      <a:pPr algn="ctr" fontAlgn="ctr"/>
                      <a:r>
                        <a:rPr lang="en-IE" sz="1000" b="0" i="0" u="none" strike="noStrike" dirty="0">
                          <a:solidFill>
                            <a:srgbClr val="000000"/>
                          </a:solidFill>
                          <a:effectLst/>
                          <a:latin typeface="Calibri" panose="020F0502020204030204" pitchFamily="34" charset="0"/>
                        </a:rPr>
                        <a:t>24</a:t>
                      </a:r>
                    </a:p>
                  </a:txBody>
                  <a:tcPr marL="0" marR="0" marT="0" marB="0" anchor="ctr"/>
                </a:tc>
                <a:tc>
                  <a:txBody>
                    <a:bodyPr/>
                    <a:lstStyle/>
                    <a:p>
                      <a:pPr algn="ctr" fontAlgn="ctr"/>
                      <a:r>
                        <a:rPr lang="en-IE" sz="1000" b="0" i="0" u="none" strike="noStrike" dirty="0">
                          <a:solidFill>
                            <a:srgbClr val="000000"/>
                          </a:solidFill>
                          <a:effectLst/>
                          <a:latin typeface="Calibri" panose="020F0502020204030204" pitchFamily="34" charset="0"/>
                        </a:rPr>
                        <a:t>93.2</a:t>
                      </a:r>
                    </a:p>
                  </a:txBody>
                  <a:tcPr marL="0" marR="0" marT="0" marB="0" anchor="ctr"/>
                </a:tc>
                <a:tc>
                  <a:txBody>
                    <a:bodyPr/>
                    <a:lstStyle/>
                    <a:p>
                      <a:pPr algn="ctr" fontAlgn="ctr"/>
                      <a:r>
                        <a:rPr lang="en-IE" sz="1000" b="0" i="0" u="none" strike="noStrike" dirty="0">
                          <a:solidFill>
                            <a:srgbClr val="000000"/>
                          </a:solidFill>
                          <a:effectLst/>
                          <a:latin typeface="Calibri" panose="020F0502020204030204" pitchFamily="34" charset="0"/>
                        </a:rPr>
                        <a:t>15</a:t>
                      </a:r>
                    </a:p>
                  </a:txBody>
                  <a:tcPr marL="0" marR="0" marT="0" marB="0" anchor="ctr"/>
                </a:tc>
                <a:extLst>
                  <a:ext uri="{0D108BD9-81ED-4DB2-BD59-A6C34878D82A}">
                    <a16:rowId xmlns:a16="http://schemas.microsoft.com/office/drawing/2014/main" val="2765120924"/>
                  </a:ext>
                </a:extLst>
              </a:tr>
              <a:tr h="219145">
                <a:tc>
                  <a:txBody>
                    <a:bodyPr/>
                    <a:lstStyle/>
                    <a:p>
                      <a:pPr algn="l" fontAlgn="ctr"/>
                      <a:r>
                        <a:rPr lang="en-GB" sz="1100" b="1" u="none" strike="noStrike" dirty="0">
                          <a:effectLst/>
                        </a:rPr>
                        <a:t>Area 2: G; RN; MO</a:t>
                      </a:r>
                      <a:endParaRPr lang="en-GB" sz="1100" b="1" i="0" u="none" strike="noStrike" dirty="0">
                        <a:solidFill>
                          <a:srgbClr val="000000"/>
                        </a:solidFill>
                        <a:effectLst/>
                        <a:latin typeface="Calibri" panose="020F0502020204030204" pitchFamily="34" charset="0"/>
                      </a:endParaRPr>
                    </a:p>
                  </a:txBody>
                  <a:tcPr marL="0" marR="0" marT="0" marB="0" anchor="ctr"/>
                </a:tc>
                <a:tc>
                  <a:txBody>
                    <a:bodyPr/>
                    <a:lstStyle/>
                    <a:p>
                      <a:pPr algn="ctr" fontAlgn="ctr"/>
                      <a:r>
                        <a:rPr lang="en-IE" sz="1000" b="0" i="0" u="none" strike="noStrike" dirty="0">
                          <a:solidFill>
                            <a:srgbClr val="000000"/>
                          </a:solidFill>
                          <a:effectLst/>
                          <a:latin typeface="Calibri" panose="020F0502020204030204" pitchFamily="34" charset="0"/>
                        </a:rPr>
                        <a:t>92.2</a:t>
                      </a:r>
                    </a:p>
                  </a:txBody>
                  <a:tcPr marL="0" marR="0" marT="0" marB="0" anchor="ctr"/>
                </a:tc>
                <a:tc>
                  <a:txBody>
                    <a:bodyPr/>
                    <a:lstStyle/>
                    <a:p>
                      <a:pPr algn="ctr" fontAlgn="ctr"/>
                      <a:r>
                        <a:rPr lang="en-IE" sz="1000" b="0" i="0" u="none" strike="noStrike" dirty="0">
                          <a:solidFill>
                            <a:srgbClr val="000000"/>
                          </a:solidFill>
                          <a:effectLst/>
                          <a:latin typeface="Calibri" panose="020F0502020204030204" pitchFamily="34" charset="0"/>
                        </a:rPr>
                        <a:t>2</a:t>
                      </a:r>
                    </a:p>
                  </a:txBody>
                  <a:tcPr marL="0" marR="0" marT="0" marB="0" anchor="ctr"/>
                </a:tc>
                <a:tc>
                  <a:txBody>
                    <a:bodyPr/>
                    <a:lstStyle/>
                    <a:p>
                      <a:pPr algn="ctr" fontAlgn="ctr"/>
                      <a:r>
                        <a:rPr lang="en-IE" sz="1000" b="0" i="0" u="none" strike="noStrike" dirty="0">
                          <a:solidFill>
                            <a:srgbClr val="000000"/>
                          </a:solidFill>
                          <a:effectLst/>
                          <a:latin typeface="Calibri" panose="020F0502020204030204" pitchFamily="34" charset="0"/>
                        </a:rPr>
                        <a:t>95.8</a:t>
                      </a:r>
                    </a:p>
                  </a:txBody>
                  <a:tcPr marL="0" marR="0" marT="0" marB="0" anchor="ctr"/>
                </a:tc>
                <a:tc>
                  <a:txBody>
                    <a:bodyPr/>
                    <a:lstStyle/>
                    <a:p>
                      <a:pPr algn="ctr" fontAlgn="ctr"/>
                      <a:r>
                        <a:rPr lang="en-IE" sz="1000" b="0" i="0" u="none" strike="noStrike" dirty="0">
                          <a:solidFill>
                            <a:srgbClr val="000000"/>
                          </a:solidFill>
                          <a:effectLst/>
                          <a:latin typeface="Calibri" panose="020F0502020204030204" pitchFamily="34" charset="0"/>
                        </a:rPr>
                        <a:t>3</a:t>
                      </a:r>
                    </a:p>
                  </a:txBody>
                  <a:tcPr marL="0" marR="0" marT="0" marB="0" anchor="ctr"/>
                </a:tc>
                <a:tc>
                  <a:txBody>
                    <a:bodyPr/>
                    <a:lstStyle/>
                    <a:p>
                      <a:pPr algn="ctr" fontAlgn="ctr"/>
                      <a:r>
                        <a:rPr lang="en-IE" sz="1000" b="0" i="0" u="none" strike="noStrike" dirty="0">
                          <a:solidFill>
                            <a:srgbClr val="000000"/>
                          </a:solidFill>
                          <a:effectLst/>
                          <a:latin typeface="Calibri" panose="020F0502020204030204" pitchFamily="34" charset="0"/>
                        </a:rPr>
                        <a:t>85.0</a:t>
                      </a:r>
                    </a:p>
                  </a:txBody>
                  <a:tcPr marL="0" marR="0" marT="0" marB="0" anchor="ctr"/>
                </a:tc>
                <a:tc>
                  <a:txBody>
                    <a:bodyPr/>
                    <a:lstStyle/>
                    <a:p>
                      <a:pPr algn="ctr" fontAlgn="ctr"/>
                      <a:r>
                        <a:rPr lang="en-IE" sz="1000" b="0" i="0" u="none" strike="noStrike" dirty="0">
                          <a:solidFill>
                            <a:srgbClr val="000000"/>
                          </a:solidFill>
                          <a:effectLst/>
                          <a:latin typeface="Calibri" panose="020F0502020204030204" pitchFamily="34" charset="0"/>
                        </a:rPr>
                        <a:t>12</a:t>
                      </a:r>
                    </a:p>
                  </a:txBody>
                  <a:tcPr marL="0" marR="0" marT="0" marB="0" anchor="ctr"/>
                </a:tc>
                <a:tc>
                  <a:txBody>
                    <a:bodyPr/>
                    <a:lstStyle/>
                    <a:p>
                      <a:pPr algn="ctr" fontAlgn="ctr"/>
                      <a:r>
                        <a:rPr lang="en-IE" sz="1000" b="0" i="0" u="none" strike="noStrike" dirty="0">
                          <a:solidFill>
                            <a:srgbClr val="000000"/>
                          </a:solidFill>
                          <a:effectLst/>
                          <a:latin typeface="Calibri" panose="020F0502020204030204" pitchFamily="34" charset="0"/>
                        </a:rPr>
                        <a:t>83.9</a:t>
                      </a:r>
                    </a:p>
                  </a:txBody>
                  <a:tcPr marL="0" marR="0" marT="0" marB="0" anchor="ctr"/>
                </a:tc>
                <a:tc>
                  <a:txBody>
                    <a:bodyPr/>
                    <a:lstStyle/>
                    <a:p>
                      <a:pPr algn="ctr" fontAlgn="ctr"/>
                      <a:r>
                        <a:rPr lang="en-IE" sz="1000" b="0" i="0" u="none" strike="noStrike" dirty="0">
                          <a:solidFill>
                            <a:srgbClr val="000000"/>
                          </a:solidFill>
                          <a:effectLst/>
                          <a:latin typeface="Calibri" panose="020F0502020204030204" pitchFamily="34" charset="0"/>
                        </a:rPr>
                        <a:t>8</a:t>
                      </a:r>
                    </a:p>
                  </a:txBody>
                  <a:tcPr marL="0" marR="0" marT="0" marB="0" anchor="ctr"/>
                </a:tc>
                <a:tc>
                  <a:txBody>
                    <a:bodyPr/>
                    <a:lstStyle/>
                    <a:p>
                      <a:pPr algn="ctr" fontAlgn="ctr"/>
                      <a:r>
                        <a:rPr lang="en-IE" sz="1000" b="0" i="0" u="none" strike="noStrike" dirty="0">
                          <a:solidFill>
                            <a:srgbClr val="000000"/>
                          </a:solidFill>
                          <a:effectLst/>
                          <a:latin typeface="Calibri" panose="020F0502020204030204" pitchFamily="34" charset="0"/>
                        </a:rPr>
                        <a:t>98.2</a:t>
                      </a:r>
                    </a:p>
                  </a:txBody>
                  <a:tcPr marL="0" marR="0" marT="0" marB="0" anchor="ctr"/>
                </a:tc>
                <a:tc>
                  <a:txBody>
                    <a:bodyPr/>
                    <a:lstStyle/>
                    <a:p>
                      <a:pPr algn="ctr" fontAlgn="ctr"/>
                      <a:r>
                        <a:rPr lang="en-IE" sz="1000" b="0" i="0" u="none" strike="noStrike" dirty="0">
                          <a:solidFill>
                            <a:srgbClr val="000000"/>
                          </a:solidFill>
                          <a:effectLst/>
                          <a:latin typeface="Calibri" panose="020F0502020204030204" pitchFamily="34" charset="0"/>
                        </a:rPr>
                        <a:t>2</a:t>
                      </a:r>
                    </a:p>
                  </a:txBody>
                  <a:tcPr marL="0" marR="0" marT="0" marB="0" anchor="ctr"/>
                </a:tc>
                <a:tc>
                  <a:txBody>
                    <a:bodyPr/>
                    <a:lstStyle/>
                    <a:p>
                      <a:pPr algn="ctr" fontAlgn="ctr"/>
                      <a:r>
                        <a:rPr lang="en-IE" sz="1000" b="0" i="0" u="none" strike="noStrike" dirty="0">
                          <a:solidFill>
                            <a:srgbClr val="000000"/>
                          </a:solidFill>
                          <a:effectLst/>
                          <a:latin typeface="Calibri" panose="020F0502020204030204" pitchFamily="34" charset="0"/>
                        </a:rPr>
                        <a:t>97.7</a:t>
                      </a:r>
                    </a:p>
                  </a:txBody>
                  <a:tcPr marL="0" marR="0" marT="0" marB="0" anchor="ctr"/>
                </a:tc>
                <a:tc>
                  <a:txBody>
                    <a:bodyPr/>
                    <a:lstStyle/>
                    <a:p>
                      <a:pPr algn="ctr" fontAlgn="ctr"/>
                      <a:r>
                        <a:rPr lang="en-IE" sz="1000" b="0" i="0" u="none" strike="noStrike" dirty="0">
                          <a:solidFill>
                            <a:srgbClr val="000000"/>
                          </a:solidFill>
                          <a:effectLst/>
                          <a:latin typeface="Calibri" panose="020F0502020204030204" pitchFamily="34" charset="0"/>
                        </a:rPr>
                        <a:t>4</a:t>
                      </a:r>
                    </a:p>
                  </a:txBody>
                  <a:tcPr marL="0" marR="0" marT="0" marB="0" anchor="ctr"/>
                </a:tc>
                <a:extLst>
                  <a:ext uri="{0D108BD9-81ED-4DB2-BD59-A6C34878D82A}">
                    <a16:rowId xmlns:a16="http://schemas.microsoft.com/office/drawing/2014/main" val="959924128"/>
                  </a:ext>
                </a:extLst>
              </a:tr>
              <a:tr h="219145">
                <a:tc>
                  <a:txBody>
                    <a:bodyPr/>
                    <a:lstStyle/>
                    <a:p>
                      <a:pPr algn="l" fontAlgn="ctr"/>
                      <a:r>
                        <a:rPr lang="es-ES" sz="1100" b="1" u="none" strike="noStrike" dirty="0">
                          <a:effectLst/>
                        </a:rPr>
                        <a:t>Area 3: CE; L; TN/EL</a:t>
                      </a:r>
                      <a:endParaRPr lang="es-ES" sz="1100" b="1" i="0" u="none" strike="noStrike" dirty="0">
                        <a:solidFill>
                          <a:srgbClr val="000000"/>
                        </a:solidFill>
                        <a:effectLst/>
                        <a:latin typeface="Calibri" panose="020F0502020204030204" pitchFamily="34" charset="0"/>
                      </a:endParaRPr>
                    </a:p>
                  </a:txBody>
                  <a:tcPr marL="0" marR="0" marT="0" marB="0" anchor="ctr"/>
                </a:tc>
                <a:tc>
                  <a:txBody>
                    <a:bodyPr/>
                    <a:lstStyle/>
                    <a:p>
                      <a:pPr algn="ctr" fontAlgn="ctr"/>
                      <a:r>
                        <a:rPr lang="en-IE" sz="1000" b="0" i="0" u="none" strike="noStrike" dirty="0">
                          <a:solidFill>
                            <a:srgbClr val="000000"/>
                          </a:solidFill>
                          <a:effectLst/>
                          <a:latin typeface="Calibri" panose="020F0502020204030204" pitchFamily="34" charset="0"/>
                        </a:rPr>
                        <a:t>78.3</a:t>
                      </a:r>
                    </a:p>
                  </a:txBody>
                  <a:tcPr marL="0" marR="0" marT="0" marB="0" anchor="ctr"/>
                </a:tc>
                <a:tc>
                  <a:txBody>
                    <a:bodyPr/>
                    <a:lstStyle/>
                    <a:p>
                      <a:pPr algn="ctr" fontAlgn="ctr"/>
                      <a:r>
                        <a:rPr lang="en-IE" sz="1000" b="0" i="0" u="none" strike="noStrike" dirty="0">
                          <a:solidFill>
                            <a:srgbClr val="000000"/>
                          </a:solidFill>
                          <a:effectLst/>
                          <a:latin typeface="Calibri" panose="020F0502020204030204" pitchFamily="34" charset="0"/>
                        </a:rPr>
                        <a:t>4</a:t>
                      </a:r>
                    </a:p>
                  </a:txBody>
                  <a:tcPr marL="0" marR="0" marT="0" marB="0" anchor="ctr"/>
                </a:tc>
                <a:tc>
                  <a:txBody>
                    <a:bodyPr/>
                    <a:lstStyle/>
                    <a:p>
                      <a:pPr algn="ctr" fontAlgn="ctr"/>
                      <a:r>
                        <a:rPr lang="en-IE" sz="1000" b="0" i="0" u="none" strike="noStrike" dirty="0">
                          <a:solidFill>
                            <a:srgbClr val="000000"/>
                          </a:solidFill>
                          <a:effectLst/>
                          <a:latin typeface="Calibri" panose="020F0502020204030204" pitchFamily="34" charset="0"/>
                        </a:rPr>
                        <a:t>95.5</a:t>
                      </a:r>
                    </a:p>
                  </a:txBody>
                  <a:tcPr marL="0" marR="0" marT="0" marB="0" anchor="ctr"/>
                </a:tc>
                <a:tc>
                  <a:txBody>
                    <a:bodyPr/>
                    <a:lstStyle/>
                    <a:p>
                      <a:pPr algn="ctr" fontAlgn="ctr"/>
                      <a:r>
                        <a:rPr lang="en-IE" sz="1000" b="0" i="0" u="none" strike="noStrike" dirty="0">
                          <a:solidFill>
                            <a:srgbClr val="000000"/>
                          </a:solidFill>
                          <a:effectLst/>
                          <a:latin typeface="Calibri" panose="020F0502020204030204" pitchFamily="34" charset="0"/>
                        </a:rPr>
                        <a:t>7</a:t>
                      </a:r>
                    </a:p>
                  </a:txBody>
                  <a:tcPr marL="0" marR="0" marT="0" marB="0" anchor="ctr"/>
                </a:tc>
                <a:tc>
                  <a:txBody>
                    <a:bodyPr/>
                    <a:lstStyle/>
                    <a:p>
                      <a:pPr algn="ctr" fontAlgn="ctr"/>
                      <a:r>
                        <a:rPr lang="en-IE" sz="1000" b="0" i="0" u="none" strike="noStrike" dirty="0">
                          <a:solidFill>
                            <a:srgbClr val="000000"/>
                          </a:solidFill>
                          <a:effectLst/>
                          <a:latin typeface="Calibri" panose="020F0502020204030204" pitchFamily="34" charset="0"/>
                        </a:rPr>
                        <a:t>94.2</a:t>
                      </a:r>
                    </a:p>
                  </a:txBody>
                  <a:tcPr marL="0" marR="0" marT="0" marB="0" anchor="ctr"/>
                </a:tc>
                <a:tc>
                  <a:txBody>
                    <a:bodyPr/>
                    <a:lstStyle/>
                    <a:p>
                      <a:pPr algn="ctr" fontAlgn="ctr"/>
                      <a:r>
                        <a:rPr lang="en-IE" sz="1000" b="0" i="0" u="none" strike="noStrike" dirty="0">
                          <a:solidFill>
                            <a:srgbClr val="000000"/>
                          </a:solidFill>
                          <a:effectLst/>
                          <a:latin typeface="Calibri" panose="020F0502020204030204" pitchFamily="34" charset="0"/>
                        </a:rPr>
                        <a:t>5</a:t>
                      </a:r>
                    </a:p>
                  </a:txBody>
                  <a:tcPr marL="0" marR="0" marT="0" marB="0" anchor="ctr"/>
                </a:tc>
                <a:tc>
                  <a:txBody>
                    <a:bodyPr/>
                    <a:lstStyle/>
                    <a:p>
                      <a:pPr algn="ctr" fontAlgn="ctr"/>
                      <a:r>
                        <a:rPr lang="en-IE" sz="1000" b="0" i="0" u="none" strike="noStrike" dirty="0">
                          <a:solidFill>
                            <a:srgbClr val="000000"/>
                          </a:solidFill>
                          <a:effectLst/>
                          <a:latin typeface="Calibri" panose="020F0502020204030204" pitchFamily="34" charset="0"/>
                        </a:rPr>
                        <a:t>91.2</a:t>
                      </a:r>
                    </a:p>
                  </a:txBody>
                  <a:tcPr marL="0" marR="0" marT="0" marB="0" anchor="ctr"/>
                </a:tc>
                <a:tc>
                  <a:txBody>
                    <a:bodyPr/>
                    <a:lstStyle/>
                    <a:p>
                      <a:pPr algn="ctr" fontAlgn="ctr"/>
                      <a:r>
                        <a:rPr lang="en-IE" sz="1000" b="0" i="0" u="none" strike="noStrike" dirty="0">
                          <a:solidFill>
                            <a:srgbClr val="000000"/>
                          </a:solidFill>
                          <a:effectLst/>
                          <a:latin typeface="Calibri" panose="020F0502020204030204" pitchFamily="34" charset="0"/>
                        </a:rPr>
                        <a:t>7</a:t>
                      </a:r>
                    </a:p>
                  </a:txBody>
                  <a:tcPr marL="0" marR="0" marT="0" marB="0" anchor="ctr"/>
                </a:tc>
                <a:tc>
                  <a:txBody>
                    <a:bodyPr/>
                    <a:lstStyle/>
                    <a:p>
                      <a:pPr algn="ctr" fontAlgn="ctr"/>
                      <a:r>
                        <a:rPr lang="en-IE" sz="1000" b="0" i="0" u="none" strike="noStrike" dirty="0">
                          <a:solidFill>
                            <a:srgbClr val="000000"/>
                          </a:solidFill>
                          <a:effectLst/>
                          <a:latin typeface="Calibri" panose="020F0502020204030204" pitchFamily="34" charset="0"/>
                        </a:rPr>
                        <a:t>96.8</a:t>
                      </a:r>
                    </a:p>
                  </a:txBody>
                  <a:tcPr marL="0" marR="0" marT="0" marB="0" anchor="ctr"/>
                </a:tc>
                <a:tc>
                  <a:txBody>
                    <a:bodyPr/>
                    <a:lstStyle/>
                    <a:p>
                      <a:pPr algn="ctr" fontAlgn="ctr"/>
                      <a:r>
                        <a:rPr lang="en-IE" sz="1000" b="0" i="0" u="none" strike="noStrike" dirty="0">
                          <a:solidFill>
                            <a:srgbClr val="000000"/>
                          </a:solidFill>
                          <a:effectLst/>
                          <a:latin typeface="Calibri" panose="020F0502020204030204" pitchFamily="34" charset="0"/>
                        </a:rPr>
                        <a:t>10</a:t>
                      </a:r>
                    </a:p>
                  </a:txBody>
                  <a:tcPr marL="0" marR="0" marT="0" marB="0" anchor="ctr"/>
                </a:tc>
                <a:tc>
                  <a:txBody>
                    <a:bodyPr/>
                    <a:lstStyle/>
                    <a:p>
                      <a:pPr algn="ctr" fontAlgn="ctr"/>
                      <a:r>
                        <a:rPr lang="en-IE" sz="1000" b="0" i="0" u="none" strike="noStrike" dirty="0">
                          <a:solidFill>
                            <a:srgbClr val="000000"/>
                          </a:solidFill>
                          <a:effectLst/>
                          <a:latin typeface="Calibri" panose="020F0502020204030204" pitchFamily="34" charset="0"/>
                        </a:rPr>
                        <a:t>98.0</a:t>
                      </a:r>
                    </a:p>
                  </a:txBody>
                  <a:tcPr marL="0" marR="0" marT="0" marB="0" anchor="ctr"/>
                </a:tc>
                <a:tc>
                  <a:txBody>
                    <a:bodyPr/>
                    <a:lstStyle/>
                    <a:p>
                      <a:pPr algn="ctr" fontAlgn="ctr"/>
                      <a:r>
                        <a:rPr lang="en-IE" sz="1000" b="0" i="0" u="none" strike="noStrike" dirty="0">
                          <a:solidFill>
                            <a:srgbClr val="000000"/>
                          </a:solidFill>
                          <a:effectLst/>
                          <a:latin typeface="Calibri" panose="020F0502020204030204" pitchFamily="34" charset="0"/>
                        </a:rPr>
                        <a:t>6</a:t>
                      </a:r>
                    </a:p>
                  </a:txBody>
                  <a:tcPr marL="0" marR="0" marT="0" marB="0" anchor="ctr"/>
                </a:tc>
                <a:extLst>
                  <a:ext uri="{0D108BD9-81ED-4DB2-BD59-A6C34878D82A}">
                    <a16:rowId xmlns:a16="http://schemas.microsoft.com/office/drawing/2014/main" val="899854180"/>
                  </a:ext>
                </a:extLst>
              </a:tr>
              <a:tr h="219145">
                <a:tc>
                  <a:txBody>
                    <a:bodyPr/>
                    <a:lstStyle/>
                    <a:p>
                      <a:pPr algn="l" fontAlgn="ctr"/>
                      <a:r>
                        <a:rPr lang="en-GB" sz="1100" b="1" u="none" strike="noStrike" dirty="0">
                          <a:effectLst/>
                        </a:rPr>
                        <a:t>Area 4: KY; NC; NSL; WC</a:t>
                      </a:r>
                      <a:endParaRPr lang="en-GB" sz="1100" b="1" i="0" u="none" strike="noStrike" dirty="0">
                        <a:solidFill>
                          <a:srgbClr val="000000"/>
                        </a:solidFill>
                        <a:effectLst/>
                        <a:latin typeface="Calibri" panose="020F0502020204030204" pitchFamily="34" charset="0"/>
                      </a:endParaRPr>
                    </a:p>
                  </a:txBody>
                  <a:tcPr marL="0" marR="0" marT="0" marB="0" anchor="ctr"/>
                </a:tc>
                <a:tc>
                  <a:txBody>
                    <a:bodyPr/>
                    <a:lstStyle/>
                    <a:p>
                      <a:pPr algn="ctr" fontAlgn="ctr"/>
                      <a:r>
                        <a:rPr lang="en-IE" sz="1000" b="0" i="0" u="none" strike="noStrike" dirty="0">
                          <a:solidFill>
                            <a:srgbClr val="000000"/>
                          </a:solidFill>
                          <a:effectLst/>
                          <a:latin typeface="Calibri" panose="020F0502020204030204" pitchFamily="34" charset="0"/>
                        </a:rPr>
                        <a:t>90.7</a:t>
                      </a:r>
                    </a:p>
                  </a:txBody>
                  <a:tcPr marL="0" marR="0" marT="0" marB="0" anchor="ctr"/>
                </a:tc>
                <a:tc>
                  <a:txBody>
                    <a:bodyPr/>
                    <a:lstStyle/>
                    <a:p>
                      <a:pPr algn="ctr" fontAlgn="ctr"/>
                      <a:r>
                        <a:rPr lang="en-IE" sz="1000" b="0" i="0" u="none" strike="noStrike" dirty="0">
                          <a:solidFill>
                            <a:srgbClr val="000000"/>
                          </a:solidFill>
                          <a:effectLst/>
                          <a:latin typeface="Calibri" panose="020F0502020204030204" pitchFamily="34" charset="0"/>
                        </a:rPr>
                        <a:t>9</a:t>
                      </a:r>
                    </a:p>
                  </a:txBody>
                  <a:tcPr marL="0" marR="0" marT="0" marB="0" anchor="ctr"/>
                </a:tc>
                <a:tc>
                  <a:txBody>
                    <a:bodyPr/>
                    <a:lstStyle/>
                    <a:p>
                      <a:pPr algn="ctr" fontAlgn="ctr"/>
                      <a:r>
                        <a:rPr lang="en-IE" sz="1000" b="0" i="0" u="none" strike="noStrike" dirty="0">
                          <a:solidFill>
                            <a:srgbClr val="000000"/>
                          </a:solidFill>
                          <a:effectLst/>
                          <a:latin typeface="Calibri" panose="020F0502020204030204" pitchFamily="34" charset="0"/>
                        </a:rPr>
                        <a:t>94.7</a:t>
                      </a:r>
                    </a:p>
                  </a:txBody>
                  <a:tcPr marL="0" marR="0" marT="0" marB="0" anchor="ctr"/>
                </a:tc>
                <a:tc>
                  <a:txBody>
                    <a:bodyPr/>
                    <a:lstStyle/>
                    <a:p>
                      <a:pPr algn="ctr" fontAlgn="ctr"/>
                      <a:r>
                        <a:rPr lang="en-IE" sz="1000" b="0" i="0" u="none" strike="noStrike" dirty="0">
                          <a:solidFill>
                            <a:srgbClr val="000000"/>
                          </a:solidFill>
                          <a:effectLst/>
                          <a:latin typeface="Calibri" panose="020F0502020204030204" pitchFamily="34" charset="0"/>
                        </a:rPr>
                        <a:t>16</a:t>
                      </a:r>
                    </a:p>
                  </a:txBody>
                  <a:tcPr marL="0" marR="0" marT="0" marB="0" anchor="ctr"/>
                </a:tc>
                <a:tc>
                  <a:txBody>
                    <a:bodyPr/>
                    <a:lstStyle/>
                    <a:p>
                      <a:pPr algn="ctr" fontAlgn="ctr"/>
                      <a:r>
                        <a:rPr lang="en-IE" sz="1000" b="0" i="0" u="none" strike="noStrike" dirty="0">
                          <a:solidFill>
                            <a:srgbClr val="000000"/>
                          </a:solidFill>
                          <a:effectLst/>
                          <a:latin typeface="Calibri" panose="020F0502020204030204" pitchFamily="34" charset="0"/>
                        </a:rPr>
                        <a:t>84.2</a:t>
                      </a:r>
                    </a:p>
                  </a:txBody>
                  <a:tcPr marL="0" marR="0" marT="0" marB="0" anchor="ctr"/>
                </a:tc>
                <a:tc>
                  <a:txBody>
                    <a:bodyPr/>
                    <a:lstStyle/>
                    <a:p>
                      <a:pPr algn="ctr" fontAlgn="ctr"/>
                      <a:r>
                        <a:rPr lang="en-IE" sz="1000" b="0" i="0" u="none" strike="noStrike" dirty="0">
                          <a:solidFill>
                            <a:srgbClr val="000000"/>
                          </a:solidFill>
                          <a:effectLst/>
                          <a:latin typeface="Calibri" panose="020F0502020204030204" pitchFamily="34" charset="0"/>
                        </a:rPr>
                        <a:t>21</a:t>
                      </a:r>
                    </a:p>
                  </a:txBody>
                  <a:tcPr marL="0" marR="0" marT="0" marB="0" anchor="ctr"/>
                </a:tc>
                <a:tc>
                  <a:txBody>
                    <a:bodyPr/>
                    <a:lstStyle/>
                    <a:p>
                      <a:pPr algn="ctr" fontAlgn="ctr"/>
                      <a:r>
                        <a:rPr lang="en-IE" sz="1000" b="0" i="0" u="none" strike="noStrike" dirty="0">
                          <a:solidFill>
                            <a:srgbClr val="000000"/>
                          </a:solidFill>
                          <a:effectLst/>
                          <a:latin typeface="Calibri" panose="020F0502020204030204" pitchFamily="34" charset="0"/>
                        </a:rPr>
                        <a:t>87.5</a:t>
                      </a:r>
                    </a:p>
                  </a:txBody>
                  <a:tcPr marL="0" marR="0" marT="0" marB="0" anchor="ctr"/>
                </a:tc>
                <a:tc>
                  <a:txBody>
                    <a:bodyPr/>
                    <a:lstStyle/>
                    <a:p>
                      <a:pPr algn="ctr" fontAlgn="ctr"/>
                      <a:r>
                        <a:rPr lang="en-IE" sz="1000" b="0" i="0" u="none" strike="noStrike" dirty="0">
                          <a:solidFill>
                            <a:srgbClr val="000000"/>
                          </a:solidFill>
                          <a:effectLst/>
                          <a:latin typeface="Calibri" panose="020F0502020204030204" pitchFamily="34" charset="0"/>
                        </a:rPr>
                        <a:t>23</a:t>
                      </a:r>
                    </a:p>
                  </a:txBody>
                  <a:tcPr marL="0" marR="0" marT="0" marB="0" anchor="ctr"/>
                </a:tc>
                <a:tc>
                  <a:txBody>
                    <a:bodyPr/>
                    <a:lstStyle/>
                    <a:p>
                      <a:pPr algn="ctr" fontAlgn="ctr"/>
                      <a:r>
                        <a:rPr lang="en-IE" sz="1000" b="0" i="0" u="none" strike="noStrike" dirty="0">
                          <a:solidFill>
                            <a:srgbClr val="000000"/>
                          </a:solidFill>
                          <a:effectLst/>
                          <a:latin typeface="Calibri" panose="020F0502020204030204" pitchFamily="34" charset="0"/>
                        </a:rPr>
                        <a:t>93.0</a:t>
                      </a:r>
                    </a:p>
                  </a:txBody>
                  <a:tcPr marL="0" marR="0" marT="0" marB="0" anchor="ctr"/>
                </a:tc>
                <a:tc>
                  <a:txBody>
                    <a:bodyPr/>
                    <a:lstStyle/>
                    <a:p>
                      <a:pPr algn="ctr" fontAlgn="ctr"/>
                      <a:r>
                        <a:rPr lang="en-IE" sz="1000" b="0" i="0" u="none" strike="noStrike" dirty="0">
                          <a:solidFill>
                            <a:srgbClr val="000000"/>
                          </a:solidFill>
                          <a:effectLst/>
                          <a:latin typeface="Calibri" panose="020F0502020204030204" pitchFamily="34" charset="0"/>
                        </a:rPr>
                        <a:t>21</a:t>
                      </a:r>
                    </a:p>
                  </a:txBody>
                  <a:tcPr marL="0" marR="0" marT="0" marB="0" anchor="ctr"/>
                </a:tc>
                <a:tc>
                  <a:txBody>
                    <a:bodyPr/>
                    <a:lstStyle/>
                    <a:p>
                      <a:pPr algn="ctr" fontAlgn="ctr"/>
                      <a:r>
                        <a:rPr lang="en-IE" sz="1000" b="0" i="0" u="none" strike="noStrike" dirty="0">
                          <a:solidFill>
                            <a:srgbClr val="000000"/>
                          </a:solidFill>
                          <a:effectLst/>
                          <a:latin typeface="Calibri" panose="020F0502020204030204" pitchFamily="34" charset="0"/>
                        </a:rPr>
                        <a:t>95.4</a:t>
                      </a:r>
                    </a:p>
                  </a:txBody>
                  <a:tcPr marL="0" marR="0" marT="0" marB="0" anchor="ctr"/>
                </a:tc>
                <a:tc>
                  <a:txBody>
                    <a:bodyPr/>
                    <a:lstStyle/>
                    <a:p>
                      <a:pPr algn="ctr" fontAlgn="ctr"/>
                      <a:r>
                        <a:rPr lang="en-IE" sz="1000" b="0" i="0" u="none" strike="noStrike" dirty="0">
                          <a:solidFill>
                            <a:srgbClr val="000000"/>
                          </a:solidFill>
                          <a:effectLst/>
                          <a:latin typeface="Calibri" panose="020F0502020204030204" pitchFamily="34" charset="0"/>
                        </a:rPr>
                        <a:t>25</a:t>
                      </a:r>
                    </a:p>
                  </a:txBody>
                  <a:tcPr marL="0" marR="0" marT="0" marB="0" anchor="ctr"/>
                </a:tc>
                <a:extLst>
                  <a:ext uri="{0D108BD9-81ED-4DB2-BD59-A6C34878D82A}">
                    <a16:rowId xmlns:a16="http://schemas.microsoft.com/office/drawing/2014/main" val="4290071537"/>
                  </a:ext>
                </a:extLst>
              </a:tr>
              <a:tr h="219145">
                <a:tc>
                  <a:txBody>
                    <a:bodyPr/>
                    <a:lstStyle/>
                    <a:p>
                      <a:pPr algn="l" fontAlgn="ctr"/>
                      <a:r>
                        <a:rPr lang="en-GB" sz="1100" b="1" u="none" strike="noStrike" dirty="0">
                          <a:effectLst/>
                        </a:rPr>
                        <a:t>Area 5: TS; CW/KK; WD; WX</a:t>
                      </a:r>
                      <a:endParaRPr lang="en-GB" sz="1100" b="1" i="0" u="none" strike="noStrike" dirty="0">
                        <a:solidFill>
                          <a:srgbClr val="000000"/>
                        </a:solidFill>
                        <a:effectLst/>
                        <a:latin typeface="Calibri" panose="020F0502020204030204" pitchFamily="34" charset="0"/>
                      </a:endParaRPr>
                    </a:p>
                  </a:txBody>
                  <a:tcPr marL="0" marR="0" marT="0" marB="0" anchor="ctr"/>
                </a:tc>
                <a:tc>
                  <a:txBody>
                    <a:bodyPr/>
                    <a:lstStyle/>
                    <a:p>
                      <a:pPr algn="ctr" fontAlgn="ctr"/>
                      <a:r>
                        <a:rPr lang="en-IE" sz="1000" b="0" i="0" u="none" strike="noStrike" dirty="0">
                          <a:solidFill>
                            <a:srgbClr val="000000"/>
                          </a:solidFill>
                          <a:effectLst/>
                          <a:latin typeface="Calibri" panose="020F0502020204030204" pitchFamily="34" charset="0"/>
                        </a:rPr>
                        <a:t>89.0</a:t>
                      </a:r>
                    </a:p>
                  </a:txBody>
                  <a:tcPr marL="0" marR="0" marT="0" marB="0" anchor="ctr"/>
                </a:tc>
                <a:tc>
                  <a:txBody>
                    <a:bodyPr/>
                    <a:lstStyle/>
                    <a:p>
                      <a:pPr algn="ctr" fontAlgn="ctr"/>
                      <a:r>
                        <a:rPr lang="en-IE" sz="1000" b="0" i="0" u="none" strike="noStrike" dirty="0">
                          <a:solidFill>
                            <a:srgbClr val="000000"/>
                          </a:solidFill>
                          <a:effectLst/>
                          <a:latin typeface="Calibri" panose="020F0502020204030204" pitchFamily="34" charset="0"/>
                        </a:rPr>
                        <a:t>5</a:t>
                      </a:r>
                    </a:p>
                  </a:txBody>
                  <a:tcPr marL="0" marR="0" marT="0" marB="0" anchor="ctr"/>
                </a:tc>
                <a:tc>
                  <a:txBody>
                    <a:bodyPr/>
                    <a:lstStyle/>
                    <a:p>
                      <a:pPr algn="ctr" fontAlgn="ctr"/>
                      <a:r>
                        <a:rPr lang="en-IE" sz="1000" b="0" i="0" u="none" strike="noStrike" dirty="0">
                          <a:solidFill>
                            <a:srgbClr val="000000"/>
                          </a:solidFill>
                          <a:effectLst/>
                          <a:latin typeface="Calibri" panose="020F0502020204030204" pitchFamily="34" charset="0"/>
                        </a:rPr>
                        <a:t>51.2</a:t>
                      </a:r>
                    </a:p>
                  </a:txBody>
                  <a:tcPr marL="0" marR="0" marT="0" marB="0" anchor="ctr"/>
                </a:tc>
                <a:tc>
                  <a:txBody>
                    <a:bodyPr/>
                    <a:lstStyle/>
                    <a:p>
                      <a:pPr algn="ctr" fontAlgn="ctr"/>
                      <a:r>
                        <a:rPr lang="en-IE" sz="1000" b="0" i="0" u="none" strike="noStrike" dirty="0">
                          <a:solidFill>
                            <a:srgbClr val="000000"/>
                          </a:solidFill>
                          <a:effectLst/>
                          <a:latin typeface="Calibri" panose="020F0502020204030204" pitchFamily="34" charset="0"/>
                        </a:rPr>
                        <a:t>7</a:t>
                      </a:r>
                    </a:p>
                  </a:txBody>
                  <a:tcPr marL="0" marR="0" marT="0" marB="0" anchor="ctr"/>
                </a:tc>
                <a:tc>
                  <a:txBody>
                    <a:bodyPr/>
                    <a:lstStyle/>
                    <a:p>
                      <a:pPr algn="ctr" fontAlgn="ctr"/>
                      <a:r>
                        <a:rPr lang="en-IE" sz="1000" b="0" i="0" u="none" strike="noStrike" dirty="0">
                          <a:solidFill>
                            <a:srgbClr val="000000"/>
                          </a:solidFill>
                          <a:effectLst/>
                          <a:latin typeface="Calibri" panose="020F0502020204030204" pitchFamily="34" charset="0"/>
                        </a:rPr>
                        <a:t>92.4</a:t>
                      </a:r>
                    </a:p>
                  </a:txBody>
                  <a:tcPr marL="0" marR="0" marT="0" marB="0" anchor="ctr"/>
                </a:tc>
                <a:tc>
                  <a:txBody>
                    <a:bodyPr/>
                    <a:lstStyle/>
                    <a:p>
                      <a:pPr algn="ctr" fontAlgn="ctr"/>
                      <a:r>
                        <a:rPr lang="en-IE" sz="1000" b="0" i="0" u="none" strike="noStrike" dirty="0">
                          <a:solidFill>
                            <a:srgbClr val="000000"/>
                          </a:solidFill>
                          <a:effectLst/>
                          <a:latin typeface="Calibri" panose="020F0502020204030204" pitchFamily="34" charset="0"/>
                        </a:rPr>
                        <a:t>19</a:t>
                      </a:r>
                    </a:p>
                  </a:txBody>
                  <a:tcPr marL="0" marR="0" marT="0" marB="0" anchor="ctr"/>
                </a:tc>
                <a:tc>
                  <a:txBody>
                    <a:bodyPr/>
                    <a:lstStyle/>
                    <a:p>
                      <a:pPr algn="ctr" fontAlgn="ctr"/>
                      <a:r>
                        <a:rPr lang="en-IE" sz="1000" b="0" i="0" u="none" strike="noStrike" dirty="0">
                          <a:solidFill>
                            <a:srgbClr val="000000"/>
                          </a:solidFill>
                          <a:effectLst/>
                          <a:latin typeface="Calibri" panose="020F0502020204030204" pitchFamily="34" charset="0"/>
                        </a:rPr>
                        <a:t>89.1</a:t>
                      </a:r>
                    </a:p>
                  </a:txBody>
                  <a:tcPr marL="0" marR="0" marT="0" marB="0" anchor="ctr"/>
                </a:tc>
                <a:tc>
                  <a:txBody>
                    <a:bodyPr/>
                    <a:lstStyle/>
                    <a:p>
                      <a:pPr algn="ctr" fontAlgn="ctr"/>
                      <a:r>
                        <a:rPr lang="en-IE" sz="1000" b="0" i="0" u="none" strike="noStrike" dirty="0">
                          <a:solidFill>
                            <a:srgbClr val="000000"/>
                          </a:solidFill>
                          <a:effectLst/>
                          <a:latin typeface="Calibri" panose="020F0502020204030204" pitchFamily="34" charset="0"/>
                        </a:rPr>
                        <a:t>28</a:t>
                      </a:r>
                    </a:p>
                  </a:txBody>
                  <a:tcPr marL="0" marR="0" marT="0" marB="0" anchor="ctr"/>
                </a:tc>
                <a:tc>
                  <a:txBody>
                    <a:bodyPr/>
                    <a:lstStyle/>
                    <a:p>
                      <a:pPr algn="ctr" fontAlgn="ctr"/>
                      <a:r>
                        <a:rPr lang="en-IE" sz="1000" b="0" i="0" u="none" strike="noStrike" dirty="0">
                          <a:solidFill>
                            <a:srgbClr val="000000"/>
                          </a:solidFill>
                          <a:effectLst/>
                          <a:latin typeface="Calibri" panose="020F0502020204030204" pitchFamily="34" charset="0"/>
                        </a:rPr>
                        <a:t>95.4</a:t>
                      </a:r>
                    </a:p>
                  </a:txBody>
                  <a:tcPr marL="0" marR="0" marT="0" marB="0" anchor="ctr"/>
                </a:tc>
                <a:tc>
                  <a:txBody>
                    <a:bodyPr/>
                    <a:lstStyle/>
                    <a:p>
                      <a:pPr algn="ctr" fontAlgn="ctr"/>
                      <a:r>
                        <a:rPr lang="en-IE" sz="1000" b="0" i="0" u="none" strike="noStrike" dirty="0">
                          <a:solidFill>
                            <a:srgbClr val="000000"/>
                          </a:solidFill>
                          <a:effectLst/>
                          <a:latin typeface="Calibri" panose="020F0502020204030204" pitchFamily="34" charset="0"/>
                        </a:rPr>
                        <a:t>14</a:t>
                      </a:r>
                    </a:p>
                  </a:txBody>
                  <a:tcPr marL="0" marR="0" marT="0" marB="0" anchor="ctr"/>
                </a:tc>
                <a:tc>
                  <a:txBody>
                    <a:bodyPr/>
                    <a:lstStyle/>
                    <a:p>
                      <a:pPr algn="ctr" fontAlgn="ctr"/>
                      <a:r>
                        <a:rPr lang="en-IE" sz="1000" b="0" i="0" u="none" strike="noStrike" dirty="0">
                          <a:solidFill>
                            <a:srgbClr val="000000"/>
                          </a:solidFill>
                          <a:effectLst/>
                          <a:latin typeface="Calibri" panose="020F0502020204030204" pitchFamily="34" charset="0"/>
                        </a:rPr>
                        <a:t>99.3</a:t>
                      </a:r>
                    </a:p>
                  </a:txBody>
                  <a:tcPr marL="0" marR="0" marT="0" marB="0" anchor="ctr"/>
                </a:tc>
                <a:tc>
                  <a:txBody>
                    <a:bodyPr/>
                    <a:lstStyle/>
                    <a:p>
                      <a:pPr algn="ctr" fontAlgn="ctr"/>
                      <a:r>
                        <a:rPr lang="en-IE" sz="1000" b="0" i="0" u="none" strike="noStrike" dirty="0">
                          <a:solidFill>
                            <a:srgbClr val="000000"/>
                          </a:solidFill>
                          <a:effectLst/>
                          <a:latin typeface="Calibri" panose="020F0502020204030204" pitchFamily="34" charset="0"/>
                        </a:rPr>
                        <a:t>5</a:t>
                      </a:r>
                    </a:p>
                  </a:txBody>
                  <a:tcPr marL="0" marR="0" marT="0" marB="0" anchor="ctr"/>
                </a:tc>
                <a:extLst>
                  <a:ext uri="{0D108BD9-81ED-4DB2-BD59-A6C34878D82A}">
                    <a16:rowId xmlns:a16="http://schemas.microsoft.com/office/drawing/2014/main" val="2923858130"/>
                  </a:ext>
                </a:extLst>
              </a:tr>
              <a:tr h="219145">
                <a:tc>
                  <a:txBody>
                    <a:bodyPr/>
                    <a:lstStyle/>
                    <a:p>
                      <a:pPr algn="l" fontAlgn="ctr"/>
                      <a:r>
                        <a:rPr lang="en-GB" sz="1100" b="1" u="none" strike="noStrike" dirty="0">
                          <a:effectLst/>
                        </a:rPr>
                        <a:t>Area 6: WW; DS; DSE</a:t>
                      </a:r>
                      <a:endParaRPr lang="en-GB" sz="1100" b="1" i="0" u="none" strike="noStrike" dirty="0">
                        <a:solidFill>
                          <a:srgbClr val="000000"/>
                        </a:solidFill>
                        <a:effectLst/>
                        <a:latin typeface="Calibri" panose="020F0502020204030204" pitchFamily="34" charset="0"/>
                      </a:endParaRPr>
                    </a:p>
                  </a:txBody>
                  <a:tcPr marL="0" marR="0" marT="0" marB="0" anchor="ctr"/>
                </a:tc>
                <a:tc>
                  <a:txBody>
                    <a:bodyPr/>
                    <a:lstStyle/>
                    <a:p>
                      <a:pPr algn="ctr" fontAlgn="ctr"/>
                      <a:r>
                        <a:rPr lang="en-IE" sz="1000" b="0" i="0" u="none" strike="noStrike" dirty="0">
                          <a:solidFill>
                            <a:srgbClr val="000000"/>
                          </a:solidFill>
                          <a:effectLst/>
                          <a:latin typeface="Calibri" panose="020F0502020204030204" pitchFamily="34" charset="0"/>
                        </a:rPr>
                        <a:t>94.1</a:t>
                      </a:r>
                    </a:p>
                  </a:txBody>
                  <a:tcPr marL="0" marR="0" marT="0" marB="0" anchor="ctr"/>
                </a:tc>
                <a:tc>
                  <a:txBody>
                    <a:bodyPr/>
                    <a:lstStyle/>
                    <a:p>
                      <a:pPr algn="ctr" fontAlgn="ctr"/>
                      <a:r>
                        <a:rPr lang="en-IE" sz="1000" b="0" i="0" u="none" strike="noStrike" dirty="0">
                          <a:solidFill>
                            <a:srgbClr val="000000"/>
                          </a:solidFill>
                          <a:effectLst/>
                          <a:latin typeface="Calibri" panose="020F0502020204030204" pitchFamily="34" charset="0"/>
                        </a:rPr>
                        <a:t>1</a:t>
                      </a:r>
                    </a:p>
                  </a:txBody>
                  <a:tcPr marL="0" marR="0" marT="0" marB="0" anchor="ctr"/>
                </a:tc>
                <a:tc>
                  <a:txBody>
                    <a:bodyPr/>
                    <a:lstStyle/>
                    <a:p>
                      <a:pPr algn="ctr" fontAlgn="ctr"/>
                      <a:r>
                        <a:rPr lang="en-IE" sz="1000" b="0" i="0" u="none" strike="noStrike" dirty="0">
                          <a:solidFill>
                            <a:srgbClr val="000000"/>
                          </a:solidFill>
                          <a:effectLst/>
                          <a:latin typeface="Calibri" panose="020F0502020204030204" pitchFamily="34" charset="0"/>
                        </a:rPr>
                        <a:t>90.6</a:t>
                      </a:r>
                    </a:p>
                  </a:txBody>
                  <a:tcPr marL="0" marR="0" marT="0" marB="0" anchor="ctr"/>
                </a:tc>
                <a:tc>
                  <a:txBody>
                    <a:bodyPr/>
                    <a:lstStyle/>
                    <a:p>
                      <a:pPr algn="ctr" fontAlgn="ctr"/>
                      <a:r>
                        <a:rPr lang="en-IE" sz="1000" b="0" i="0" u="none" strike="noStrike" dirty="0">
                          <a:solidFill>
                            <a:srgbClr val="000000"/>
                          </a:solidFill>
                          <a:effectLst/>
                          <a:latin typeface="Calibri" panose="020F0502020204030204" pitchFamily="34" charset="0"/>
                        </a:rPr>
                        <a:t>3</a:t>
                      </a:r>
                    </a:p>
                  </a:txBody>
                  <a:tcPr marL="0" marR="0" marT="0" marB="0" anchor="ctr"/>
                </a:tc>
                <a:tc>
                  <a:txBody>
                    <a:bodyPr/>
                    <a:lstStyle/>
                    <a:p>
                      <a:pPr algn="ctr" fontAlgn="ctr"/>
                      <a:r>
                        <a:rPr lang="en-IE" sz="1000" b="0" i="0" u="none" strike="noStrike" dirty="0">
                          <a:solidFill>
                            <a:srgbClr val="000000"/>
                          </a:solidFill>
                          <a:effectLst/>
                          <a:latin typeface="Calibri" panose="020F0502020204030204" pitchFamily="34" charset="0"/>
                        </a:rPr>
                        <a:t>92.9</a:t>
                      </a:r>
                    </a:p>
                  </a:txBody>
                  <a:tcPr marL="0" marR="0" marT="0" marB="0" anchor="ctr"/>
                </a:tc>
                <a:tc>
                  <a:txBody>
                    <a:bodyPr/>
                    <a:lstStyle/>
                    <a:p>
                      <a:pPr algn="ctr" fontAlgn="ctr"/>
                      <a:r>
                        <a:rPr lang="en-IE" sz="1000" b="0" i="0" u="none" strike="noStrike" dirty="0">
                          <a:solidFill>
                            <a:srgbClr val="000000"/>
                          </a:solidFill>
                          <a:effectLst/>
                          <a:latin typeface="Calibri" panose="020F0502020204030204" pitchFamily="34" charset="0"/>
                        </a:rPr>
                        <a:t>4</a:t>
                      </a:r>
                    </a:p>
                  </a:txBody>
                  <a:tcPr marL="0" marR="0" marT="0" marB="0" anchor="ctr"/>
                </a:tc>
                <a:tc>
                  <a:txBody>
                    <a:bodyPr/>
                    <a:lstStyle/>
                    <a:p>
                      <a:pPr algn="ctr" fontAlgn="ctr"/>
                      <a:r>
                        <a:rPr lang="en-IE" sz="1000" b="0" i="0" u="none" strike="noStrike" dirty="0">
                          <a:solidFill>
                            <a:srgbClr val="000000"/>
                          </a:solidFill>
                          <a:effectLst/>
                          <a:latin typeface="Calibri" panose="020F0502020204030204" pitchFamily="34" charset="0"/>
                        </a:rPr>
                        <a:t>94.5</a:t>
                      </a:r>
                    </a:p>
                  </a:txBody>
                  <a:tcPr marL="0" marR="0" marT="0" marB="0" anchor="ctr"/>
                </a:tc>
                <a:tc>
                  <a:txBody>
                    <a:bodyPr/>
                    <a:lstStyle/>
                    <a:p>
                      <a:pPr algn="ctr" fontAlgn="ctr"/>
                      <a:r>
                        <a:rPr lang="en-IE" sz="1000" b="0" i="0" u="none" strike="noStrike" dirty="0">
                          <a:solidFill>
                            <a:srgbClr val="000000"/>
                          </a:solidFill>
                          <a:effectLst/>
                          <a:latin typeface="Calibri" panose="020F0502020204030204" pitchFamily="34" charset="0"/>
                        </a:rPr>
                        <a:t>2</a:t>
                      </a:r>
                    </a:p>
                  </a:txBody>
                  <a:tcPr marL="0" marR="0" marT="0" marB="0" anchor="ctr"/>
                </a:tc>
                <a:tc>
                  <a:txBody>
                    <a:bodyPr/>
                    <a:lstStyle/>
                    <a:p>
                      <a:pPr algn="ctr" fontAlgn="ctr"/>
                      <a:r>
                        <a:rPr lang="en-IE" sz="1000" b="0" i="0" u="none" strike="noStrike" dirty="0">
                          <a:solidFill>
                            <a:srgbClr val="000000"/>
                          </a:solidFill>
                          <a:effectLst/>
                          <a:latin typeface="Calibri" panose="020F0502020204030204" pitchFamily="34" charset="0"/>
                        </a:rPr>
                        <a:t>96.7</a:t>
                      </a:r>
                    </a:p>
                  </a:txBody>
                  <a:tcPr marL="0" marR="0" marT="0" marB="0" anchor="ctr"/>
                </a:tc>
                <a:tc>
                  <a:txBody>
                    <a:bodyPr/>
                    <a:lstStyle/>
                    <a:p>
                      <a:pPr algn="ctr" fontAlgn="ctr"/>
                      <a:r>
                        <a:rPr lang="en-IE" sz="1000" b="0" i="0" u="none" strike="noStrike" dirty="0">
                          <a:solidFill>
                            <a:srgbClr val="000000"/>
                          </a:solidFill>
                          <a:effectLst/>
                          <a:latin typeface="Calibri" panose="020F0502020204030204" pitchFamily="34" charset="0"/>
                        </a:rPr>
                        <a:t>2</a:t>
                      </a:r>
                    </a:p>
                  </a:txBody>
                  <a:tcPr marL="0" marR="0" marT="0" marB="0" anchor="ctr"/>
                </a:tc>
                <a:tc>
                  <a:txBody>
                    <a:bodyPr/>
                    <a:lstStyle/>
                    <a:p>
                      <a:pPr algn="ctr" fontAlgn="ctr"/>
                      <a:r>
                        <a:rPr lang="en-IE" sz="1000" b="0" i="0" u="none" strike="noStrike" dirty="0">
                          <a:solidFill>
                            <a:srgbClr val="000000"/>
                          </a:solidFill>
                          <a:effectLst/>
                          <a:latin typeface="Calibri" panose="020F0502020204030204" pitchFamily="34" charset="0"/>
                        </a:rPr>
                        <a:t>98.7</a:t>
                      </a:r>
                    </a:p>
                  </a:txBody>
                  <a:tcPr marL="0" marR="0" marT="0" marB="0" anchor="ctr"/>
                </a:tc>
                <a:tc>
                  <a:txBody>
                    <a:bodyPr/>
                    <a:lstStyle/>
                    <a:p>
                      <a:pPr algn="ctr" fontAlgn="ctr"/>
                      <a:r>
                        <a:rPr lang="en-IE" sz="1000" b="0" i="0" u="none" strike="noStrike" dirty="0">
                          <a:solidFill>
                            <a:srgbClr val="000000"/>
                          </a:solidFill>
                          <a:effectLst/>
                          <a:latin typeface="Calibri" panose="020F0502020204030204" pitchFamily="34" charset="0"/>
                        </a:rPr>
                        <a:t>3</a:t>
                      </a:r>
                    </a:p>
                  </a:txBody>
                  <a:tcPr marL="0" marR="0" marT="0" marB="0" anchor="ctr"/>
                </a:tc>
                <a:extLst>
                  <a:ext uri="{0D108BD9-81ED-4DB2-BD59-A6C34878D82A}">
                    <a16:rowId xmlns:a16="http://schemas.microsoft.com/office/drawing/2014/main" val="1025368134"/>
                  </a:ext>
                </a:extLst>
              </a:tr>
              <a:tr h="219145">
                <a:tc>
                  <a:txBody>
                    <a:bodyPr/>
                    <a:lstStyle/>
                    <a:p>
                      <a:pPr algn="l" fontAlgn="ctr"/>
                      <a:r>
                        <a:rPr lang="en-GB" sz="1100" b="1" u="none" strike="noStrike" dirty="0">
                          <a:effectLst/>
                        </a:rPr>
                        <a:t>Area 7: KE; DW; DSC; DSW</a:t>
                      </a:r>
                      <a:endParaRPr lang="en-GB" sz="1100" b="1" i="0" u="none" strike="noStrike" dirty="0">
                        <a:solidFill>
                          <a:srgbClr val="000000"/>
                        </a:solidFill>
                        <a:effectLst/>
                        <a:latin typeface="Calibri" panose="020F0502020204030204" pitchFamily="34" charset="0"/>
                      </a:endParaRPr>
                    </a:p>
                  </a:txBody>
                  <a:tcPr marL="0" marR="0" marT="0" marB="0" anchor="ctr"/>
                </a:tc>
                <a:tc>
                  <a:txBody>
                    <a:bodyPr/>
                    <a:lstStyle/>
                    <a:p>
                      <a:pPr algn="ctr" fontAlgn="ctr"/>
                      <a:r>
                        <a:rPr lang="en-IE" sz="1000" b="0" i="0" u="none" strike="noStrike" dirty="0">
                          <a:solidFill>
                            <a:srgbClr val="000000"/>
                          </a:solidFill>
                          <a:effectLst/>
                          <a:latin typeface="Calibri" panose="020F0502020204030204" pitchFamily="34" charset="0"/>
                        </a:rPr>
                        <a:t>96.7</a:t>
                      </a:r>
                    </a:p>
                  </a:txBody>
                  <a:tcPr marL="0" marR="0" marT="0" marB="0" anchor="ctr"/>
                </a:tc>
                <a:tc>
                  <a:txBody>
                    <a:bodyPr/>
                    <a:lstStyle/>
                    <a:p>
                      <a:pPr algn="ctr" fontAlgn="ctr"/>
                      <a:r>
                        <a:rPr lang="en-IE" sz="1000" b="0" i="0" u="none" strike="noStrike" dirty="0">
                          <a:solidFill>
                            <a:srgbClr val="000000"/>
                          </a:solidFill>
                          <a:effectLst/>
                          <a:latin typeface="Calibri" panose="020F0502020204030204" pitchFamily="34" charset="0"/>
                        </a:rPr>
                        <a:t>2</a:t>
                      </a:r>
                    </a:p>
                  </a:txBody>
                  <a:tcPr marL="0" marR="0" marT="0" marB="0" anchor="ctr"/>
                </a:tc>
                <a:tc>
                  <a:txBody>
                    <a:bodyPr/>
                    <a:lstStyle/>
                    <a:p>
                      <a:pPr algn="ctr" fontAlgn="ctr"/>
                      <a:r>
                        <a:rPr lang="en-IE" sz="1000" b="0" i="0" u="none" strike="noStrike" dirty="0">
                          <a:solidFill>
                            <a:srgbClr val="000000"/>
                          </a:solidFill>
                          <a:effectLst/>
                          <a:latin typeface="Calibri" panose="020F0502020204030204" pitchFamily="34" charset="0"/>
                        </a:rPr>
                        <a:t>97.8</a:t>
                      </a:r>
                    </a:p>
                  </a:txBody>
                  <a:tcPr marL="0" marR="0" marT="0" marB="0" anchor="ctr"/>
                </a:tc>
                <a:tc>
                  <a:txBody>
                    <a:bodyPr/>
                    <a:lstStyle/>
                    <a:p>
                      <a:pPr algn="ctr" fontAlgn="ctr"/>
                      <a:r>
                        <a:rPr lang="en-IE" sz="1000" b="0" i="0" u="none" strike="noStrike" dirty="0">
                          <a:solidFill>
                            <a:srgbClr val="000000"/>
                          </a:solidFill>
                          <a:effectLst/>
                          <a:latin typeface="Calibri" panose="020F0502020204030204" pitchFamily="34" charset="0"/>
                        </a:rPr>
                        <a:t>4</a:t>
                      </a:r>
                    </a:p>
                  </a:txBody>
                  <a:tcPr marL="0" marR="0" marT="0" marB="0" anchor="ctr"/>
                </a:tc>
                <a:tc>
                  <a:txBody>
                    <a:bodyPr/>
                    <a:lstStyle/>
                    <a:p>
                      <a:pPr algn="ctr" fontAlgn="ctr"/>
                      <a:r>
                        <a:rPr lang="en-IE" sz="1000" b="0" i="0" u="none" strike="noStrike" dirty="0">
                          <a:solidFill>
                            <a:srgbClr val="000000"/>
                          </a:solidFill>
                          <a:effectLst/>
                          <a:latin typeface="Calibri" panose="020F0502020204030204" pitchFamily="34" charset="0"/>
                        </a:rPr>
                        <a:t>96.6</a:t>
                      </a:r>
                    </a:p>
                  </a:txBody>
                  <a:tcPr marL="0" marR="0" marT="0" marB="0" anchor="ctr"/>
                </a:tc>
                <a:tc>
                  <a:txBody>
                    <a:bodyPr/>
                    <a:lstStyle/>
                    <a:p>
                      <a:pPr algn="ctr" fontAlgn="ctr"/>
                      <a:r>
                        <a:rPr lang="en-IE" sz="1000" b="0" i="0" u="none" strike="noStrike" dirty="0">
                          <a:solidFill>
                            <a:srgbClr val="000000"/>
                          </a:solidFill>
                          <a:effectLst/>
                          <a:latin typeface="Calibri" panose="020F0502020204030204" pitchFamily="34" charset="0"/>
                        </a:rPr>
                        <a:t>3</a:t>
                      </a:r>
                    </a:p>
                  </a:txBody>
                  <a:tcPr marL="0" marR="0" marT="0" marB="0" anchor="ctr"/>
                </a:tc>
                <a:tc>
                  <a:txBody>
                    <a:bodyPr/>
                    <a:lstStyle/>
                    <a:p>
                      <a:pPr algn="ctr" fontAlgn="ctr"/>
                      <a:r>
                        <a:rPr lang="en-IE" sz="1000" b="0" i="0" u="none" strike="noStrike" dirty="0">
                          <a:solidFill>
                            <a:srgbClr val="000000"/>
                          </a:solidFill>
                          <a:effectLst/>
                          <a:latin typeface="Calibri" panose="020F0502020204030204" pitchFamily="34" charset="0"/>
                        </a:rPr>
                        <a:t>94.1</a:t>
                      </a:r>
                    </a:p>
                  </a:txBody>
                  <a:tcPr marL="0" marR="0" marT="0" marB="0" anchor="ctr"/>
                </a:tc>
                <a:tc>
                  <a:txBody>
                    <a:bodyPr/>
                    <a:lstStyle/>
                    <a:p>
                      <a:pPr algn="ctr" fontAlgn="ctr"/>
                      <a:r>
                        <a:rPr lang="en-IE" sz="1000" b="0" i="0" u="none" strike="noStrike" dirty="0">
                          <a:solidFill>
                            <a:srgbClr val="000000"/>
                          </a:solidFill>
                          <a:effectLst/>
                          <a:latin typeface="Calibri" panose="020F0502020204030204" pitchFamily="34" charset="0"/>
                        </a:rPr>
                        <a:t>4</a:t>
                      </a:r>
                    </a:p>
                  </a:txBody>
                  <a:tcPr marL="0" marR="0" marT="0" marB="0" anchor="ctr"/>
                </a:tc>
                <a:tc>
                  <a:txBody>
                    <a:bodyPr/>
                    <a:lstStyle/>
                    <a:p>
                      <a:pPr algn="ctr" fontAlgn="ctr"/>
                      <a:r>
                        <a:rPr lang="en-IE" sz="1000" b="0" i="0" u="none" strike="noStrike" dirty="0">
                          <a:solidFill>
                            <a:srgbClr val="000000"/>
                          </a:solidFill>
                          <a:effectLst/>
                          <a:latin typeface="Calibri" panose="020F0502020204030204" pitchFamily="34" charset="0"/>
                        </a:rPr>
                        <a:t>90.9</a:t>
                      </a:r>
                    </a:p>
                  </a:txBody>
                  <a:tcPr marL="0" marR="0" marT="0" marB="0" anchor="ctr"/>
                </a:tc>
                <a:tc>
                  <a:txBody>
                    <a:bodyPr/>
                    <a:lstStyle/>
                    <a:p>
                      <a:pPr algn="ctr" fontAlgn="ctr"/>
                      <a:r>
                        <a:rPr lang="en-IE" sz="1000" b="0" i="0" u="none" strike="noStrike" dirty="0">
                          <a:solidFill>
                            <a:srgbClr val="000000"/>
                          </a:solidFill>
                          <a:effectLst/>
                          <a:latin typeface="Calibri" panose="020F0502020204030204" pitchFamily="34" charset="0"/>
                        </a:rPr>
                        <a:t>11</a:t>
                      </a:r>
                    </a:p>
                  </a:txBody>
                  <a:tcPr marL="0" marR="0" marT="0" marB="0" anchor="ctr"/>
                </a:tc>
                <a:tc>
                  <a:txBody>
                    <a:bodyPr/>
                    <a:lstStyle/>
                    <a:p>
                      <a:pPr algn="ctr" fontAlgn="ctr"/>
                      <a:r>
                        <a:rPr lang="en-IE" sz="1000" b="0" i="0" u="none" strike="noStrike" dirty="0">
                          <a:solidFill>
                            <a:srgbClr val="000000"/>
                          </a:solidFill>
                          <a:effectLst/>
                          <a:latin typeface="Calibri" panose="020F0502020204030204" pitchFamily="34" charset="0"/>
                        </a:rPr>
                        <a:t>96.2</a:t>
                      </a:r>
                    </a:p>
                  </a:txBody>
                  <a:tcPr marL="0" marR="0" marT="0" marB="0" anchor="ctr"/>
                </a:tc>
                <a:tc>
                  <a:txBody>
                    <a:bodyPr/>
                    <a:lstStyle/>
                    <a:p>
                      <a:pPr algn="ctr" fontAlgn="ctr"/>
                      <a:r>
                        <a:rPr lang="en-IE" sz="1000" b="0" i="0" u="none" strike="noStrike" dirty="0">
                          <a:solidFill>
                            <a:srgbClr val="000000"/>
                          </a:solidFill>
                          <a:effectLst/>
                          <a:latin typeface="Calibri" panose="020F0502020204030204" pitchFamily="34" charset="0"/>
                        </a:rPr>
                        <a:t>10</a:t>
                      </a:r>
                    </a:p>
                  </a:txBody>
                  <a:tcPr marL="0" marR="0" marT="0" marB="0" anchor="ctr"/>
                </a:tc>
                <a:extLst>
                  <a:ext uri="{0D108BD9-81ED-4DB2-BD59-A6C34878D82A}">
                    <a16:rowId xmlns:a16="http://schemas.microsoft.com/office/drawing/2014/main" val="32244854"/>
                  </a:ext>
                </a:extLst>
              </a:tr>
              <a:tr h="219145">
                <a:tc>
                  <a:txBody>
                    <a:bodyPr/>
                    <a:lstStyle/>
                    <a:p>
                      <a:pPr algn="l" fontAlgn="ctr"/>
                      <a:r>
                        <a:rPr lang="en-GB" sz="1100" b="1" u="none" strike="noStrike" dirty="0">
                          <a:effectLst/>
                        </a:rPr>
                        <a:t>Area 8: S/OY; LD/WH; LH/MH</a:t>
                      </a:r>
                      <a:endParaRPr lang="en-GB" sz="1100" b="1" i="0" u="none" strike="noStrike" dirty="0">
                        <a:solidFill>
                          <a:srgbClr val="000000"/>
                        </a:solidFill>
                        <a:effectLst/>
                        <a:latin typeface="Calibri" panose="020F0502020204030204" pitchFamily="34" charset="0"/>
                      </a:endParaRPr>
                    </a:p>
                  </a:txBody>
                  <a:tcPr marL="0" marR="0" marT="0" marB="0" anchor="ctr"/>
                </a:tc>
                <a:tc>
                  <a:txBody>
                    <a:bodyPr/>
                    <a:lstStyle/>
                    <a:p>
                      <a:pPr algn="ctr" fontAlgn="ctr"/>
                      <a:r>
                        <a:rPr lang="en-IE" sz="1000" b="0" i="0" u="none" strike="noStrike" dirty="0">
                          <a:solidFill>
                            <a:srgbClr val="000000"/>
                          </a:solidFill>
                          <a:effectLst/>
                          <a:latin typeface="Calibri" panose="020F0502020204030204" pitchFamily="34" charset="0"/>
                        </a:rPr>
                        <a:t>87.3</a:t>
                      </a:r>
                    </a:p>
                  </a:txBody>
                  <a:tcPr marL="0" marR="0" marT="0" marB="0" anchor="ctr"/>
                </a:tc>
                <a:tc>
                  <a:txBody>
                    <a:bodyPr/>
                    <a:lstStyle/>
                    <a:p>
                      <a:pPr algn="ctr" fontAlgn="ctr"/>
                      <a:r>
                        <a:rPr lang="en-IE" sz="1000" b="0" i="0" u="none" strike="noStrike" dirty="0">
                          <a:solidFill>
                            <a:srgbClr val="000000"/>
                          </a:solidFill>
                          <a:effectLst/>
                          <a:latin typeface="Calibri" panose="020F0502020204030204" pitchFamily="34" charset="0"/>
                        </a:rPr>
                        <a:t>4</a:t>
                      </a:r>
                    </a:p>
                  </a:txBody>
                  <a:tcPr marL="0" marR="0" marT="0" marB="0" anchor="ctr"/>
                </a:tc>
                <a:tc>
                  <a:txBody>
                    <a:bodyPr/>
                    <a:lstStyle/>
                    <a:p>
                      <a:pPr algn="ctr" fontAlgn="ctr"/>
                      <a:r>
                        <a:rPr lang="en-IE" sz="1000" b="0" i="0" u="none" strike="noStrike" dirty="0">
                          <a:solidFill>
                            <a:srgbClr val="000000"/>
                          </a:solidFill>
                          <a:effectLst/>
                          <a:latin typeface="Calibri" panose="020F0502020204030204" pitchFamily="34" charset="0"/>
                        </a:rPr>
                        <a:t>88.3</a:t>
                      </a:r>
                    </a:p>
                  </a:txBody>
                  <a:tcPr marL="0" marR="0" marT="0" marB="0" anchor="ctr"/>
                </a:tc>
                <a:tc>
                  <a:txBody>
                    <a:bodyPr/>
                    <a:lstStyle/>
                    <a:p>
                      <a:pPr algn="ctr" fontAlgn="ctr"/>
                      <a:r>
                        <a:rPr lang="en-IE" sz="1000" b="0" i="0" u="none" strike="noStrike" dirty="0">
                          <a:solidFill>
                            <a:srgbClr val="000000"/>
                          </a:solidFill>
                          <a:effectLst/>
                          <a:latin typeface="Calibri" panose="020F0502020204030204" pitchFamily="34" charset="0"/>
                        </a:rPr>
                        <a:t>6</a:t>
                      </a:r>
                    </a:p>
                  </a:txBody>
                  <a:tcPr marL="0" marR="0" marT="0" marB="0" anchor="ctr"/>
                </a:tc>
                <a:tc>
                  <a:txBody>
                    <a:bodyPr/>
                    <a:lstStyle/>
                    <a:p>
                      <a:pPr algn="ctr" fontAlgn="ctr"/>
                      <a:r>
                        <a:rPr lang="en-IE" sz="1000" b="0" i="0" u="none" strike="noStrike" dirty="0">
                          <a:solidFill>
                            <a:srgbClr val="000000"/>
                          </a:solidFill>
                          <a:effectLst/>
                          <a:latin typeface="Calibri" panose="020F0502020204030204" pitchFamily="34" charset="0"/>
                        </a:rPr>
                        <a:t>91.0</a:t>
                      </a:r>
                    </a:p>
                  </a:txBody>
                  <a:tcPr marL="0" marR="0" marT="0" marB="0" anchor="ctr"/>
                </a:tc>
                <a:tc>
                  <a:txBody>
                    <a:bodyPr/>
                    <a:lstStyle/>
                    <a:p>
                      <a:pPr algn="ctr" fontAlgn="ctr"/>
                      <a:r>
                        <a:rPr lang="en-IE" sz="1000" b="0" i="0" u="none" strike="noStrike" dirty="0">
                          <a:solidFill>
                            <a:srgbClr val="000000"/>
                          </a:solidFill>
                          <a:effectLst/>
                          <a:latin typeface="Calibri" panose="020F0502020204030204" pitchFamily="34" charset="0"/>
                        </a:rPr>
                        <a:t>14</a:t>
                      </a:r>
                    </a:p>
                  </a:txBody>
                  <a:tcPr marL="0" marR="0" marT="0" marB="0" anchor="ctr"/>
                </a:tc>
                <a:tc>
                  <a:txBody>
                    <a:bodyPr/>
                    <a:lstStyle/>
                    <a:p>
                      <a:pPr algn="ctr" fontAlgn="ctr"/>
                      <a:r>
                        <a:rPr lang="en-IE" sz="1000" b="0" i="0" u="none" strike="noStrike" dirty="0">
                          <a:solidFill>
                            <a:srgbClr val="000000"/>
                          </a:solidFill>
                          <a:effectLst/>
                          <a:latin typeface="Calibri" panose="020F0502020204030204" pitchFamily="34" charset="0"/>
                        </a:rPr>
                        <a:t>90.5</a:t>
                      </a:r>
                    </a:p>
                  </a:txBody>
                  <a:tcPr marL="0" marR="0" marT="0" marB="0" anchor="ctr"/>
                </a:tc>
                <a:tc>
                  <a:txBody>
                    <a:bodyPr/>
                    <a:lstStyle/>
                    <a:p>
                      <a:pPr algn="ctr" fontAlgn="ctr"/>
                      <a:r>
                        <a:rPr lang="en-IE" sz="1000" b="0" i="0" u="none" strike="noStrike" dirty="0">
                          <a:solidFill>
                            <a:srgbClr val="000000"/>
                          </a:solidFill>
                          <a:effectLst/>
                          <a:latin typeface="Calibri" panose="020F0502020204030204" pitchFamily="34" charset="0"/>
                        </a:rPr>
                        <a:t>11</a:t>
                      </a:r>
                    </a:p>
                  </a:txBody>
                  <a:tcPr marL="0" marR="0" marT="0" marB="0" anchor="ctr"/>
                </a:tc>
                <a:tc>
                  <a:txBody>
                    <a:bodyPr/>
                    <a:lstStyle/>
                    <a:p>
                      <a:pPr algn="ctr" fontAlgn="ctr"/>
                      <a:r>
                        <a:rPr lang="en-IE" sz="1000" b="0" i="0" u="none" strike="noStrike" dirty="0">
                          <a:solidFill>
                            <a:srgbClr val="000000"/>
                          </a:solidFill>
                          <a:effectLst/>
                          <a:latin typeface="Calibri" panose="020F0502020204030204" pitchFamily="34" charset="0"/>
                        </a:rPr>
                        <a:t>96.1</a:t>
                      </a:r>
                    </a:p>
                  </a:txBody>
                  <a:tcPr marL="0" marR="0" marT="0" marB="0" anchor="ctr"/>
                </a:tc>
                <a:tc>
                  <a:txBody>
                    <a:bodyPr/>
                    <a:lstStyle/>
                    <a:p>
                      <a:pPr algn="ctr" fontAlgn="ctr"/>
                      <a:r>
                        <a:rPr lang="en-IE" sz="1000" b="0" i="0" u="none" strike="noStrike" dirty="0">
                          <a:solidFill>
                            <a:srgbClr val="000000"/>
                          </a:solidFill>
                          <a:effectLst/>
                          <a:latin typeface="Calibri" panose="020F0502020204030204" pitchFamily="34" charset="0"/>
                        </a:rPr>
                        <a:t>5</a:t>
                      </a:r>
                    </a:p>
                  </a:txBody>
                  <a:tcPr marL="0" marR="0" marT="0" marB="0" anchor="ctr"/>
                </a:tc>
                <a:tc>
                  <a:txBody>
                    <a:bodyPr/>
                    <a:lstStyle/>
                    <a:p>
                      <a:pPr algn="ctr" fontAlgn="ctr"/>
                      <a:r>
                        <a:rPr lang="en-IE" sz="1000" b="0" i="0" u="none" strike="noStrike" dirty="0">
                          <a:solidFill>
                            <a:srgbClr val="000000"/>
                          </a:solidFill>
                          <a:effectLst/>
                          <a:latin typeface="Calibri" panose="020F0502020204030204" pitchFamily="34" charset="0"/>
                        </a:rPr>
                        <a:t>91.2</a:t>
                      </a:r>
                    </a:p>
                  </a:txBody>
                  <a:tcPr marL="0" marR="0" marT="0" marB="0" anchor="ctr"/>
                </a:tc>
                <a:tc>
                  <a:txBody>
                    <a:bodyPr/>
                    <a:lstStyle/>
                    <a:p>
                      <a:pPr algn="ctr" fontAlgn="ctr"/>
                      <a:r>
                        <a:rPr lang="en-IE" sz="1000" b="0" i="0" u="none" strike="noStrike" dirty="0">
                          <a:solidFill>
                            <a:srgbClr val="000000"/>
                          </a:solidFill>
                          <a:effectLst/>
                          <a:latin typeface="Calibri" panose="020F0502020204030204" pitchFamily="34" charset="0"/>
                        </a:rPr>
                        <a:t>14</a:t>
                      </a:r>
                    </a:p>
                  </a:txBody>
                  <a:tcPr marL="0" marR="0" marT="0" marB="0" anchor="ctr"/>
                </a:tc>
                <a:extLst>
                  <a:ext uri="{0D108BD9-81ED-4DB2-BD59-A6C34878D82A}">
                    <a16:rowId xmlns:a16="http://schemas.microsoft.com/office/drawing/2014/main" val="2543365719"/>
                  </a:ext>
                </a:extLst>
              </a:tr>
              <a:tr h="230103">
                <a:tc>
                  <a:txBody>
                    <a:bodyPr/>
                    <a:lstStyle/>
                    <a:p>
                      <a:pPr algn="l" fontAlgn="ctr"/>
                      <a:r>
                        <a:rPr lang="en-GB" sz="1100" b="1" u="none" strike="noStrike" dirty="0">
                          <a:effectLst/>
                        </a:rPr>
                        <a:t>Area 9: DN; DNC; DNW</a:t>
                      </a:r>
                      <a:endParaRPr lang="en-GB" sz="1100" b="1" i="0" u="none" strike="noStrike" dirty="0">
                        <a:solidFill>
                          <a:srgbClr val="000000"/>
                        </a:solidFill>
                        <a:effectLst/>
                        <a:latin typeface="Calibri" panose="020F0502020204030204" pitchFamily="34" charset="0"/>
                      </a:endParaRPr>
                    </a:p>
                  </a:txBody>
                  <a:tcPr marL="0" marR="0" marT="0" marB="0" anchor="ctr"/>
                </a:tc>
                <a:tc>
                  <a:txBody>
                    <a:bodyPr/>
                    <a:lstStyle/>
                    <a:p>
                      <a:pPr algn="ctr" fontAlgn="ctr"/>
                      <a:r>
                        <a:rPr lang="en-IE" sz="1000" b="0" i="0" u="none" strike="noStrike" dirty="0">
                          <a:solidFill>
                            <a:srgbClr val="000000"/>
                          </a:solidFill>
                          <a:effectLst/>
                          <a:latin typeface="Calibri" panose="020F0502020204030204" pitchFamily="34" charset="0"/>
                        </a:rPr>
                        <a:t>92.1</a:t>
                      </a:r>
                    </a:p>
                  </a:txBody>
                  <a:tcPr marL="0" marR="0" marT="0" marB="0" anchor="ctr"/>
                </a:tc>
                <a:tc>
                  <a:txBody>
                    <a:bodyPr/>
                    <a:lstStyle/>
                    <a:p>
                      <a:pPr algn="ctr" fontAlgn="ctr"/>
                      <a:r>
                        <a:rPr lang="en-IE" sz="1000" b="0" i="0" u="none" strike="noStrike" dirty="0">
                          <a:solidFill>
                            <a:srgbClr val="000000"/>
                          </a:solidFill>
                          <a:effectLst/>
                          <a:latin typeface="Calibri" panose="020F0502020204030204" pitchFamily="34" charset="0"/>
                        </a:rPr>
                        <a:t>6</a:t>
                      </a:r>
                    </a:p>
                  </a:txBody>
                  <a:tcPr marL="0" marR="0" marT="0" marB="0" anchor="ctr"/>
                </a:tc>
                <a:tc>
                  <a:txBody>
                    <a:bodyPr/>
                    <a:lstStyle/>
                    <a:p>
                      <a:pPr algn="ctr" fontAlgn="ctr"/>
                      <a:r>
                        <a:rPr lang="en-IE" sz="1000" b="0" i="0" u="none" strike="noStrike" dirty="0">
                          <a:solidFill>
                            <a:srgbClr val="000000"/>
                          </a:solidFill>
                          <a:effectLst/>
                          <a:latin typeface="Calibri" panose="020F0502020204030204" pitchFamily="34" charset="0"/>
                        </a:rPr>
                        <a:t>98.9</a:t>
                      </a:r>
                    </a:p>
                  </a:txBody>
                  <a:tcPr marL="0" marR="0" marT="0" marB="0" anchor="ctr"/>
                </a:tc>
                <a:tc>
                  <a:txBody>
                    <a:bodyPr/>
                    <a:lstStyle/>
                    <a:p>
                      <a:pPr algn="ctr" fontAlgn="ctr"/>
                      <a:r>
                        <a:rPr lang="en-IE" sz="1000" b="0" i="0" u="none" strike="noStrike" dirty="0">
                          <a:solidFill>
                            <a:srgbClr val="000000"/>
                          </a:solidFill>
                          <a:effectLst/>
                          <a:latin typeface="Calibri" panose="020F0502020204030204" pitchFamily="34" charset="0"/>
                        </a:rPr>
                        <a:t>6</a:t>
                      </a:r>
                    </a:p>
                  </a:txBody>
                  <a:tcPr marL="0" marR="0" marT="0" marB="0" anchor="ctr"/>
                </a:tc>
                <a:tc>
                  <a:txBody>
                    <a:bodyPr/>
                    <a:lstStyle/>
                    <a:p>
                      <a:pPr algn="ctr" fontAlgn="ctr"/>
                      <a:r>
                        <a:rPr lang="en-IE" sz="1000" b="0" i="0" u="none" strike="noStrike" dirty="0">
                          <a:solidFill>
                            <a:srgbClr val="000000"/>
                          </a:solidFill>
                          <a:effectLst/>
                          <a:latin typeface="Calibri" panose="020F0502020204030204" pitchFamily="34" charset="0"/>
                        </a:rPr>
                        <a:t>92.5</a:t>
                      </a:r>
                    </a:p>
                  </a:txBody>
                  <a:tcPr marL="0" marR="0" marT="0" marB="0" anchor="ctr"/>
                </a:tc>
                <a:tc>
                  <a:txBody>
                    <a:bodyPr/>
                    <a:lstStyle/>
                    <a:p>
                      <a:pPr algn="ctr" fontAlgn="ctr"/>
                      <a:r>
                        <a:rPr lang="en-IE" sz="1000" b="0" i="0" u="none" strike="noStrike" dirty="0">
                          <a:solidFill>
                            <a:srgbClr val="000000"/>
                          </a:solidFill>
                          <a:effectLst/>
                          <a:latin typeface="Calibri" panose="020F0502020204030204" pitchFamily="34" charset="0"/>
                        </a:rPr>
                        <a:t>9</a:t>
                      </a:r>
                    </a:p>
                  </a:txBody>
                  <a:tcPr marL="0" marR="0" marT="0" marB="0" anchor="ctr"/>
                </a:tc>
                <a:tc>
                  <a:txBody>
                    <a:bodyPr/>
                    <a:lstStyle/>
                    <a:p>
                      <a:pPr algn="ctr" fontAlgn="ctr"/>
                      <a:r>
                        <a:rPr lang="en-IE" sz="1000" b="0" i="0" u="none" strike="noStrike" dirty="0">
                          <a:solidFill>
                            <a:srgbClr val="000000"/>
                          </a:solidFill>
                          <a:effectLst/>
                          <a:latin typeface="Calibri" panose="020F0502020204030204" pitchFamily="34" charset="0"/>
                        </a:rPr>
                        <a:t>92.8</a:t>
                      </a:r>
                    </a:p>
                  </a:txBody>
                  <a:tcPr marL="0" marR="0" marT="0" marB="0" anchor="ctr"/>
                </a:tc>
                <a:tc>
                  <a:txBody>
                    <a:bodyPr/>
                    <a:lstStyle/>
                    <a:p>
                      <a:pPr algn="ctr" fontAlgn="ctr"/>
                      <a:r>
                        <a:rPr lang="en-IE" sz="1000" b="0" i="0" u="none" strike="noStrike" dirty="0">
                          <a:solidFill>
                            <a:srgbClr val="000000"/>
                          </a:solidFill>
                          <a:effectLst/>
                          <a:latin typeface="Calibri" panose="020F0502020204030204" pitchFamily="34" charset="0"/>
                        </a:rPr>
                        <a:t>6</a:t>
                      </a:r>
                    </a:p>
                  </a:txBody>
                  <a:tcPr marL="0" marR="0" marT="0" marB="0" anchor="ctr"/>
                </a:tc>
                <a:tc>
                  <a:txBody>
                    <a:bodyPr/>
                    <a:lstStyle/>
                    <a:p>
                      <a:pPr algn="ctr" fontAlgn="ctr"/>
                      <a:r>
                        <a:rPr lang="en-IE" sz="1000" b="0" i="0" u="none" strike="noStrike" dirty="0">
                          <a:solidFill>
                            <a:srgbClr val="000000"/>
                          </a:solidFill>
                          <a:effectLst/>
                          <a:latin typeface="Calibri" panose="020F0502020204030204" pitchFamily="34" charset="0"/>
                        </a:rPr>
                        <a:t>91.0</a:t>
                      </a:r>
                    </a:p>
                  </a:txBody>
                  <a:tcPr marL="0" marR="0" marT="0" marB="0" anchor="ctr"/>
                </a:tc>
                <a:tc>
                  <a:txBody>
                    <a:bodyPr/>
                    <a:lstStyle/>
                    <a:p>
                      <a:pPr algn="ctr" fontAlgn="ctr"/>
                      <a:r>
                        <a:rPr lang="en-IE" sz="1000" b="0" i="0" u="none" strike="noStrike" dirty="0">
                          <a:solidFill>
                            <a:srgbClr val="000000"/>
                          </a:solidFill>
                          <a:effectLst/>
                          <a:latin typeface="Calibri" panose="020F0502020204030204" pitchFamily="34" charset="0"/>
                        </a:rPr>
                        <a:t>4</a:t>
                      </a:r>
                    </a:p>
                  </a:txBody>
                  <a:tcPr marL="0" marR="0" marT="0" marB="0" anchor="ctr"/>
                </a:tc>
                <a:tc>
                  <a:txBody>
                    <a:bodyPr/>
                    <a:lstStyle/>
                    <a:p>
                      <a:pPr algn="ctr" fontAlgn="ctr"/>
                      <a:r>
                        <a:rPr lang="en-IE" sz="1000" b="0" i="0" u="none" strike="noStrike" dirty="0">
                          <a:solidFill>
                            <a:srgbClr val="000000"/>
                          </a:solidFill>
                          <a:effectLst/>
                          <a:latin typeface="Calibri" panose="020F0502020204030204" pitchFamily="34" charset="0"/>
                        </a:rPr>
                        <a:t>91.2</a:t>
                      </a:r>
                    </a:p>
                  </a:txBody>
                  <a:tcPr marL="0" marR="0" marT="0" marB="0" anchor="ctr"/>
                </a:tc>
                <a:tc>
                  <a:txBody>
                    <a:bodyPr/>
                    <a:lstStyle/>
                    <a:p>
                      <a:pPr algn="ctr" fontAlgn="ctr"/>
                      <a:r>
                        <a:rPr lang="en-IE" sz="1000" b="0" i="0" u="none" strike="noStrike" dirty="0">
                          <a:solidFill>
                            <a:srgbClr val="000000"/>
                          </a:solidFill>
                          <a:effectLst/>
                          <a:latin typeface="Calibri" panose="020F0502020204030204" pitchFamily="34" charset="0"/>
                        </a:rPr>
                        <a:t>2</a:t>
                      </a:r>
                    </a:p>
                  </a:txBody>
                  <a:tcPr marL="0" marR="0" marT="0" marB="0" anchor="ctr"/>
                </a:tc>
                <a:extLst>
                  <a:ext uri="{0D108BD9-81ED-4DB2-BD59-A6C34878D82A}">
                    <a16:rowId xmlns:a16="http://schemas.microsoft.com/office/drawing/2014/main" val="3698851053"/>
                  </a:ext>
                </a:extLst>
              </a:tr>
              <a:tr h="230103">
                <a:tc>
                  <a:txBody>
                    <a:bodyPr/>
                    <a:lstStyle/>
                    <a:p>
                      <a:pPr algn="l" fontAlgn="ctr"/>
                      <a:r>
                        <a:rPr lang="en-IE" sz="1100" b="1" u="none" strike="noStrike" dirty="0">
                          <a:effectLst/>
                        </a:rPr>
                        <a:t>All Public only LTCFs</a:t>
                      </a:r>
                      <a:endParaRPr lang="en-IE" sz="1100" b="1" i="0" u="none" strike="noStrike" dirty="0">
                        <a:solidFill>
                          <a:srgbClr val="000000"/>
                        </a:solidFill>
                        <a:effectLst/>
                        <a:latin typeface="Calibri" panose="020F0502020204030204" pitchFamily="34" charset="0"/>
                      </a:endParaRPr>
                    </a:p>
                  </a:txBody>
                  <a:tcPr marL="0" marR="0" marT="0" marB="0" anchor="ctr"/>
                </a:tc>
                <a:tc>
                  <a:txBody>
                    <a:bodyPr/>
                    <a:lstStyle/>
                    <a:p>
                      <a:pPr algn="ctr" fontAlgn="ctr"/>
                      <a:r>
                        <a:rPr lang="en-IE" sz="1000" b="1" i="0" u="none" strike="noStrike" dirty="0">
                          <a:solidFill>
                            <a:srgbClr val="000000"/>
                          </a:solidFill>
                          <a:effectLst/>
                          <a:latin typeface="Calibri" panose="020F0502020204030204" pitchFamily="34" charset="0"/>
                        </a:rPr>
                        <a:t>89.4</a:t>
                      </a:r>
                    </a:p>
                  </a:txBody>
                  <a:tcPr marL="0" marR="0" marT="0" marB="0" anchor="ctr"/>
                </a:tc>
                <a:tc>
                  <a:txBody>
                    <a:bodyPr/>
                    <a:lstStyle/>
                    <a:p>
                      <a:pPr algn="ctr" fontAlgn="ctr"/>
                      <a:r>
                        <a:rPr lang="en-IE" sz="1000" b="1" i="0" u="none" strike="noStrike" dirty="0">
                          <a:solidFill>
                            <a:srgbClr val="000000"/>
                          </a:solidFill>
                          <a:effectLst/>
                          <a:latin typeface="Calibri" panose="020F0502020204030204" pitchFamily="34" charset="0"/>
                        </a:rPr>
                        <a:t>77</a:t>
                      </a:r>
                    </a:p>
                  </a:txBody>
                  <a:tcPr marL="0" marR="0" marT="0" marB="0" anchor="ctr"/>
                </a:tc>
                <a:tc>
                  <a:txBody>
                    <a:bodyPr/>
                    <a:lstStyle/>
                    <a:p>
                      <a:pPr algn="ctr" fontAlgn="ctr"/>
                      <a:r>
                        <a:rPr lang="en-IE" sz="1000" b="1" i="0" u="none" strike="noStrike" dirty="0">
                          <a:solidFill>
                            <a:srgbClr val="000000"/>
                          </a:solidFill>
                          <a:effectLst/>
                          <a:latin typeface="Calibri" panose="020F0502020204030204" pitchFamily="34" charset="0"/>
                        </a:rPr>
                        <a:t>87.7</a:t>
                      </a:r>
                    </a:p>
                  </a:txBody>
                  <a:tcPr marL="0" marR="0" marT="0" marB="0" anchor="ctr"/>
                </a:tc>
                <a:tc>
                  <a:txBody>
                    <a:bodyPr/>
                    <a:lstStyle/>
                    <a:p>
                      <a:pPr algn="ctr" fontAlgn="ctr"/>
                      <a:r>
                        <a:rPr lang="en-IE" sz="1000" b="1" i="0" u="none" strike="noStrike" dirty="0">
                          <a:solidFill>
                            <a:srgbClr val="000000"/>
                          </a:solidFill>
                          <a:effectLst/>
                          <a:latin typeface="Calibri" panose="020F0502020204030204" pitchFamily="34" charset="0"/>
                        </a:rPr>
                        <a:t>75</a:t>
                      </a:r>
                    </a:p>
                  </a:txBody>
                  <a:tcPr marL="0" marR="0" marT="0" marB="0" anchor="ctr"/>
                </a:tc>
                <a:tc>
                  <a:txBody>
                    <a:bodyPr/>
                    <a:lstStyle/>
                    <a:p>
                      <a:pPr algn="ctr" fontAlgn="ctr"/>
                      <a:r>
                        <a:rPr lang="en-IE" sz="1000" b="1" i="0" u="none" strike="noStrike" dirty="0">
                          <a:solidFill>
                            <a:srgbClr val="000000"/>
                          </a:solidFill>
                          <a:effectLst/>
                          <a:latin typeface="Calibri" panose="020F0502020204030204" pitchFamily="34" charset="0"/>
                        </a:rPr>
                        <a:t>89.0</a:t>
                      </a:r>
                    </a:p>
                  </a:txBody>
                  <a:tcPr marL="0" marR="0" marT="0" marB="0" anchor="ctr"/>
                </a:tc>
                <a:tc>
                  <a:txBody>
                    <a:bodyPr/>
                    <a:lstStyle/>
                    <a:p>
                      <a:pPr algn="ctr" fontAlgn="ctr"/>
                      <a:r>
                        <a:rPr lang="en-IE" sz="1000" b="1" i="0" u="none" strike="noStrike" dirty="0">
                          <a:solidFill>
                            <a:srgbClr val="000000"/>
                          </a:solidFill>
                          <a:effectLst/>
                          <a:latin typeface="Calibri" panose="020F0502020204030204" pitchFamily="34" charset="0"/>
                        </a:rPr>
                        <a:t>152</a:t>
                      </a:r>
                    </a:p>
                  </a:txBody>
                  <a:tcPr marL="0" marR="0" marT="0" marB="0" anchor="ctr"/>
                </a:tc>
                <a:tc>
                  <a:txBody>
                    <a:bodyPr/>
                    <a:lstStyle/>
                    <a:p>
                      <a:pPr algn="ctr" fontAlgn="ctr"/>
                      <a:r>
                        <a:rPr lang="en-IE" sz="1000" b="1" i="0" u="none" strike="noStrike" dirty="0">
                          <a:solidFill>
                            <a:srgbClr val="000000"/>
                          </a:solidFill>
                          <a:effectLst/>
                          <a:latin typeface="Calibri" panose="020F0502020204030204" pitchFamily="34" charset="0"/>
                        </a:rPr>
                        <a:t>89.5</a:t>
                      </a:r>
                    </a:p>
                  </a:txBody>
                  <a:tcPr marL="0" marR="0" marT="0" marB="0" anchor="ctr"/>
                </a:tc>
                <a:tc>
                  <a:txBody>
                    <a:bodyPr/>
                    <a:lstStyle/>
                    <a:p>
                      <a:pPr algn="ctr" fontAlgn="ctr"/>
                      <a:r>
                        <a:rPr lang="en-IE" sz="1000" b="1" i="0" u="none" strike="noStrike" dirty="0">
                          <a:solidFill>
                            <a:srgbClr val="000000"/>
                          </a:solidFill>
                          <a:effectLst/>
                          <a:latin typeface="Calibri" panose="020F0502020204030204" pitchFamily="34" charset="0"/>
                        </a:rPr>
                        <a:t>146</a:t>
                      </a:r>
                    </a:p>
                  </a:txBody>
                  <a:tcPr marL="0" marR="0" marT="0" marB="0" anchor="ctr"/>
                </a:tc>
                <a:tc>
                  <a:txBody>
                    <a:bodyPr/>
                    <a:lstStyle/>
                    <a:p>
                      <a:pPr algn="ctr" fontAlgn="ctr"/>
                      <a:r>
                        <a:rPr lang="en-IE" sz="1000" b="1" i="0" u="none" strike="noStrike" dirty="0">
                          <a:solidFill>
                            <a:srgbClr val="000000"/>
                          </a:solidFill>
                          <a:effectLst/>
                          <a:latin typeface="Calibri" panose="020F0502020204030204" pitchFamily="34" charset="0"/>
                        </a:rPr>
                        <a:t>93.6</a:t>
                      </a:r>
                    </a:p>
                  </a:txBody>
                  <a:tcPr marL="0" marR="0" marT="0" marB="0" anchor="ctr"/>
                </a:tc>
                <a:tc>
                  <a:txBody>
                    <a:bodyPr/>
                    <a:lstStyle/>
                    <a:p>
                      <a:pPr algn="ctr" fontAlgn="ctr"/>
                      <a:r>
                        <a:rPr lang="en-IE" sz="1000" b="1" i="0" u="none" strike="noStrike" dirty="0">
                          <a:solidFill>
                            <a:srgbClr val="000000"/>
                          </a:solidFill>
                          <a:effectLst/>
                          <a:latin typeface="Calibri" panose="020F0502020204030204" pitchFamily="34" charset="0"/>
                        </a:rPr>
                        <a:t>93</a:t>
                      </a:r>
                    </a:p>
                  </a:txBody>
                  <a:tcPr marL="0" marR="0" marT="0" marB="0" anchor="ctr"/>
                </a:tc>
                <a:tc>
                  <a:txBody>
                    <a:bodyPr/>
                    <a:lstStyle/>
                    <a:p>
                      <a:pPr algn="ctr" fontAlgn="ctr"/>
                      <a:r>
                        <a:rPr lang="en-IE" sz="1000" b="1" i="0" u="none" strike="noStrike" dirty="0">
                          <a:solidFill>
                            <a:srgbClr val="000000"/>
                          </a:solidFill>
                          <a:effectLst/>
                          <a:latin typeface="Calibri" panose="020F0502020204030204" pitchFamily="34" charset="0"/>
                        </a:rPr>
                        <a:t>95.4</a:t>
                      </a:r>
                    </a:p>
                  </a:txBody>
                  <a:tcPr marL="0" marR="0" marT="0" marB="0" anchor="ctr"/>
                </a:tc>
                <a:tc>
                  <a:txBody>
                    <a:bodyPr/>
                    <a:lstStyle/>
                    <a:p>
                      <a:pPr algn="ctr" fontAlgn="ctr"/>
                      <a:r>
                        <a:rPr lang="en-IE" sz="1000" b="1" i="0" u="none" strike="noStrike" dirty="0">
                          <a:solidFill>
                            <a:srgbClr val="000000"/>
                          </a:solidFill>
                          <a:effectLst/>
                          <a:latin typeface="Calibri" panose="020F0502020204030204" pitchFamily="34" charset="0"/>
                        </a:rPr>
                        <a:t>84</a:t>
                      </a:r>
                    </a:p>
                  </a:txBody>
                  <a:tcPr marL="0" marR="0" marT="0" marB="0" anchor="ctr"/>
                </a:tc>
                <a:extLst>
                  <a:ext uri="{0D108BD9-81ED-4DB2-BD59-A6C34878D82A}">
                    <a16:rowId xmlns:a16="http://schemas.microsoft.com/office/drawing/2014/main" val="3249780852"/>
                  </a:ext>
                </a:extLst>
              </a:tr>
              <a:tr h="230103">
                <a:tc>
                  <a:txBody>
                    <a:bodyPr/>
                    <a:lstStyle/>
                    <a:p>
                      <a:pPr algn="l" fontAlgn="ctr"/>
                      <a:r>
                        <a:rPr lang="en-IE" sz="1100" b="1" u="none" strike="noStrike" dirty="0">
                          <a:effectLst/>
                        </a:rPr>
                        <a:t>All LTCFs, including private</a:t>
                      </a:r>
                      <a:endParaRPr lang="en-IE" sz="1100" b="1" i="1" u="none" strike="noStrike" dirty="0">
                        <a:solidFill>
                          <a:srgbClr val="000000"/>
                        </a:solidFill>
                        <a:effectLst/>
                        <a:latin typeface="Calibri" panose="020F0502020204030204" pitchFamily="34" charset="0"/>
                      </a:endParaRPr>
                    </a:p>
                  </a:txBody>
                  <a:tcPr marL="0" marR="0" marT="0" marB="0" anchor="ctr"/>
                </a:tc>
                <a:tc>
                  <a:txBody>
                    <a:bodyPr/>
                    <a:lstStyle/>
                    <a:p>
                      <a:pPr algn="ctr" fontAlgn="ctr"/>
                      <a:r>
                        <a:rPr lang="en-IE" sz="1000" b="0" i="1" u="none" strike="noStrike" dirty="0">
                          <a:solidFill>
                            <a:srgbClr val="000000"/>
                          </a:solidFill>
                          <a:effectLst/>
                          <a:latin typeface="Calibri" panose="020F0502020204030204" pitchFamily="34" charset="0"/>
                        </a:rPr>
                        <a:t>89.2</a:t>
                      </a:r>
                    </a:p>
                  </a:txBody>
                  <a:tcPr marL="0" marR="0" marT="0" marB="0" anchor="ctr"/>
                </a:tc>
                <a:tc>
                  <a:txBody>
                    <a:bodyPr/>
                    <a:lstStyle/>
                    <a:p>
                      <a:pPr algn="ctr" fontAlgn="ctr"/>
                      <a:r>
                        <a:rPr lang="en-IE" sz="1000" b="0" i="1" u="none" strike="noStrike" dirty="0">
                          <a:solidFill>
                            <a:srgbClr val="000000"/>
                          </a:solidFill>
                          <a:effectLst/>
                          <a:latin typeface="Calibri" panose="020F0502020204030204" pitchFamily="34" charset="0"/>
                        </a:rPr>
                        <a:t>122</a:t>
                      </a:r>
                    </a:p>
                  </a:txBody>
                  <a:tcPr marL="0" marR="0" marT="0" marB="0" anchor="ctr"/>
                </a:tc>
                <a:tc>
                  <a:txBody>
                    <a:bodyPr/>
                    <a:lstStyle/>
                    <a:p>
                      <a:pPr algn="ctr" fontAlgn="ctr"/>
                      <a:r>
                        <a:rPr lang="en-IE" sz="1000" b="0" i="1" u="none" strike="noStrike" dirty="0">
                          <a:solidFill>
                            <a:srgbClr val="000000"/>
                          </a:solidFill>
                          <a:effectLst/>
                          <a:latin typeface="Calibri" panose="020F0502020204030204" pitchFamily="34" charset="0"/>
                        </a:rPr>
                        <a:t>88.5</a:t>
                      </a:r>
                    </a:p>
                  </a:txBody>
                  <a:tcPr marL="0" marR="0" marT="0" marB="0" anchor="ctr"/>
                </a:tc>
                <a:tc>
                  <a:txBody>
                    <a:bodyPr/>
                    <a:lstStyle/>
                    <a:p>
                      <a:pPr algn="ctr" fontAlgn="ctr"/>
                      <a:r>
                        <a:rPr lang="en-IE" sz="1000" b="0" i="1" u="none" strike="noStrike" dirty="0">
                          <a:solidFill>
                            <a:srgbClr val="000000"/>
                          </a:solidFill>
                          <a:effectLst/>
                          <a:latin typeface="Calibri" panose="020F0502020204030204" pitchFamily="34" charset="0"/>
                        </a:rPr>
                        <a:t>107</a:t>
                      </a:r>
                    </a:p>
                  </a:txBody>
                  <a:tcPr marL="0" marR="0" marT="0" marB="0" anchor="ctr"/>
                </a:tc>
                <a:tc>
                  <a:txBody>
                    <a:bodyPr/>
                    <a:lstStyle/>
                    <a:p>
                      <a:pPr algn="ctr" fontAlgn="ctr"/>
                      <a:r>
                        <a:rPr lang="en-IE" sz="1000" b="0" i="1" u="none" strike="noStrike" dirty="0">
                          <a:solidFill>
                            <a:srgbClr val="000000"/>
                          </a:solidFill>
                          <a:effectLst/>
                          <a:latin typeface="Calibri" panose="020F0502020204030204" pitchFamily="34" charset="0"/>
                        </a:rPr>
                        <a:t>89.3</a:t>
                      </a:r>
                    </a:p>
                  </a:txBody>
                  <a:tcPr marL="0" marR="0" marT="0" marB="0" anchor="ctr"/>
                </a:tc>
                <a:tc>
                  <a:txBody>
                    <a:bodyPr/>
                    <a:lstStyle/>
                    <a:p>
                      <a:pPr algn="ctr" fontAlgn="ctr"/>
                      <a:r>
                        <a:rPr lang="en-IE" sz="1000" b="0" i="1" u="none" strike="noStrike" dirty="0">
                          <a:solidFill>
                            <a:srgbClr val="000000"/>
                          </a:solidFill>
                          <a:effectLst/>
                          <a:latin typeface="Calibri" panose="020F0502020204030204" pitchFamily="34" charset="0"/>
                        </a:rPr>
                        <a:t>182</a:t>
                      </a:r>
                    </a:p>
                  </a:txBody>
                  <a:tcPr marL="0" marR="0" marT="0" marB="0" anchor="ctr"/>
                </a:tc>
                <a:tc>
                  <a:txBody>
                    <a:bodyPr/>
                    <a:lstStyle/>
                    <a:p>
                      <a:pPr algn="ctr" fontAlgn="ctr"/>
                      <a:r>
                        <a:rPr lang="en-IE" sz="1000" b="0" i="1" u="none" strike="noStrike" dirty="0">
                          <a:solidFill>
                            <a:srgbClr val="000000"/>
                          </a:solidFill>
                          <a:effectLst/>
                          <a:latin typeface="Calibri" panose="020F0502020204030204" pitchFamily="34" charset="0"/>
                        </a:rPr>
                        <a:t>89.3</a:t>
                      </a:r>
                    </a:p>
                  </a:txBody>
                  <a:tcPr marL="0" marR="0" marT="0" marB="0" anchor="ctr"/>
                </a:tc>
                <a:tc>
                  <a:txBody>
                    <a:bodyPr/>
                    <a:lstStyle/>
                    <a:p>
                      <a:pPr algn="ctr" fontAlgn="ctr"/>
                      <a:r>
                        <a:rPr lang="en-IE" sz="1000" b="0" i="1" u="none" strike="noStrike" dirty="0">
                          <a:solidFill>
                            <a:srgbClr val="000000"/>
                          </a:solidFill>
                          <a:effectLst/>
                          <a:latin typeface="Calibri" panose="020F0502020204030204" pitchFamily="34" charset="0"/>
                        </a:rPr>
                        <a:t>189</a:t>
                      </a:r>
                    </a:p>
                  </a:txBody>
                  <a:tcPr marL="0" marR="0" marT="0" marB="0" anchor="ctr"/>
                </a:tc>
                <a:tc>
                  <a:txBody>
                    <a:bodyPr/>
                    <a:lstStyle/>
                    <a:p>
                      <a:pPr algn="ctr" fontAlgn="ctr"/>
                      <a:r>
                        <a:rPr lang="en-IE" sz="1000" b="0" i="1" u="none" strike="noStrike" dirty="0">
                          <a:solidFill>
                            <a:srgbClr val="000000"/>
                          </a:solidFill>
                          <a:effectLst/>
                          <a:latin typeface="Calibri" panose="020F0502020204030204" pitchFamily="34" charset="0"/>
                        </a:rPr>
                        <a:t>93.2</a:t>
                      </a:r>
                    </a:p>
                  </a:txBody>
                  <a:tcPr marL="0" marR="0" marT="0" marB="0" anchor="ctr"/>
                </a:tc>
                <a:tc>
                  <a:txBody>
                    <a:bodyPr/>
                    <a:lstStyle/>
                    <a:p>
                      <a:pPr algn="ctr" fontAlgn="ctr"/>
                      <a:r>
                        <a:rPr lang="en-IE" sz="1000" b="0" i="1" u="none" strike="noStrike" dirty="0">
                          <a:solidFill>
                            <a:srgbClr val="000000"/>
                          </a:solidFill>
                          <a:effectLst/>
                          <a:latin typeface="Calibri" panose="020F0502020204030204" pitchFamily="34" charset="0"/>
                        </a:rPr>
                        <a:t>315</a:t>
                      </a:r>
                    </a:p>
                  </a:txBody>
                  <a:tcPr marL="0" marR="0" marT="0" marB="0" anchor="ctr"/>
                </a:tc>
                <a:tc>
                  <a:txBody>
                    <a:bodyPr/>
                    <a:lstStyle/>
                    <a:p>
                      <a:pPr algn="ctr" fontAlgn="ctr"/>
                      <a:r>
                        <a:rPr lang="en-IE" sz="1000" b="0" i="1" u="none" strike="noStrike" dirty="0">
                          <a:solidFill>
                            <a:srgbClr val="000000"/>
                          </a:solidFill>
                          <a:effectLst/>
                          <a:latin typeface="Calibri" panose="020F0502020204030204" pitchFamily="34" charset="0"/>
                        </a:rPr>
                        <a:t>93.0</a:t>
                      </a:r>
                    </a:p>
                  </a:txBody>
                  <a:tcPr marL="0" marR="0" marT="0" marB="0" anchor="ctr"/>
                </a:tc>
                <a:tc>
                  <a:txBody>
                    <a:bodyPr/>
                    <a:lstStyle/>
                    <a:p>
                      <a:pPr algn="ctr" fontAlgn="ctr"/>
                      <a:r>
                        <a:rPr lang="en-IE" sz="1000" b="0" i="1" u="none" strike="noStrike" dirty="0">
                          <a:solidFill>
                            <a:srgbClr val="000000"/>
                          </a:solidFill>
                          <a:effectLst/>
                          <a:latin typeface="Calibri" panose="020F0502020204030204" pitchFamily="34" charset="0"/>
                        </a:rPr>
                        <a:t>162</a:t>
                      </a:r>
                    </a:p>
                  </a:txBody>
                  <a:tcPr marL="0" marR="0" marT="0" marB="0" anchor="ctr"/>
                </a:tc>
                <a:extLst>
                  <a:ext uri="{0D108BD9-81ED-4DB2-BD59-A6C34878D82A}">
                    <a16:rowId xmlns:a16="http://schemas.microsoft.com/office/drawing/2014/main" val="481542891"/>
                  </a:ext>
                </a:extLst>
              </a:tr>
            </a:tbl>
          </a:graphicData>
        </a:graphic>
      </p:graphicFrame>
    </p:spTree>
    <p:extLst>
      <p:ext uri="{BB962C8B-B14F-4D97-AF65-F5344CB8AC3E}">
        <p14:creationId xmlns:p14="http://schemas.microsoft.com/office/powerpoint/2010/main" val="426884730"/>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5A64CA-6DA8-494B-9860-A924BA612E68}"/>
              </a:ext>
            </a:extLst>
          </p:cNvPr>
          <p:cNvSpPr>
            <a:spLocks noGrp="1"/>
          </p:cNvSpPr>
          <p:nvPr>
            <p:ph type="ctrTitle"/>
          </p:nvPr>
        </p:nvSpPr>
        <p:spPr>
          <a:xfrm>
            <a:off x="685800" y="620689"/>
            <a:ext cx="7772400" cy="1440160"/>
          </a:xfrm>
        </p:spPr>
        <p:txBody>
          <a:bodyPr>
            <a:normAutofit/>
          </a:bodyPr>
          <a:lstStyle/>
          <a:p>
            <a:r>
              <a:rPr lang="en-IE" sz="2000" b="1" dirty="0">
                <a:solidFill>
                  <a:srgbClr val="BA1F46"/>
                </a:solidFill>
                <a:latin typeface="Tahoma" panose="020B0604030504040204" pitchFamily="34" charset="0"/>
                <a:ea typeface="Tahoma" panose="020B0604030504040204" pitchFamily="34" charset="0"/>
                <a:cs typeface="Tahoma" panose="020B0604030504040204" pitchFamily="34" charset="0"/>
              </a:rPr>
              <a:t>Influenza vaccine uptake (%) by RHA in LTCF </a:t>
            </a:r>
            <a:r>
              <a:rPr lang="en-IE" sz="2000" b="1" u="sng" dirty="0">
                <a:solidFill>
                  <a:srgbClr val="BA1F46"/>
                </a:solidFill>
                <a:latin typeface="Tahoma" panose="020B0604030504040204" pitchFamily="34" charset="0"/>
                <a:ea typeface="Tahoma" panose="020B0604030504040204" pitchFamily="34" charset="0"/>
                <a:cs typeface="Tahoma" panose="020B0604030504040204" pitchFamily="34" charset="0"/>
              </a:rPr>
              <a:t>Long-Term</a:t>
            </a:r>
            <a:r>
              <a:rPr lang="en-IE" sz="2000" b="1" dirty="0">
                <a:solidFill>
                  <a:srgbClr val="BA1F46"/>
                </a:solidFill>
                <a:latin typeface="Tahoma" panose="020B0604030504040204" pitchFamily="34" charset="0"/>
                <a:ea typeface="Tahoma" panose="020B0604030504040204" pitchFamily="34" charset="0"/>
                <a:cs typeface="Tahoma" panose="020B0604030504040204" pitchFamily="34" charset="0"/>
              </a:rPr>
              <a:t> residents Based on Point Prevalence Surveys (PPSs) by RHA and by season  from 2017-2018 to 2021-2022</a:t>
            </a:r>
            <a:endParaRPr lang="en-IE" sz="2000" dirty="0"/>
          </a:p>
        </p:txBody>
      </p:sp>
      <p:sp>
        <p:nvSpPr>
          <p:cNvPr id="7" name="Shape 1073741829">
            <a:extLst>
              <a:ext uri="{FF2B5EF4-FFF2-40B4-BE49-F238E27FC236}">
                <a16:creationId xmlns:a16="http://schemas.microsoft.com/office/drawing/2014/main" id="{0CBAA41D-EE33-4988-8D04-B45F25CB3A2F}"/>
              </a:ext>
            </a:extLst>
          </p:cNvPr>
          <p:cNvSpPr>
            <a:spLocks noChangeArrowheads="1"/>
          </p:cNvSpPr>
          <p:nvPr/>
        </p:nvSpPr>
        <p:spPr bwMode="auto">
          <a:xfrm>
            <a:off x="12" y="6525344"/>
            <a:ext cx="9143999" cy="332656"/>
          </a:xfrm>
          <a:prstGeom prst="rect">
            <a:avLst/>
          </a:prstGeom>
          <a:solidFill>
            <a:srgbClr val="BA1F46"/>
          </a:solidFill>
          <a:ln>
            <a:noFill/>
          </a:ln>
        </p:spPr>
        <p:txBody>
          <a:bodyPr vert="horz" wrap="square" lIns="91440" tIns="45720" rIns="91440" bIns="45720" numCol="1" anchor="t" anchorCtr="0" compatLnSpc="1">
            <a:prstTxWarp prst="textNoShape">
              <a:avLst/>
            </a:prstTxWarp>
          </a:bodyPr>
          <a:lstStyle/>
          <a:p>
            <a:endParaRPr lang="en-IE" sz="2000" b="1" dirty="0">
              <a:solidFill>
                <a:schemeClr val="bg1"/>
              </a:solidFill>
            </a:endParaRPr>
          </a:p>
        </p:txBody>
      </p:sp>
      <p:graphicFrame>
        <p:nvGraphicFramePr>
          <p:cNvPr id="3" name="Table 2">
            <a:extLst>
              <a:ext uri="{FF2B5EF4-FFF2-40B4-BE49-F238E27FC236}">
                <a16:creationId xmlns:a16="http://schemas.microsoft.com/office/drawing/2014/main" id="{43581993-1054-43A0-93F2-A642266276D4}"/>
              </a:ext>
            </a:extLst>
          </p:cNvPr>
          <p:cNvGraphicFramePr>
            <a:graphicFrameLocks noGrp="1"/>
          </p:cNvGraphicFramePr>
          <p:nvPr>
            <p:extLst>
              <p:ext uri="{D42A27DB-BD31-4B8C-83A1-F6EECF244321}">
                <p14:modId xmlns:p14="http://schemas.microsoft.com/office/powerpoint/2010/main" val="3279759439"/>
              </p:ext>
            </p:extLst>
          </p:nvPr>
        </p:nvGraphicFramePr>
        <p:xfrm>
          <a:off x="628650" y="2000250"/>
          <a:ext cx="7886700" cy="3877019"/>
        </p:xfrm>
        <a:graphic>
          <a:graphicData uri="http://schemas.openxmlformats.org/drawingml/2006/table">
            <a:tbl>
              <a:tblPr/>
              <a:tblGrid>
                <a:gridCol w="1863150">
                  <a:extLst>
                    <a:ext uri="{9D8B030D-6E8A-4147-A177-3AD203B41FA5}">
                      <a16:colId xmlns:a16="http://schemas.microsoft.com/office/drawing/2014/main" val="1081321056"/>
                    </a:ext>
                  </a:extLst>
                </a:gridCol>
                <a:gridCol w="583026">
                  <a:extLst>
                    <a:ext uri="{9D8B030D-6E8A-4147-A177-3AD203B41FA5}">
                      <a16:colId xmlns:a16="http://schemas.microsoft.com/office/drawing/2014/main" val="2702991236"/>
                    </a:ext>
                  </a:extLst>
                </a:gridCol>
                <a:gridCol w="522823">
                  <a:extLst>
                    <a:ext uri="{9D8B030D-6E8A-4147-A177-3AD203B41FA5}">
                      <a16:colId xmlns:a16="http://schemas.microsoft.com/office/drawing/2014/main" val="3238839795"/>
                    </a:ext>
                  </a:extLst>
                </a:gridCol>
                <a:gridCol w="443607">
                  <a:extLst>
                    <a:ext uri="{9D8B030D-6E8A-4147-A177-3AD203B41FA5}">
                      <a16:colId xmlns:a16="http://schemas.microsoft.com/office/drawing/2014/main" val="2860452734"/>
                    </a:ext>
                  </a:extLst>
                </a:gridCol>
                <a:gridCol w="408752">
                  <a:extLst>
                    <a:ext uri="{9D8B030D-6E8A-4147-A177-3AD203B41FA5}">
                      <a16:colId xmlns:a16="http://schemas.microsoft.com/office/drawing/2014/main" val="1411061646"/>
                    </a:ext>
                  </a:extLst>
                </a:gridCol>
                <a:gridCol w="621050">
                  <a:extLst>
                    <a:ext uri="{9D8B030D-6E8A-4147-A177-3AD203B41FA5}">
                      <a16:colId xmlns:a16="http://schemas.microsoft.com/office/drawing/2014/main" val="4029256826"/>
                    </a:ext>
                  </a:extLst>
                </a:gridCol>
                <a:gridCol w="443607">
                  <a:extLst>
                    <a:ext uri="{9D8B030D-6E8A-4147-A177-3AD203B41FA5}">
                      <a16:colId xmlns:a16="http://schemas.microsoft.com/office/drawing/2014/main" val="4167318280"/>
                    </a:ext>
                  </a:extLst>
                </a:gridCol>
                <a:gridCol w="443607">
                  <a:extLst>
                    <a:ext uri="{9D8B030D-6E8A-4147-A177-3AD203B41FA5}">
                      <a16:colId xmlns:a16="http://schemas.microsoft.com/office/drawing/2014/main" val="2911100089"/>
                    </a:ext>
                  </a:extLst>
                </a:gridCol>
                <a:gridCol w="408752">
                  <a:extLst>
                    <a:ext uri="{9D8B030D-6E8A-4147-A177-3AD203B41FA5}">
                      <a16:colId xmlns:a16="http://schemas.microsoft.com/office/drawing/2014/main" val="82884235"/>
                    </a:ext>
                  </a:extLst>
                </a:gridCol>
                <a:gridCol w="621050">
                  <a:extLst>
                    <a:ext uri="{9D8B030D-6E8A-4147-A177-3AD203B41FA5}">
                      <a16:colId xmlns:a16="http://schemas.microsoft.com/office/drawing/2014/main" val="2920616098"/>
                    </a:ext>
                  </a:extLst>
                </a:gridCol>
                <a:gridCol w="484799">
                  <a:extLst>
                    <a:ext uri="{9D8B030D-6E8A-4147-A177-3AD203B41FA5}">
                      <a16:colId xmlns:a16="http://schemas.microsoft.com/office/drawing/2014/main" val="1559584815"/>
                    </a:ext>
                  </a:extLst>
                </a:gridCol>
                <a:gridCol w="522823">
                  <a:extLst>
                    <a:ext uri="{9D8B030D-6E8A-4147-A177-3AD203B41FA5}">
                      <a16:colId xmlns:a16="http://schemas.microsoft.com/office/drawing/2014/main" val="3987028598"/>
                    </a:ext>
                  </a:extLst>
                </a:gridCol>
                <a:gridCol w="519654">
                  <a:extLst>
                    <a:ext uri="{9D8B030D-6E8A-4147-A177-3AD203B41FA5}">
                      <a16:colId xmlns:a16="http://schemas.microsoft.com/office/drawing/2014/main" val="3877669084"/>
                    </a:ext>
                  </a:extLst>
                </a:gridCol>
              </a:tblGrid>
              <a:tr h="868710">
                <a:tc rowSpan="2">
                  <a:txBody>
                    <a:bodyPr/>
                    <a:lstStyle/>
                    <a:p>
                      <a:pPr algn="ctr" fontAlgn="ctr"/>
                      <a:r>
                        <a:rPr lang="en-IE" sz="1200" b="0" i="0" u="none" strike="noStrike" dirty="0">
                          <a:solidFill>
                            <a:srgbClr val="000000"/>
                          </a:solidFill>
                          <a:effectLst/>
                          <a:latin typeface="Calibri" panose="020F0502020204030204" pitchFamily="34" charset="0"/>
                        </a:rPr>
                        <a:t>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fontAlgn="ctr"/>
                      <a:r>
                        <a:rPr lang="en-GB" sz="1200" b="1" i="0" u="none" strike="noStrike" dirty="0">
                          <a:solidFill>
                            <a:srgbClr val="FFFFFF"/>
                          </a:solidFill>
                          <a:effectLst/>
                          <a:latin typeface="Calibri" panose="020F0502020204030204" pitchFamily="34" charset="0"/>
                        </a:rPr>
                        <a:t>Last Week November 2017 approx.</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A1F46"/>
                    </a:solidFill>
                  </a:tcPr>
                </a:tc>
                <a:tc hMerge="1">
                  <a:txBody>
                    <a:bodyPr/>
                    <a:lstStyle/>
                    <a:p>
                      <a:endParaRPr lang="en-IE"/>
                    </a:p>
                  </a:txBody>
                  <a:tcPr/>
                </a:tc>
                <a:tc gridSpan="2">
                  <a:txBody>
                    <a:bodyPr/>
                    <a:lstStyle/>
                    <a:p>
                      <a:pPr algn="ctr" fontAlgn="ctr"/>
                      <a:r>
                        <a:rPr lang="en-GB" sz="1200" b="1" i="0" u="none" strike="noStrike" dirty="0">
                          <a:solidFill>
                            <a:srgbClr val="FFFFFF"/>
                          </a:solidFill>
                          <a:effectLst/>
                          <a:latin typeface="Calibri" panose="020F0502020204030204" pitchFamily="34" charset="0"/>
                        </a:rPr>
                        <a:t>Last Week April 2018 approx.</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A1F46"/>
                    </a:solidFill>
                  </a:tcPr>
                </a:tc>
                <a:tc hMerge="1">
                  <a:txBody>
                    <a:bodyPr/>
                    <a:lstStyle/>
                    <a:p>
                      <a:endParaRPr lang="en-IE"/>
                    </a:p>
                  </a:txBody>
                  <a:tcPr/>
                </a:tc>
                <a:tc gridSpan="2">
                  <a:txBody>
                    <a:bodyPr/>
                    <a:lstStyle/>
                    <a:p>
                      <a:pPr algn="ctr" fontAlgn="ctr"/>
                      <a:r>
                        <a:rPr lang="en-GB" sz="1200" b="1" i="0" u="none" strike="noStrike" dirty="0">
                          <a:solidFill>
                            <a:srgbClr val="FFFFFF"/>
                          </a:solidFill>
                          <a:effectLst/>
                          <a:latin typeface="Calibri" panose="020F0502020204030204" pitchFamily="34" charset="0"/>
                        </a:rPr>
                        <a:t>Last Week Jan 2019 approx.</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A1F46"/>
                    </a:solidFill>
                  </a:tcPr>
                </a:tc>
                <a:tc hMerge="1">
                  <a:txBody>
                    <a:bodyPr/>
                    <a:lstStyle/>
                    <a:p>
                      <a:endParaRPr lang="en-IE"/>
                    </a:p>
                  </a:txBody>
                  <a:tcPr/>
                </a:tc>
                <a:tc gridSpan="2">
                  <a:txBody>
                    <a:bodyPr/>
                    <a:lstStyle/>
                    <a:p>
                      <a:pPr algn="ctr" fontAlgn="ctr"/>
                      <a:r>
                        <a:rPr lang="en-GB" sz="1200" b="1" i="0" u="none" strike="noStrike" dirty="0">
                          <a:solidFill>
                            <a:srgbClr val="FFFFFF"/>
                          </a:solidFill>
                          <a:effectLst/>
                          <a:latin typeface="Calibri" panose="020F0502020204030204" pitchFamily="34" charset="0"/>
                        </a:rPr>
                        <a:t>Last Week Jan 2020 approx.</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A1F46"/>
                    </a:solidFill>
                  </a:tcPr>
                </a:tc>
                <a:tc hMerge="1">
                  <a:txBody>
                    <a:bodyPr/>
                    <a:lstStyle/>
                    <a:p>
                      <a:endParaRPr lang="en-IE"/>
                    </a:p>
                  </a:txBody>
                  <a:tcPr/>
                </a:tc>
                <a:tc gridSpan="2">
                  <a:txBody>
                    <a:bodyPr/>
                    <a:lstStyle/>
                    <a:p>
                      <a:pPr algn="ctr" fontAlgn="ctr"/>
                      <a:r>
                        <a:rPr lang="en-GB" sz="1200" b="1" i="0" u="none" strike="noStrike" dirty="0">
                          <a:solidFill>
                            <a:srgbClr val="FFFFFF"/>
                          </a:solidFill>
                          <a:effectLst/>
                          <a:latin typeface="Calibri" panose="020F0502020204030204" pitchFamily="34" charset="0"/>
                        </a:rPr>
                        <a:t>Second Week December 2020 approx.</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A1F46"/>
                    </a:solidFill>
                  </a:tcPr>
                </a:tc>
                <a:tc hMerge="1">
                  <a:txBody>
                    <a:bodyPr/>
                    <a:lstStyle/>
                    <a:p>
                      <a:endParaRPr lang="en-IE"/>
                    </a:p>
                  </a:txBody>
                  <a:tcPr/>
                </a:tc>
                <a:tc gridSpan="2">
                  <a:txBody>
                    <a:bodyPr/>
                    <a:lstStyle/>
                    <a:p>
                      <a:pPr algn="ctr" fontAlgn="ctr"/>
                      <a:r>
                        <a:rPr lang="en-GB" sz="1200" b="1" i="0" u="none" strike="noStrike" dirty="0">
                          <a:solidFill>
                            <a:srgbClr val="FFFFFF"/>
                          </a:solidFill>
                          <a:effectLst/>
                          <a:latin typeface="Calibri" panose="020F0502020204030204" pitchFamily="34" charset="0"/>
                        </a:rPr>
                        <a:t>Second Week December 2021 approx.</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A1F46"/>
                    </a:solidFill>
                  </a:tcPr>
                </a:tc>
                <a:tc hMerge="1">
                  <a:txBody>
                    <a:bodyPr/>
                    <a:lstStyle/>
                    <a:p>
                      <a:endParaRPr lang="en-IE"/>
                    </a:p>
                  </a:txBody>
                  <a:tcPr/>
                </a:tc>
                <a:extLst>
                  <a:ext uri="{0D108BD9-81ED-4DB2-BD59-A6C34878D82A}">
                    <a16:rowId xmlns:a16="http://schemas.microsoft.com/office/drawing/2014/main" val="1795656929"/>
                  </a:ext>
                </a:extLst>
              </a:tr>
              <a:tr h="201440">
                <a:tc vMerge="1">
                  <a:txBody>
                    <a:bodyPr/>
                    <a:lstStyle/>
                    <a:p>
                      <a:endParaRPr lang="en-IE"/>
                    </a:p>
                  </a:txBody>
                  <a:tcPr/>
                </a:tc>
                <a:tc gridSpan="12">
                  <a:txBody>
                    <a:bodyPr/>
                    <a:lstStyle/>
                    <a:p>
                      <a:pPr algn="ctr" fontAlgn="ctr"/>
                      <a:r>
                        <a:rPr lang="en-IE" sz="1200" b="1" i="0" u="none" strike="noStrike" dirty="0">
                          <a:solidFill>
                            <a:srgbClr val="FFFFFF"/>
                          </a:solidFill>
                          <a:effectLst/>
                          <a:latin typeface="Calibri" panose="020F0502020204030204" pitchFamily="34" charset="0"/>
                        </a:rPr>
                        <a:t>Long-term residents</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A1F46"/>
                    </a:solidFill>
                  </a:tcPr>
                </a:tc>
                <a:tc hMerge="1">
                  <a:txBody>
                    <a:bodyPr/>
                    <a:lstStyle/>
                    <a:p>
                      <a:endParaRPr lang="en-IE"/>
                    </a:p>
                  </a:txBody>
                  <a:tcPr/>
                </a:tc>
                <a:tc hMerge="1">
                  <a:txBody>
                    <a:bodyPr/>
                    <a:lstStyle/>
                    <a:p>
                      <a:endParaRPr lang="en-IE"/>
                    </a:p>
                  </a:txBody>
                  <a:tcPr/>
                </a:tc>
                <a:tc hMerge="1">
                  <a:txBody>
                    <a:bodyPr/>
                    <a:lstStyle/>
                    <a:p>
                      <a:endParaRPr lang="en-IE"/>
                    </a:p>
                  </a:txBody>
                  <a:tcPr/>
                </a:tc>
                <a:tc hMerge="1">
                  <a:txBody>
                    <a:bodyPr/>
                    <a:lstStyle/>
                    <a:p>
                      <a:endParaRPr lang="en-IE"/>
                    </a:p>
                  </a:txBody>
                  <a:tcPr/>
                </a:tc>
                <a:tc hMerge="1">
                  <a:txBody>
                    <a:bodyPr/>
                    <a:lstStyle/>
                    <a:p>
                      <a:endParaRPr lang="en-IE"/>
                    </a:p>
                  </a:txBody>
                  <a:tcPr/>
                </a:tc>
                <a:tc hMerge="1">
                  <a:txBody>
                    <a:bodyPr/>
                    <a:lstStyle/>
                    <a:p>
                      <a:endParaRPr lang="en-IE"/>
                    </a:p>
                  </a:txBody>
                  <a:tcPr/>
                </a:tc>
                <a:tc hMerge="1">
                  <a:txBody>
                    <a:bodyPr/>
                    <a:lstStyle/>
                    <a:p>
                      <a:endParaRPr lang="en-IE"/>
                    </a:p>
                  </a:txBody>
                  <a:tcPr/>
                </a:tc>
                <a:tc hMerge="1">
                  <a:txBody>
                    <a:bodyPr/>
                    <a:lstStyle/>
                    <a:p>
                      <a:endParaRPr lang="en-IE"/>
                    </a:p>
                  </a:txBody>
                  <a:tcPr/>
                </a:tc>
                <a:tc hMerge="1">
                  <a:txBody>
                    <a:bodyPr/>
                    <a:lstStyle/>
                    <a:p>
                      <a:endParaRPr lang="en-IE"/>
                    </a:p>
                  </a:txBody>
                  <a:tcPr/>
                </a:tc>
                <a:tc hMerge="1">
                  <a:txBody>
                    <a:bodyPr/>
                    <a:lstStyle/>
                    <a:p>
                      <a:endParaRPr lang="en-IE"/>
                    </a:p>
                  </a:txBody>
                  <a:tcPr/>
                </a:tc>
                <a:tc hMerge="1">
                  <a:txBody>
                    <a:bodyPr/>
                    <a:lstStyle/>
                    <a:p>
                      <a:endParaRPr lang="en-IE"/>
                    </a:p>
                  </a:txBody>
                  <a:tcPr/>
                </a:tc>
                <a:extLst>
                  <a:ext uri="{0D108BD9-81ED-4DB2-BD59-A6C34878D82A}">
                    <a16:rowId xmlns:a16="http://schemas.microsoft.com/office/drawing/2014/main" val="2366966063"/>
                  </a:ext>
                </a:extLst>
              </a:tr>
              <a:tr h="754699">
                <a:tc>
                  <a:txBody>
                    <a:bodyPr/>
                    <a:lstStyle/>
                    <a:p>
                      <a:pPr algn="l" fontAlgn="ctr"/>
                      <a:r>
                        <a:rPr lang="en-IE" sz="1200" b="1" i="0" u="none" strike="noStrike" dirty="0">
                          <a:solidFill>
                            <a:srgbClr val="FFFFFF"/>
                          </a:solidFill>
                          <a:effectLst/>
                          <a:latin typeface="Calibri" panose="020F0502020204030204" pitchFamily="34" charset="0"/>
                        </a:rPr>
                        <a:t>Regional Health Area (RHA)</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A1F46"/>
                    </a:solidFill>
                  </a:tcPr>
                </a:tc>
                <a:tc>
                  <a:txBody>
                    <a:bodyPr/>
                    <a:lstStyle/>
                    <a:p>
                      <a:pPr algn="ctr" fontAlgn="ctr"/>
                      <a:r>
                        <a:rPr lang="en-IE" sz="1200" b="1" i="0" u="none" strike="noStrike" dirty="0">
                          <a:solidFill>
                            <a:srgbClr val="FFFFFF"/>
                          </a:solidFill>
                          <a:effectLst/>
                          <a:latin typeface="Calibri" panose="020F0502020204030204" pitchFamily="34" charset="0"/>
                        </a:rPr>
                        <a:t>Overall % Uptake</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A1F46"/>
                    </a:solidFill>
                  </a:tcPr>
                </a:tc>
                <a:tc>
                  <a:txBody>
                    <a:bodyPr/>
                    <a:lstStyle/>
                    <a:p>
                      <a:pPr algn="ctr" fontAlgn="ctr"/>
                      <a:r>
                        <a:rPr lang="en-IE" sz="1200" b="1" i="0" u="none" strike="noStrike" dirty="0">
                          <a:solidFill>
                            <a:srgbClr val="FFFFFF"/>
                          </a:solidFill>
                          <a:effectLst/>
                          <a:latin typeface="Calibri" panose="020F0502020204030204" pitchFamily="34" charset="0"/>
                        </a:rPr>
                        <a:t>No. of LTCFs</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A1F46"/>
                    </a:solidFill>
                  </a:tcPr>
                </a:tc>
                <a:tc>
                  <a:txBody>
                    <a:bodyPr/>
                    <a:lstStyle/>
                    <a:p>
                      <a:pPr algn="ctr" fontAlgn="ctr"/>
                      <a:r>
                        <a:rPr lang="en-IE" sz="1200" b="1" i="0" u="none" strike="noStrike" dirty="0">
                          <a:solidFill>
                            <a:srgbClr val="FFFFFF"/>
                          </a:solidFill>
                          <a:effectLst/>
                          <a:latin typeface="Calibri" panose="020F0502020204030204" pitchFamily="34" charset="0"/>
                        </a:rPr>
                        <a:t>Overall % Uptake</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A1F46"/>
                    </a:solidFill>
                  </a:tcPr>
                </a:tc>
                <a:tc>
                  <a:txBody>
                    <a:bodyPr/>
                    <a:lstStyle/>
                    <a:p>
                      <a:pPr algn="ctr" fontAlgn="ctr"/>
                      <a:r>
                        <a:rPr lang="en-IE" sz="1200" b="1" i="0" u="none" strike="noStrike" dirty="0">
                          <a:solidFill>
                            <a:srgbClr val="FFFFFF"/>
                          </a:solidFill>
                          <a:effectLst/>
                          <a:latin typeface="Calibri" panose="020F0502020204030204" pitchFamily="34" charset="0"/>
                        </a:rPr>
                        <a:t>No. of LTCFs</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A1F46"/>
                    </a:solidFill>
                  </a:tcPr>
                </a:tc>
                <a:tc>
                  <a:txBody>
                    <a:bodyPr/>
                    <a:lstStyle/>
                    <a:p>
                      <a:pPr algn="ctr" fontAlgn="ctr"/>
                      <a:r>
                        <a:rPr lang="en-IE" sz="1200" b="1" i="0" u="none" strike="noStrike" dirty="0">
                          <a:solidFill>
                            <a:srgbClr val="FFFFFF"/>
                          </a:solidFill>
                          <a:effectLst/>
                          <a:latin typeface="Calibri" panose="020F0502020204030204" pitchFamily="34" charset="0"/>
                        </a:rPr>
                        <a:t>Overall % Uptake</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A1F46"/>
                    </a:solidFill>
                  </a:tcPr>
                </a:tc>
                <a:tc>
                  <a:txBody>
                    <a:bodyPr/>
                    <a:lstStyle/>
                    <a:p>
                      <a:pPr algn="ctr" fontAlgn="ctr"/>
                      <a:r>
                        <a:rPr lang="en-IE" sz="1200" b="1" i="0" u="none" strike="noStrike" dirty="0">
                          <a:solidFill>
                            <a:srgbClr val="FFFFFF"/>
                          </a:solidFill>
                          <a:effectLst/>
                          <a:latin typeface="Calibri" panose="020F0502020204030204" pitchFamily="34" charset="0"/>
                        </a:rPr>
                        <a:t>No. of LTCFs</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A1F46"/>
                    </a:solidFill>
                  </a:tcPr>
                </a:tc>
                <a:tc>
                  <a:txBody>
                    <a:bodyPr/>
                    <a:lstStyle/>
                    <a:p>
                      <a:pPr algn="ctr" fontAlgn="ctr"/>
                      <a:r>
                        <a:rPr lang="en-IE" sz="1200" b="1" i="0" u="none" strike="noStrike" dirty="0">
                          <a:solidFill>
                            <a:srgbClr val="FFFFFF"/>
                          </a:solidFill>
                          <a:effectLst/>
                          <a:latin typeface="Calibri" panose="020F0502020204030204" pitchFamily="34" charset="0"/>
                        </a:rPr>
                        <a:t>Overall % Uptake</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A1F46"/>
                    </a:solidFill>
                  </a:tcPr>
                </a:tc>
                <a:tc>
                  <a:txBody>
                    <a:bodyPr/>
                    <a:lstStyle/>
                    <a:p>
                      <a:pPr algn="ctr" fontAlgn="ctr"/>
                      <a:r>
                        <a:rPr lang="en-IE" sz="1200" b="1" i="0" u="none" strike="noStrike" dirty="0">
                          <a:solidFill>
                            <a:srgbClr val="FFFFFF"/>
                          </a:solidFill>
                          <a:effectLst/>
                          <a:latin typeface="Calibri" panose="020F0502020204030204" pitchFamily="34" charset="0"/>
                        </a:rPr>
                        <a:t>No. of LTCFs</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A1F46"/>
                    </a:solidFill>
                  </a:tcPr>
                </a:tc>
                <a:tc>
                  <a:txBody>
                    <a:bodyPr/>
                    <a:lstStyle/>
                    <a:p>
                      <a:pPr algn="ctr" fontAlgn="ctr"/>
                      <a:r>
                        <a:rPr lang="en-IE" sz="1200" b="1" i="0" u="none" strike="noStrike" dirty="0">
                          <a:solidFill>
                            <a:srgbClr val="FFFFFF"/>
                          </a:solidFill>
                          <a:effectLst/>
                          <a:latin typeface="Calibri" panose="020F0502020204030204" pitchFamily="34" charset="0"/>
                        </a:rPr>
                        <a:t>Overall % Uptake</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A1F46"/>
                    </a:solidFill>
                  </a:tcPr>
                </a:tc>
                <a:tc>
                  <a:txBody>
                    <a:bodyPr/>
                    <a:lstStyle/>
                    <a:p>
                      <a:pPr algn="ctr" fontAlgn="ctr"/>
                      <a:r>
                        <a:rPr lang="en-IE" sz="1200" b="1" i="0" u="none" strike="noStrike" dirty="0">
                          <a:solidFill>
                            <a:srgbClr val="FFFFFF"/>
                          </a:solidFill>
                          <a:effectLst/>
                          <a:latin typeface="Calibri" panose="020F0502020204030204" pitchFamily="34" charset="0"/>
                        </a:rPr>
                        <a:t>No. of LTCFs</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A1F46"/>
                    </a:solidFill>
                  </a:tcPr>
                </a:tc>
                <a:tc>
                  <a:txBody>
                    <a:bodyPr/>
                    <a:lstStyle/>
                    <a:p>
                      <a:pPr algn="ctr" fontAlgn="ctr"/>
                      <a:r>
                        <a:rPr lang="en-IE" sz="1200" b="1" i="0" u="none" strike="noStrike" dirty="0">
                          <a:solidFill>
                            <a:srgbClr val="FFFFFF"/>
                          </a:solidFill>
                          <a:effectLst/>
                          <a:latin typeface="Calibri" panose="020F0502020204030204" pitchFamily="34" charset="0"/>
                        </a:rPr>
                        <a:t>Overall % Uptake</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A1F46"/>
                    </a:solidFill>
                  </a:tcPr>
                </a:tc>
                <a:tc>
                  <a:txBody>
                    <a:bodyPr/>
                    <a:lstStyle/>
                    <a:p>
                      <a:pPr algn="ctr" fontAlgn="ctr"/>
                      <a:r>
                        <a:rPr lang="en-IE" sz="1200" b="1" i="0" u="none" strike="noStrike" dirty="0">
                          <a:solidFill>
                            <a:srgbClr val="FFFFFF"/>
                          </a:solidFill>
                          <a:effectLst/>
                          <a:latin typeface="Calibri" panose="020F0502020204030204" pitchFamily="34" charset="0"/>
                        </a:rPr>
                        <a:t>No. of LTCFs</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A1F46"/>
                    </a:solidFill>
                  </a:tcPr>
                </a:tc>
                <a:extLst>
                  <a:ext uri="{0D108BD9-81ED-4DB2-BD59-A6C34878D82A}">
                    <a16:rowId xmlns:a16="http://schemas.microsoft.com/office/drawing/2014/main" val="1531197267"/>
                  </a:ext>
                </a:extLst>
              </a:tr>
              <a:tr h="251800">
                <a:tc>
                  <a:txBody>
                    <a:bodyPr/>
                    <a:lstStyle/>
                    <a:p>
                      <a:pPr algn="l" fontAlgn="ctr"/>
                      <a:r>
                        <a:rPr lang="en-IE" sz="1200" b="0" i="0" u="none" strike="noStrike" dirty="0">
                          <a:solidFill>
                            <a:srgbClr val="000000"/>
                          </a:solidFill>
                          <a:effectLst/>
                          <a:latin typeface="Calibri" panose="020F0502020204030204" pitchFamily="34" charset="0"/>
                        </a:rPr>
                        <a:t>Area A</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ctr"/>
                      <a:r>
                        <a:rPr lang="en-IE" sz="1200" b="0" i="0" u="none" strike="noStrike" dirty="0">
                          <a:solidFill>
                            <a:srgbClr val="000000"/>
                          </a:solidFill>
                          <a:effectLst/>
                          <a:latin typeface="Calibri" panose="020F0502020204030204" pitchFamily="34" charset="0"/>
                        </a:rPr>
                        <a:t>89.5</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ctr"/>
                      <a:r>
                        <a:rPr lang="en-IE" sz="1200" b="0" i="0" u="none" strike="noStrike" dirty="0">
                          <a:solidFill>
                            <a:srgbClr val="000000"/>
                          </a:solidFill>
                          <a:effectLst/>
                          <a:latin typeface="Calibri" panose="020F0502020204030204" pitchFamily="34" charset="0"/>
                        </a:rPr>
                        <a:t>25</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ctr"/>
                      <a:r>
                        <a:rPr lang="en-IE" sz="1200" b="0" i="0" u="none" strike="noStrike" dirty="0">
                          <a:solidFill>
                            <a:srgbClr val="000000"/>
                          </a:solidFill>
                          <a:effectLst/>
                          <a:latin typeface="Calibri" panose="020F0502020204030204" pitchFamily="34" charset="0"/>
                        </a:rPr>
                        <a:t>91.6</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ctr"/>
                      <a:r>
                        <a:rPr lang="en-IE" sz="1200" b="0" i="0" u="none" strike="noStrike" dirty="0">
                          <a:solidFill>
                            <a:srgbClr val="000000"/>
                          </a:solidFill>
                          <a:effectLst/>
                          <a:latin typeface="Calibri" panose="020F0502020204030204" pitchFamily="34" charset="0"/>
                        </a:rPr>
                        <a:t>19</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ctr"/>
                      <a:r>
                        <a:rPr lang="en-IE" sz="1200" b="0" i="0" u="none" strike="noStrike" dirty="0">
                          <a:solidFill>
                            <a:srgbClr val="000000"/>
                          </a:solidFill>
                          <a:effectLst/>
                          <a:latin typeface="Calibri" panose="020F0502020204030204" pitchFamily="34" charset="0"/>
                        </a:rPr>
                        <a:t>91.8</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ctr"/>
                      <a:r>
                        <a:rPr lang="en-IE" sz="1200" b="0" i="0" u="none" strike="noStrike" dirty="0">
                          <a:solidFill>
                            <a:srgbClr val="000000"/>
                          </a:solidFill>
                          <a:effectLst/>
                          <a:latin typeface="Calibri" panose="020F0502020204030204" pitchFamily="34" charset="0"/>
                        </a:rPr>
                        <a:t>43</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ctr"/>
                      <a:r>
                        <a:rPr lang="en-IE" sz="1200" b="0" i="0" u="none" strike="noStrike" dirty="0">
                          <a:solidFill>
                            <a:srgbClr val="000000"/>
                          </a:solidFill>
                          <a:effectLst/>
                          <a:latin typeface="Calibri" panose="020F0502020204030204" pitchFamily="34" charset="0"/>
                        </a:rPr>
                        <a:t>91.8</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ctr"/>
                      <a:r>
                        <a:rPr lang="en-IE" sz="1200" b="0" i="0" u="none" strike="noStrike" dirty="0">
                          <a:solidFill>
                            <a:srgbClr val="000000"/>
                          </a:solidFill>
                          <a:effectLst/>
                          <a:latin typeface="Calibri" panose="020F0502020204030204" pitchFamily="34" charset="0"/>
                        </a:rPr>
                        <a:t>34</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ctr"/>
                      <a:r>
                        <a:rPr lang="en-IE" sz="1200" b="0" i="0" u="none" strike="noStrike" dirty="0">
                          <a:solidFill>
                            <a:srgbClr val="000000"/>
                          </a:solidFill>
                          <a:effectLst/>
                          <a:latin typeface="Calibri" panose="020F0502020204030204" pitchFamily="34" charset="0"/>
                        </a:rPr>
                        <a:t>92.9</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ctr"/>
                      <a:r>
                        <a:rPr lang="en-IE" sz="1200" b="0" i="0" u="none" strike="noStrike" dirty="0">
                          <a:solidFill>
                            <a:srgbClr val="000000"/>
                          </a:solidFill>
                          <a:effectLst/>
                          <a:latin typeface="Calibri" panose="020F0502020204030204" pitchFamily="34" charset="0"/>
                        </a:rPr>
                        <a:t>13</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ctr"/>
                      <a:r>
                        <a:rPr lang="en-IE" sz="1200" b="0" i="0" u="none" strike="noStrike" dirty="0">
                          <a:solidFill>
                            <a:srgbClr val="000000"/>
                          </a:solidFill>
                          <a:effectLst/>
                          <a:latin typeface="Calibri" panose="020F0502020204030204" pitchFamily="34" charset="0"/>
                        </a:rPr>
                        <a:t>92.7</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ctr"/>
                      <a:r>
                        <a:rPr lang="en-IE" sz="1200" b="0" i="0" u="none" strike="noStrike" dirty="0">
                          <a:solidFill>
                            <a:srgbClr val="000000"/>
                          </a:solidFill>
                          <a:effectLst/>
                          <a:latin typeface="Calibri" panose="020F0502020204030204" pitchFamily="34" charset="0"/>
                        </a:rPr>
                        <a:t>29</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408510276"/>
                  </a:ext>
                </a:extLst>
              </a:tr>
              <a:tr h="251800">
                <a:tc>
                  <a:txBody>
                    <a:bodyPr/>
                    <a:lstStyle/>
                    <a:p>
                      <a:pPr algn="l" fontAlgn="ctr"/>
                      <a:r>
                        <a:rPr lang="en-IE" sz="1200" b="0" i="0" u="none" strike="noStrike" dirty="0">
                          <a:solidFill>
                            <a:srgbClr val="000000"/>
                          </a:solidFill>
                          <a:effectLst/>
                          <a:latin typeface="Calibri" panose="020F0502020204030204" pitchFamily="34" charset="0"/>
                        </a:rPr>
                        <a:t>Area B</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en-IE" sz="1200" b="0" i="0" u="none" strike="noStrike" dirty="0">
                          <a:solidFill>
                            <a:srgbClr val="000000"/>
                          </a:solidFill>
                          <a:effectLst/>
                          <a:latin typeface="Calibri" panose="020F0502020204030204" pitchFamily="34" charset="0"/>
                        </a:rPr>
                        <a:t>96.7</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en-IE" sz="1200" b="0" i="0" u="none" strike="noStrike" dirty="0">
                          <a:solidFill>
                            <a:srgbClr val="000000"/>
                          </a:solidFill>
                          <a:effectLst/>
                          <a:latin typeface="Calibri" panose="020F0502020204030204" pitchFamily="34" charset="0"/>
                        </a:rPr>
                        <a:t>2</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en-IE" sz="1200" b="0" i="0" u="none" strike="noStrike" dirty="0">
                          <a:solidFill>
                            <a:srgbClr val="000000"/>
                          </a:solidFill>
                          <a:effectLst/>
                          <a:latin typeface="Calibri" panose="020F0502020204030204" pitchFamily="34" charset="0"/>
                        </a:rPr>
                        <a:t>97.8</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en-IE" sz="1200" b="0" i="0" u="none" strike="noStrike" dirty="0">
                          <a:solidFill>
                            <a:srgbClr val="000000"/>
                          </a:solidFill>
                          <a:effectLst/>
                          <a:latin typeface="Calibri" panose="020F0502020204030204" pitchFamily="34" charset="0"/>
                        </a:rPr>
                        <a:t>4</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en-IE" sz="1200" b="0" i="0" u="none" strike="noStrike" dirty="0">
                          <a:solidFill>
                            <a:srgbClr val="000000"/>
                          </a:solidFill>
                          <a:effectLst/>
                          <a:latin typeface="Calibri" panose="020F0502020204030204" pitchFamily="34" charset="0"/>
                        </a:rPr>
                        <a:t>96.6</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en-IE" sz="1200" b="0" i="0" u="none" strike="noStrike" dirty="0">
                          <a:solidFill>
                            <a:srgbClr val="000000"/>
                          </a:solidFill>
                          <a:effectLst/>
                          <a:latin typeface="Calibri" panose="020F0502020204030204" pitchFamily="34" charset="0"/>
                        </a:rPr>
                        <a:t>3</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en-IE" sz="1200" b="0" i="0" u="none" strike="noStrike" dirty="0">
                          <a:solidFill>
                            <a:srgbClr val="000000"/>
                          </a:solidFill>
                          <a:effectLst/>
                          <a:latin typeface="Calibri" panose="020F0502020204030204" pitchFamily="34" charset="0"/>
                        </a:rPr>
                        <a:t>94.1</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en-IE" sz="1200" b="0" i="0" u="none" strike="noStrike" dirty="0">
                          <a:solidFill>
                            <a:srgbClr val="000000"/>
                          </a:solidFill>
                          <a:effectLst/>
                          <a:latin typeface="Calibri" panose="020F0502020204030204" pitchFamily="34" charset="0"/>
                        </a:rPr>
                        <a:t>4</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en-IE" sz="1200" b="0" i="0" u="none" strike="noStrike" dirty="0">
                          <a:solidFill>
                            <a:srgbClr val="000000"/>
                          </a:solidFill>
                          <a:effectLst/>
                          <a:latin typeface="Calibri" panose="020F0502020204030204" pitchFamily="34" charset="0"/>
                        </a:rPr>
                        <a:t>90.9</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en-IE" sz="1200" b="0" i="0" u="none" strike="noStrike" dirty="0">
                          <a:solidFill>
                            <a:srgbClr val="000000"/>
                          </a:solidFill>
                          <a:effectLst/>
                          <a:latin typeface="Calibri" panose="020F0502020204030204" pitchFamily="34" charset="0"/>
                        </a:rPr>
                        <a:t>11</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en-IE" sz="1200" b="0" i="0" u="none" strike="noStrike" dirty="0">
                          <a:solidFill>
                            <a:srgbClr val="000000"/>
                          </a:solidFill>
                          <a:effectLst/>
                          <a:latin typeface="Calibri" panose="020F0502020204030204" pitchFamily="34" charset="0"/>
                        </a:rPr>
                        <a:t>97.5</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en-IE" sz="1200" b="0" i="0" u="none" strike="noStrike" dirty="0">
                          <a:solidFill>
                            <a:srgbClr val="000000"/>
                          </a:solidFill>
                          <a:effectLst/>
                          <a:latin typeface="Calibri" panose="020F0502020204030204" pitchFamily="34" charset="0"/>
                        </a:rPr>
                        <a:t>7</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440986885"/>
                  </a:ext>
                </a:extLst>
              </a:tr>
              <a:tr h="251800">
                <a:tc>
                  <a:txBody>
                    <a:bodyPr/>
                    <a:lstStyle/>
                    <a:p>
                      <a:pPr algn="l" fontAlgn="ctr"/>
                      <a:r>
                        <a:rPr lang="en-IE" sz="1200" b="0" i="0" u="none" strike="noStrike" dirty="0">
                          <a:solidFill>
                            <a:srgbClr val="000000"/>
                          </a:solidFill>
                          <a:effectLst/>
                          <a:latin typeface="Calibri" panose="020F0502020204030204" pitchFamily="34" charset="0"/>
                        </a:rPr>
                        <a:t>Area C</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en-IE" sz="1200" b="0" i="0" u="none" strike="noStrike" dirty="0">
                          <a:solidFill>
                            <a:srgbClr val="000000"/>
                          </a:solidFill>
                          <a:effectLst/>
                          <a:latin typeface="Calibri" panose="020F0502020204030204" pitchFamily="34" charset="0"/>
                        </a:rPr>
                        <a:t>90.0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en-IE" sz="1200" b="0" i="0" u="none" strike="noStrike" dirty="0">
                          <a:solidFill>
                            <a:srgbClr val="000000"/>
                          </a:solidFill>
                          <a:effectLst/>
                          <a:latin typeface="Calibri" panose="020F0502020204030204" pitchFamily="34" charset="0"/>
                        </a:rPr>
                        <a:t>6</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en-IE" sz="1200" b="0" i="0" u="none" strike="noStrike" dirty="0">
                          <a:solidFill>
                            <a:srgbClr val="000000"/>
                          </a:solidFill>
                          <a:effectLst/>
                          <a:latin typeface="Calibri" panose="020F0502020204030204" pitchFamily="34" charset="0"/>
                        </a:rPr>
                        <a:t>64.1</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en-IE" sz="1200" b="0" i="0" u="none" strike="noStrike" dirty="0">
                          <a:solidFill>
                            <a:srgbClr val="000000"/>
                          </a:solidFill>
                          <a:effectLst/>
                          <a:latin typeface="Calibri" panose="020F0502020204030204" pitchFamily="34" charset="0"/>
                        </a:rPr>
                        <a:t>10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en-IE" sz="1200" b="0" i="0" u="none" strike="noStrike" dirty="0">
                          <a:solidFill>
                            <a:srgbClr val="000000"/>
                          </a:solidFill>
                          <a:effectLst/>
                          <a:latin typeface="Calibri" panose="020F0502020204030204" pitchFamily="34" charset="0"/>
                        </a:rPr>
                        <a:t>92.5</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en-IE" sz="1200" b="0" i="0" u="none" strike="noStrike" dirty="0">
                          <a:solidFill>
                            <a:srgbClr val="000000"/>
                          </a:solidFill>
                          <a:effectLst/>
                          <a:latin typeface="Calibri" panose="020F0502020204030204" pitchFamily="34" charset="0"/>
                        </a:rPr>
                        <a:t>23</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en-IE" sz="1200" b="0" i="0" u="none" strike="noStrike" dirty="0">
                          <a:solidFill>
                            <a:srgbClr val="000000"/>
                          </a:solidFill>
                          <a:effectLst/>
                          <a:latin typeface="Calibri" panose="020F0502020204030204" pitchFamily="34" charset="0"/>
                        </a:rPr>
                        <a:t>90.0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en-IE" sz="1200" b="0" i="0" u="none" strike="noStrike" dirty="0">
                          <a:solidFill>
                            <a:srgbClr val="000000"/>
                          </a:solidFill>
                          <a:effectLst/>
                          <a:latin typeface="Calibri" panose="020F0502020204030204" pitchFamily="34" charset="0"/>
                        </a:rPr>
                        <a:t>30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en-IE" sz="1200" b="0" i="0" u="none" strike="noStrike" dirty="0">
                          <a:solidFill>
                            <a:srgbClr val="000000"/>
                          </a:solidFill>
                          <a:effectLst/>
                          <a:latin typeface="Calibri" panose="020F0502020204030204" pitchFamily="34" charset="0"/>
                        </a:rPr>
                        <a:t>95.7</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en-IE" sz="1200" b="0" i="0" u="none" strike="noStrike" dirty="0">
                          <a:solidFill>
                            <a:srgbClr val="000000"/>
                          </a:solidFill>
                          <a:effectLst/>
                          <a:latin typeface="Calibri" panose="020F0502020204030204" pitchFamily="34" charset="0"/>
                        </a:rPr>
                        <a:t>16</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en-IE" sz="1200" b="0" i="0" u="none" strike="noStrike" dirty="0">
                          <a:solidFill>
                            <a:srgbClr val="000000"/>
                          </a:solidFill>
                          <a:effectLst/>
                          <a:latin typeface="Calibri" panose="020F0502020204030204" pitchFamily="34" charset="0"/>
                        </a:rPr>
                        <a:t>96.2</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en-IE" sz="1200" b="0" i="0" u="none" strike="noStrike" dirty="0">
                          <a:solidFill>
                            <a:srgbClr val="000000"/>
                          </a:solidFill>
                          <a:effectLst/>
                          <a:latin typeface="Calibri" panose="020F0502020204030204" pitchFamily="34" charset="0"/>
                        </a:rPr>
                        <a:t>14</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513651405"/>
                  </a:ext>
                </a:extLst>
              </a:tr>
              <a:tr h="251800">
                <a:tc>
                  <a:txBody>
                    <a:bodyPr/>
                    <a:lstStyle/>
                    <a:p>
                      <a:pPr algn="l" fontAlgn="ctr"/>
                      <a:r>
                        <a:rPr lang="en-IE" sz="1200" b="0" i="0" u="none" strike="noStrike" dirty="0">
                          <a:solidFill>
                            <a:srgbClr val="000000"/>
                          </a:solidFill>
                          <a:effectLst/>
                          <a:latin typeface="Calibri" panose="020F0502020204030204" pitchFamily="34" charset="0"/>
                        </a:rPr>
                        <a:t>Area D</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en-IE" sz="1200" b="0" i="0" u="none" strike="noStrike" dirty="0">
                          <a:solidFill>
                            <a:srgbClr val="000000"/>
                          </a:solidFill>
                          <a:effectLst/>
                          <a:latin typeface="Calibri" panose="020F0502020204030204" pitchFamily="34" charset="0"/>
                        </a:rPr>
                        <a:t>90.7</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en-IE" sz="1200" b="0" i="0" u="none" strike="noStrike" dirty="0">
                          <a:solidFill>
                            <a:srgbClr val="000000"/>
                          </a:solidFill>
                          <a:effectLst/>
                          <a:latin typeface="Calibri" panose="020F0502020204030204" pitchFamily="34" charset="0"/>
                        </a:rPr>
                        <a:t>9</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en-IE" sz="1200" b="0" i="0" u="none" strike="noStrike" dirty="0">
                          <a:solidFill>
                            <a:srgbClr val="000000"/>
                          </a:solidFill>
                          <a:effectLst/>
                          <a:latin typeface="Calibri" panose="020F0502020204030204" pitchFamily="34" charset="0"/>
                        </a:rPr>
                        <a:t>94.7</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en-IE" sz="1200" b="0" i="0" u="none" strike="noStrike" dirty="0">
                          <a:solidFill>
                            <a:srgbClr val="000000"/>
                          </a:solidFill>
                          <a:effectLst/>
                          <a:latin typeface="Calibri" panose="020F0502020204030204" pitchFamily="34" charset="0"/>
                        </a:rPr>
                        <a:t>16</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en-IE" sz="1200" b="0" i="0" u="none" strike="noStrike" dirty="0">
                          <a:solidFill>
                            <a:srgbClr val="000000"/>
                          </a:solidFill>
                          <a:effectLst/>
                          <a:latin typeface="Calibri" panose="020F0502020204030204" pitchFamily="34" charset="0"/>
                        </a:rPr>
                        <a:t>84.2</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en-IE" sz="1200" b="0" i="0" u="none" strike="noStrike" dirty="0">
                          <a:solidFill>
                            <a:srgbClr val="000000"/>
                          </a:solidFill>
                          <a:effectLst/>
                          <a:latin typeface="Calibri" panose="020F0502020204030204" pitchFamily="34" charset="0"/>
                        </a:rPr>
                        <a:t>21</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en-IE" sz="1200" b="0" i="0" u="none" strike="noStrike" dirty="0">
                          <a:solidFill>
                            <a:srgbClr val="000000"/>
                          </a:solidFill>
                          <a:effectLst/>
                          <a:latin typeface="Calibri" panose="020F0502020204030204" pitchFamily="34" charset="0"/>
                        </a:rPr>
                        <a:t>87.5</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en-IE" sz="1200" b="0" i="0" u="none" strike="noStrike" dirty="0">
                          <a:solidFill>
                            <a:srgbClr val="000000"/>
                          </a:solidFill>
                          <a:effectLst/>
                          <a:latin typeface="Calibri" panose="020F0502020204030204" pitchFamily="34" charset="0"/>
                        </a:rPr>
                        <a:t>23</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en-IE" sz="1200" b="0" i="0" u="none" strike="noStrike" dirty="0">
                          <a:solidFill>
                            <a:srgbClr val="000000"/>
                          </a:solidFill>
                          <a:effectLst/>
                          <a:latin typeface="Calibri" panose="020F0502020204030204" pitchFamily="34" charset="0"/>
                        </a:rPr>
                        <a:t>93.0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en-IE" sz="1200" b="0" i="0" u="none" strike="noStrike" dirty="0">
                          <a:solidFill>
                            <a:srgbClr val="000000"/>
                          </a:solidFill>
                          <a:effectLst/>
                          <a:latin typeface="Calibri" panose="020F0502020204030204" pitchFamily="34" charset="0"/>
                        </a:rPr>
                        <a:t>21</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en-IE" sz="1200" b="0" i="0" u="none" strike="noStrike" dirty="0">
                          <a:solidFill>
                            <a:srgbClr val="000000"/>
                          </a:solidFill>
                          <a:effectLst/>
                          <a:latin typeface="Calibri" panose="020F0502020204030204" pitchFamily="34" charset="0"/>
                        </a:rPr>
                        <a:t>94.8</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en-IE" sz="1200" b="0" i="0" u="none" strike="noStrike" dirty="0">
                          <a:solidFill>
                            <a:srgbClr val="000000"/>
                          </a:solidFill>
                          <a:effectLst/>
                          <a:latin typeface="Calibri" panose="020F0502020204030204" pitchFamily="34" charset="0"/>
                        </a:rPr>
                        <a:t>19</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600727793"/>
                  </a:ext>
                </a:extLst>
              </a:tr>
              <a:tr h="251800">
                <a:tc>
                  <a:txBody>
                    <a:bodyPr/>
                    <a:lstStyle/>
                    <a:p>
                      <a:pPr algn="l" fontAlgn="ctr"/>
                      <a:r>
                        <a:rPr lang="en-IE" sz="1200" b="0" i="0" u="none" strike="noStrike" dirty="0">
                          <a:solidFill>
                            <a:srgbClr val="000000"/>
                          </a:solidFill>
                          <a:effectLst/>
                          <a:latin typeface="Calibri" panose="020F0502020204030204" pitchFamily="34" charset="0"/>
                        </a:rPr>
                        <a:t>Area E</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en-IE" sz="1200" b="0" i="0" u="none" strike="noStrike" dirty="0">
                          <a:solidFill>
                            <a:srgbClr val="000000"/>
                          </a:solidFill>
                          <a:effectLst/>
                          <a:latin typeface="Calibri" panose="020F0502020204030204" pitchFamily="34" charset="0"/>
                        </a:rPr>
                        <a:t>78.3</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en-IE" sz="1200" b="0" i="0" u="none" strike="noStrike" dirty="0">
                          <a:solidFill>
                            <a:srgbClr val="000000"/>
                          </a:solidFill>
                          <a:effectLst/>
                          <a:latin typeface="Calibri" panose="020F0502020204030204" pitchFamily="34" charset="0"/>
                        </a:rPr>
                        <a:t>4</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en-IE" sz="1200" b="0" i="0" u="none" strike="noStrike" dirty="0">
                          <a:solidFill>
                            <a:srgbClr val="000000"/>
                          </a:solidFill>
                          <a:effectLst/>
                          <a:latin typeface="Calibri" panose="020F0502020204030204" pitchFamily="34" charset="0"/>
                        </a:rPr>
                        <a:t>95.2</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en-IE" sz="1200" b="0" i="0" u="none" strike="noStrike" dirty="0">
                          <a:solidFill>
                            <a:srgbClr val="000000"/>
                          </a:solidFill>
                          <a:effectLst/>
                          <a:latin typeface="Calibri" panose="020F0502020204030204" pitchFamily="34" charset="0"/>
                        </a:rPr>
                        <a:t>6</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en-IE" sz="1200" b="0" i="0" u="none" strike="noStrike" dirty="0">
                          <a:solidFill>
                            <a:srgbClr val="000000"/>
                          </a:solidFill>
                          <a:effectLst/>
                          <a:latin typeface="Calibri" panose="020F0502020204030204" pitchFamily="34" charset="0"/>
                        </a:rPr>
                        <a:t>94.2</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en-IE" sz="1200" b="0" i="0" u="none" strike="noStrike" dirty="0">
                          <a:solidFill>
                            <a:srgbClr val="000000"/>
                          </a:solidFill>
                          <a:effectLst/>
                          <a:latin typeface="Calibri" panose="020F0502020204030204" pitchFamily="34" charset="0"/>
                        </a:rPr>
                        <a:t>5</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en-IE" sz="1200" b="0" i="0" u="none" strike="noStrike" dirty="0">
                          <a:solidFill>
                            <a:srgbClr val="000000"/>
                          </a:solidFill>
                          <a:effectLst/>
                          <a:latin typeface="Calibri" panose="020F0502020204030204" pitchFamily="34" charset="0"/>
                        </a:rPr>
                        <a:t>91.2</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en-IE" sz="1200" b="0" i="0" u="none" strike="noStrike" dirty="0">
                          <a:solidFill>
                            <a:srgbClr val="000000"/>
                          </a:solidFill>
                          <a:effectLst/>
                          <a:latin typeface="Calibri" panose="020F0502020204030204" pitchFamily="34" charset="0"/>
                        </a:rPr>
                        <a:t>7</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en-IE" sz="1200" b="0" i="0" u="none" strike="noStrike" dirty="0">
                          <a:solidFill>
                            <a:srgbClr val="000000"/>
                          </a:solidFill>
                          <a:effectLst/>
                          <a:latin typeface="Calibri" panose="020F0502020204030204" pitchFamily="34" charset="0"/>
                        </a:rPr>
                        <a:t>96.8</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en-IE" sz="1200" b="0" i="0" u="none" strike="noStrike" dirty="0">
                          <a:solidFill>
                            <a:srgbClr val="000000"/>
                          </a:solidFill>
                          <a:effectLst/>
                          <a:latin typeface="Calibri" panose="020F0502020204030204" pitchFamily="34" charset="0"/>
                        </a:rPr>
                        <a:t>10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en-IE" sz="1200" b="0" i="0" u="none" strike="noStrike" dirty="0">
                          <a:solidFill>
                            <a:srgbClr val="000000"/>
                          </a:solidFill>
                          <a:effectLst/>
                          <a:latin typeface="Calibri" panose="020F0502020204030204" pitchFamily="34" charset="0"/>
                        </a:rPr>
                        <a:t>98.3</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en-IE" sz="1200" b="0" i="0" u="none" strike="noStrike" dirty="0">
                          <a:solidFill>
                            <a:srgbClr val="000000"/>
                          </a:solidFill>
                          <a:effectLst/>
                          <a:latin typeface="Calibri" panose="020F0502020204030204" pitchFamily="34" charset="0"/>
                        </a:rPr>
                        <a:t>7</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429046554"/>
                  </a:ext>
                </a:extLst>
              </a:tr>
              <a:tr h="264390">
                <a:tc>
                  <a:txBody>
                    <a:bodyPr/>
                    <a:lstStyle/>
                    <a:p>
                      <a:pPr algn="l" fontAlgn="ctr"/>
                      <a:r>
                        <a:rPr lang="en-IE" sz="1200" b="0" i="0" u="none" strike="noStrike" dirty="0">
                          <a:solidFill>
                            <a:srgbClr val="000000"/>
                          </a:solidFill>
                          <a:effectLst/>
                          <a:latin typeface="Calibri" panose="020F0502020204030204" pitchFamily="34" charset="0"/>
                        </a:rPr>
                        <a:t>Area F</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en-IE" sz="1200" b="0" i="0" u="none" strike="noStrike" dirty="0">
                          <a:solidFill>
                            <a:srgbClr val="000000"/>
                          </a:solidFill>
                          <a:effectLst/>
                          <a:latin typeface="Calibri" panose="020F0502020204030204" pitchFamily="34" charset="0"/>
                        </a:rPr>
                        <a:t>89.2</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ctr"/>
                      <a:r>
                        <a:rPr lang="en-IE" sz="1200" b="0" i="0" u="none" strike="noStrike" dirty="0">
                          <a:solidFill>
                            <a:srgbClr val="000000"/>
                          </a:solidFill>
                          <a:effectLst/>
                          <a:latin typeface="Calibri" panose="020F0502020204030204" pitchFamily="34" charset="0"/>
                        </a:rPr>
                        <a:t>31</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ctr"/>
                      <a:r>
                        <a:rPr lang="en-IE" sz="1200" b="0" i="0" u="none" strike="noStrike" dirty="0">
                          <a:solidFill>
                            <a:srgbClr val="000000"/>
                          </a:solidFill>
                          <a:effectLst/>
                          <a:latin typeface="Calibri" panose="020F0502020204030204" pitchFamily="34" charset="0"/>
                        </a:rPr>
                        <a:t>91.5</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ctr"/>
                      <a:r>
                        <a:rPr lang="en-IE" sz="1200" b="0" i="0" u="none" strike="noStrike" dirty="0">
                          <a:solidFill>
                            <a:srgbClr val="000000"/>
                          </a:solidFill>
                          <a:effectLst/>
                          <a:latin typeface="Calibri" panose="020F0502020204030204" pitchFamily="34" charset="0"/>
                        </a:rPr>
                        <a:t>20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ctr"/>
                      <a:r>
                        <a:rPr lang="en-IE" sz="1200" b="0" i="0" u="none" strike="noStrike" dirty="0">
                          <a:solidFill>
                            <a:srgbClr val="000000"/>
                          </a:solidFill>
                          <a:effectLst/>
                          <a:latin typeface="Calibri" panose="020F0502020204030204" pitchFamily="34" charset="0"/>
                        </a:rPr>
                        <a:t>85.7</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ctr"/>
                      <a:r>
                        <a:rPr lang="en-IE" sz="1200" b="0" i="0" u="none" strike="noStrike" dirty="0">
                          <a:solidFill>
                            <a:srgbClr val="000000"/>
                          </a:solidFill>
                          <a:effectLst/>
                          <a:latin typeface="Calibri" panose="020F0502020204030204" pitchFamily="34" charset="0"/>
                        </a:rPr>
                        <a:t>57</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ctr"/>
                      <a:r>
                        <a:rPr lang="en-IE" sz="1200" b="0" i="0" u="none" strike="noStrike" dirty="0">
                          <a:solidFill>
                            <a:srgbClr val="000000"/>
                          </a:solidFill>
                          <a:effectLst/>
                          <a:latin typeface="Calibri" panose="020F0502020204030204" pitchFamily="34" charset="0"/>
                        </a:rPr>
                        <a:t>86.7</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ctr"/>
                      <a:r>
                        <a:rPr lang="en-IE" sz="1200" b="0" i="0" u="none" strike="noStrike" dirty="0">
                          <a:solidFill>
                            <a:srgbClr val="000000"/>
                          </a:solidFill>
                          <a:effectLst/>
                          <a:latin typeface="Calibri" panose="020F0502020204030204" pitchFamily="34" charset="0"/>
                        </a:rPr>
                        <a:t>48</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ctr"/>
                      <a:r>
                        <a:rPr lang="en-IE" sz="1200" b="0" i="0" u="none" strike="noStrike" dirty="0">
                          <a:solidFill>
                            <a:srgbClr val="000000"/>
                          </a:solidFill>
                          <a:effectLst/>
                          <a:latin typeface="Calibri" panose="020F0502020204030204" pitchFamily="34" charset="0"/>
                        </a:rPr>
                        <a:t>94.1</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ctr"/>
                      <a:r>
                        <a:rPr lang="en-IE" sz="1200" b="0" i="0" u="none" strike="noStrike" dirty="0">
                          <a:solidFill>
                            <a:srgbClr val="000000"/>
                          </a:solidFill>
                          <a:effectLst/>
                          <a:latin typeface="Calibri" panose="020F0502020204030204" pitchFamily="34" charset="0"/>
                        </a:rPr>
                        <a:t>22</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ctr"/>
                      <a:r>
                        <a:rPr lang="en-IE" sz="1200" b="0" i="0" u="none" strike="noStrike" dirty="0">
                          <a:solidFill>
                            <a:srgbClr val="000000"/>
                          </a:solidFill>
                          <a:effectLst/>
                          <a:latin typeface="Calibri" panose="020F0502020204030204" pitchFamily="34" charset="0"/>
                        </a:rPr>
                        <a:t>97.5</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ctr"/>
                      <a:r>
                        <a:rPr lang="en-IE" sz="1200" b="0" i="0" u="none" strike="noStrike" dirty="0">
                          <a:solidFill>
                            <a:srgbClr val="000000"/>
                          </a:solidFill>
                          <a:effectLst/>
                          <a:latin typeface="Calibri" panose="020F0502020204030204" pitchFamily="34" charset="0"/>
                        </a:rPr>
                        <a:t>8</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43534718"/>
                  </a:ext>
                </a:extLst>
              </a:tr>
              <a:tr h="264390">
                <a:tc>
                  <a:txBody>
                    <a:bodyPr/>
                    <a:lstStyle/>
                    <a:p>
                      <a:pPr algn="l" fontAlgn="ctr"/>
                      <a:r>
                        <a:rPr lang="en-IE" sz="1200" b="1" i="0" u="none" strike="noStrike" dirty="0">
                          <a:solidFill>
                            <a:srgbClr val="000000"/>
                          </a:solidFill>
                          <a:effectLst/>
                          <a:latin typeface="Calibri" panose="020F0502020204030204" pitchFamily="34" charset="0"/>
                        </a:rPr>
                        <a:t>All Public only LTCFs</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ctr"/>
                      <a:r>
                        <a:rPr lang="en-IE" sz="1200" b="1" i="0" u="none" strike="noStrike" dirty="0">
                          <a:solidFill>
                            <a:srgbClr val="000000"/>
                          </a:solidFill>
                          <a:effectLst/>
                          <a:latin typeface="Calibri" panose="020F0502020204030204" pitchFamily="34" charset="0"/>
                        </a:rPr>
                        <a:t>89.4</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IE" sz="1200" b="1" i="0" u="none" strike="noStrike" dirty="0">
                          <a:solidFill>
                            <a:srgbClr val="000000"/>
                          </a:solidFill>
                          <a:effectLst/>
                          <a:latin typeface="Calibri" panose="020F0502020204030204" pitchFamily="34" charset="0"/>
                        </a:rPr>
                        <a:t>77</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IE" sz="1200" b="1" i="0" u="none" strike="noStrike" dirty="0">
                          <a:solidFill>
                            <a:srgbClr val="000000"/>
                          </a:solidFill>
                          <a:effectLst/>
                          <a:latin typeface="Calibri" panose="020F0502020204030204" pitchFamily="34" charset="0"/>
                        </a:rPr>
                        <a:t>87.7</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IE" sz="1200" b="1" i="0" u="none" strike="noStrike" dirty="0">
                          <a:solidFill>
                            <a:srgbClr val="000000"/>
                          </a:solidFill>
                          <a:effectLst/>
                          <a:latin typeface="Calibri" panose="020F0502020204030204" pitchFamily="34" charset="0"/>
                        </a:rPr>
                        <a:t>75</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IE" sz="1200" b="1" i="0" u="none" strike="noStrike" dirty="0">
                          <a:solidFill>
                            <a:srgbClr val="000000"/>
                          </a:solidFill>
                          <a:effectLst/>
                          <a:latin typeface="Calibri" panose="020F0502020204030204" pitchFamily="34" charset="0"/>
                        </a:rPr>
                        <a:t>89.0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IE" sz="1200" b="1" i="0" u="none" strike="noStrike" dirty="0">
                          <a:solidFill>
                            <a:srgbClr val="000000"/>
                          </a:solidFill>
                          <a:effectLst/>
                          <a:latin typeface="Calibri" panose="020F0502020204030204" pitchFamily="34" charset="0"/>
                        </a:rPr>
                        <a:t>152</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IE" sz="1200" b="1" i="0" u="none" strike="noStrike" dirty="0">
                          <a:solidFill>
                            <a:srgbClr val="000000"/>
                          </a:solidFill>
                          <a:effectLst/>
                          <a:latin typeface="Calibri" panose="020F0502020204030204" pitchFamily="34" charset="0"/>
                        </a:rPr>
                        <a:t>89.5</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IE" sz="1200" b="1" i="0" u="none" strike="noStrike" dirty="0">
                          <a:solidFill>
                            <a:srgbClr val="000000"/>
                          </a:solidFill>
                          <a:effectLst/>
                          <a:latin typeface="Calibri" panose="020F0502020204030204" pitchFamily="34" charset="0"/>
                        </a:rPr>
                        <a:t>146</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IE" sz="1200" b="1" i="0" u="none" strike="noStrike" dirty="0">
                          <a:solidFill>
                            <a:srgbClr val="000000"/>
                          </a:solidFill>
                          <a:effectLst/>
                          <a:latin typeface="Calibri" panose="020F0502020204030204" pitchFamily="34" charset="0"/>
                        </a:rPr>
                        <a:t>93.6</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IE" sz="1200" b="1" i="0" u="none" strike="noStrike" dirty="0">
                          <a:solidFill>
                            <a:srgbClr val="000000"/>
                          </a:solidFill>
                          <a:effectLst/>
                          <a:latin typeface="Calibri" panose="020F0502020204030204" pitchFamily="34" charset="0"/>
                        </a:rPr>
                        <a:t>93</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IE" sz="1200" b="1" i="0" u="none" strike="noStrike" dirty="0">
                          <a:solidFill>
                            <a:srgbClr val="000000"/>
                          </a:solidFill>
                          <a:effectLst/>
                          <a:latin typeface="Calibri" panose="020F0502020204030204" pitchFamily="34" charset="0"/>
                        </a:rPr>
                        <a:t>95.4</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IE" sz="1200" b="1" i="0" u="none" strike="noStrike" dirty="0">
                          <a:solidFill>
                            <a:srgbClr val="000000"/>
                          </a:solidFill>
                          <a:effectLst/>
                          <a:latin typeface="Calibri" panose="020F0502020204030204" pitchFamily="34" charset="0"/>
                        </a:rPr>
                        <a:t>84</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00733775"/>
                  </a:ext>
                </a:extLst>
              </a:tr>
              <a:tr h="264390">
                <a:tc>
                  <a:txBody>
                    <a:bodyPr/>
                    <a:lstStyle/>
                    <a:p>
                      <a:pPr algn="l" fontAlgn="ctr"/>
                      <a:r>
                        <a:rPr lang="en-IE" sz="1200" b="0" i="1" u="none" strike="noStrike" dirty="0">
                          <a:solidFill>
                            <a:srgbClr val="000000"/>
                          </a:solidFill>
                          <a:effectLst/>
                          <a:latin typeface="Calibri" panose="020F0502020204030204" pitchFamily="34" charset="0"/>
                        </a:rPr>
                        <a:t>All LTCFs, including private</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IE" sz="1200" b="0" i="1" u="none" strike="noStrike" dirty="0">
                          <a:solidFill>
                            <a:srgbClr val="000000"/>
                          </a:solidFill>
                          <a:effectLst/>
                          <a:latin typeface="Calibri" panose="020F0502020204030204" pitchFamily="34" charset="0"/>
                        </a:rPr>
                        <a:t>89.2</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IE" sz="1200" b="0" i="1" u="none" strike="noStrike" dirty="0">
                          <a:solidFill>
                            <a:srgbClr val="000000"/>
                          </a:solidFill>
                          <a:effectLst/>
                          <a:latin typeface="Calibri" panose="020F0502020204030204" pitchFamily="34" charset="0"/>
                        </a:rPr>
                        <a:t>122</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IE" sz="1200" b="0" i="1" u="none" strike="noStrike" dirty="0">
                          <a:solidFill>
                            <a:srgbClr val="000000"/>
                          </a:solidFill>
                          <a:effectLst/>
                          <a:latin typeface="Calibri" panose="020F0502020204030204" pitchFamily="34" charset="0"/>
                        </a:rPr>
                        <a:t>88.5</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IE" sz="1200" b="0" i="1" u="none" strike="noStrike" dirty="0">
                          <a:solidFill>
                            <a:srgbClr val="000000"/>
                          </a:solidFill>
                          <a:effectLst/>
                          <a:latin typeface="Calibri" panose="020F0502020204030204" pitchFamily="34" charset="0"/>
                        </a:rPr>
                        <a:t>107</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IE" sz="1200" b="0" i="1" u="none" strike="noStrike" dirty="0">
                          <a:solidFill>
                            <a:srgbClr val="000000"/>
                          </a:solidFill>
                          <a:effectLst/>
                          <a:latin typeface="Calibri" panose="020F0502020204030204" pitchFamily="34" charset="0"/>
                        </a:rPr>
                        <a:t>89.3</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IE" sz="1200" b="0" i="1" u="none" strike="noStrike" dirty="0">
                          <a:solidFill>
                            <a:srgbClr val="000000"/>
                          </a:solidFill>
                          <a:effectLst/>
                          <a:latin typeface="Calibri" panose="020F0502020204030204" pitchFamily="34" charset="0"/>
                        </a:rPr>
                        <a:t>182</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IE" sz="1200" b="0" i="1" u="none" strike="noStrike" dirty="0">
                          <a:solidFill>
                            <a:srgbClr val="000000"/>
                          </a:solidFill>
                          <a:effectLst/>
                          <a:latin typeface="Calibri" panose="020F0502020204030204" pitchFamily="34" charset="0"/>
                        </a:rPr>
                        <a:t>89.3</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IE" sz="1200" b="0" i="1" u="none" strike="noStrike" dirty="0">
                          <a:solidFill>
                            <a:srgbClr val="000000"/>
                          </a:solidFill>
                          <a:effectLst/>
                          <a:latin typeface="Calibri" panose="020F0502020204030204" pitchFamily="34" charset="0"/>
                        </a:rPr>
                        <a:t>189</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IE" sz="1200" b="0" i="1" u="none" strike="noStrike" dirty="0">
                          <a:solidFill>
                            <a:srgbClr val="000000"/>
                          </a:solidFill>
                          <a:effectLst/>
                          <a:latin typeface="Calibri" panose="020F0502020204030204" pitchFamily="34" charset="0"/>
                        </a:rPr>
                        <a:t>93.2</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IE" sz="1200" b="0" i="1" u="none" strike="noStrike" dirty="0">
                          <a:solidFill>
                            <a:srgbClr val="000000"/>
                          </a:solidFill>
                          <a:effectLst/>
                          <a:latin typeface="Calibri" panose="020F0502020204030204" pitchFamily="34" charset="0"/>
                        </a:rPr>
                        <a:t>315</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IE" sz="1200" b="0" i="1" u="none" strike="noStrike" dirty="0">
                          <a:solidFill>
                            <a:srgbClr val="000000"/>
                          </a:solidFill>
                          <a:effectLst/>
                          <a:latin typeface="Calibri" panose="020F0502020204030204" pitchFamily="34" charset="0"/>
                        </a:rPr>
                        <a:t>93.0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IE" sz="1200" b="0" i="1" u="none" strike="noStrike" dirty="0">
                          <a:solidFill>
                            <a:srgbClr val="000000"/>
                          </a:solidFill>
                          <a:effectLst/>
                          <a:latin typeface="Calibri" panose="020F0502020204030204" pitchFamily="34" charset="0"/>
                        </a:rPr>
                        <a:t>162</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63306636"/>
                  </a:ext>
                </a:extLst>
              </a:tr>
            </a:tbl>
          </a:graphicData>
        </a:graphic>
      </p:graphicFrame>
    </p:spTree>
    <p:extLst>
      <p:ext uri="{BB962C8B-B14F-4D97-AF65-F5344CB8AC3E}">
        <p14:creationId xmlns:p14="http://schemas.microsoft.com/office/powerpoint/2010/main" val="3450046506"/>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5A64CA-6DA8-494B-9860-A924BA612E68}"/>
              </a:ext>
            </a:extLst>
          </p:cNvPr>
          <p:cNvSpPr>
            <a:spLocks noGrp="1"/>
          </p:cNvSpPr>
          <p:nvPr>
            <p:ph type="ctrTitle"/>
          </p:nvPr>
        </p:nvSpPr>
        <p:spPr>
          <a:xfrm>
            <a:off x="685800" y="620689"/>
            <a:ext cx="7772400" cy="1368152"/>
          </a:xfrm>
        </p:spPr>
        <p:txBody>
          <a:bodyPr>
            <a:normAutofit/>
          </a:bodyPr>
          <a:lstStyle/>
          <a:p>
            <a:r>
              <a:rPr lang="en-IE" sz="2000" b="1" dirty="0">
                <a:solidFill>
                  <a:srgbClr val="BA1F46"/>
                </a:solidFill>
                <a:latin typeface="Tahoma" panose="020B0604030504040204" pitchFamily="34" charset="0"/>
                <a:ea typeface="Tahoma" panose="020B0604030504040204" pitchFamily="34" charset="0"/>
                <a:cs typeface="Tahoma" panose="020B0604030504040204" pitchFamily="34" charset="0"/>
              </a:rPr>
              <a:t>Influenza vaccine uptake (%) by CHO in LTCF </a:t>
            </a:r>
            <a:r>
              <a:rPr lang="en-IE" sz="2000" b="1" u="sng" dirty="0">
                <a:solidFill>
                  <a:srgbClr val="BA1F46"/>
                </a:solidFill>
                <a:latin typeface="Tahoma" panose="020B0604030504040204" pitchFamily="34" charset="0"/>
                <a:ea typeface="Tahoma" panose="020B0604030504040204" pitchFamily="34" charset="0"/>
                <a:cs typeface="Tahoma" panose="020B0604030504040204" pitchFamily="34" charset="0"/>
              </a:rPr>
              <a:t>Respite </a:t>
            </a:r>
            <a:r>
              <a:rPr lang="en-IE" sz="2000" b="1" dirty="0">
                <a:solidFill>
                  <a:srgbClr val="BA1F46"/>
                </a:solidFill>
                <a:latin typeface="Tahoma" panose="020B0604030504040204" pitchFamily="34" charset="0"/>
                <a:ea typeface="Tahoma" panose="020B0604030504040204" pitchFamily="34" charset="0"/>
                <a:cs typeface="Tahoma" panose="020B0604030504040204" pitchFamily="34" charset="0"/>
              </a:rPr>
              <a:t>residents Based on Point Prevalence Surveys (PPSs) by CHO and by season from 2017-2018 to 2022</a:t>
            </a:r>
            <a:endParaRPr lang="en-IE" sz="2000" dirty="0">
              <a:highlight>
                <a:srgbClr val="FFFF00"/>
              </a:highlight>
            </a:endParaRPr>
          </a:p>
        </p:txBody>
      </p:sp>
      <p:sp>
        <p:nvSpPr>
          <p:cNvPr id="7" name="Shape 1073741829">
            <a:extLst>
              <a:ext uri="{FF2B5EF4-FFF2-40B4-BE49-F238E27FC236}">
                <a16:creationId xmlns:a16="http://schemas.microsoft.com/office/drawing/2014/main" id="{0CBAA41D-EE33-4988-8D04-B45F25CB3A2F}"/>
              </a:ext>
            </a:extLst>
          </p:cNvPr>
          <p:cNvSpPr>
            <a:spLocks noChangeArrowheads="1"/>
          </p:cNvSpPr>
          <p:nvPr/>
        </p:nvSpPr>
        <p:spPr bwMode="auto">
          <a:xfrm>
            <a:off x="12" y="6525344"/>
            <a:ext cx="9143999" cy="332656"/>
          </a:xfrm>
          <a:prstGeom prst="rect">
            <a:avLst/>
          </a:prstGeom>
          <a:solidFill>
            <a:srgbClr val="BA1F46"/>
          </a:solidFill>
          <a:ln>
            <a:noFill/>
          </a:ln>
        </p:spPr>
        <p:txBody>
          <a:bodyPr vert="horz" wrap="square" lIns="91440" tIns="45720" rIns="91440" bIns="45720" numCol="1" anchor="t" anchorCtr="0" compatLnSpc="1">
            <a:prstTxWarp prst="textNoShape">
              <a:avLst/>
            </a:prstTxWarp>
          </a:bodyPr>
          <a:lstStyle/>
          <a:p>
            <a:endParaRPr lang="en-IE" sz="2000" b="1" dirty="0">
              <a:solidFill>
                <a:schemeClr val="bg1"/>
              </a:solidFill>
            </a:endParaRPr>
          </a:p>
        </p:txBody>
      </p:sp>
      <p:graphicFrame>
        <p:nvGraphicFramePr>
          <p:cNvPr id="8" name="Table 7">
            <a:extLst>
              <a:ext uri="{FF2B5EF4-FFF2-40B4-BE49-F238E27FC236}">
                <a16:creationId xmlns:a16="http://schemas.microsoft.com/office/drawing/2014/main" id="{005ED357-528C-41B3-9988-BC21E3AE1371}"/>
              </a:ext>
            </a:extLst>
          </p:cNvPr>
          <p:cNvGraphicFramePr>
            <a:graphicFrameLocks noGrp="1"/>
          </p:cNvGraphicFramePr>
          <p:nvPr>
            <p:extLst>
              <p:ext uri="{D42A27DB-BD31-4B8C-83A1-F6EECF244321}">
                <p14:modId xmlns:p14="http://schemas.microsoft.com/office/powerpoint/2010/main" val="1368182211"/>
              </p:ext>
            </p:extLst>
          </p:nvPr>
        </p:nvGraphicFramePr>
        <p:xfrm>
          <a:off x="431539" y="1967433"/>
          <a:ext cx="8280921" cy="3944614"/>
        </p:xfrm>
        <a:graphic>
          <a:graphicData uri="http://schemas.openxmlformats.org/drawingml/2006/table">
            <a:tbl>
              <a:tblPr>
                <a:tableStyleId>{5C22544A-7EE6-4342-B048-85BDC9FD1C3A}</a:tableStyleId>
              </a:tblPr>
              <a:tblGrid>
                <a:gridCol w="1974526">
                  <a:extLst>
                    <a:ext uri="{9D8B030D-6E8A-4147-A177-3AD203B41FA5}">
                      <a16:colId xmlns:a16="http://schemas.microsoft.com/office/drawing/2014/main" val="940349508"/>
                    </a:ext>
                  </a:extLst>
                </a:gridCol>
                <a:gridCol w="617879">
                  <a:extLst>
                    <a:ext uri="{9D8B030D-6E8A-4147-A177-3AD203B41FA5}">
                      <a16:colId xmlns:a16="http://schemas.microsoft.com/office/drawing/2014/main" val="3582421605"/>
                    </a:ext>
                  </a:extLst>
                </a:gridCol>
                <a:gridCol w="554076">
                  <a:extLst>
                    <a:ext uri="{9D8B030D-6E8A-4147-A177-3AD203B41FA5}">
                      <a16:colId xmlns:a16="http://schemas.microsoft.com/office/drawing/2014/main" val="3131219693"/>
                    </a:ext>
                  </a:extLst>
                </a:gridCol>
                <a:gridCol w="470125">
                  <a:extLst>
                    <a:ext uri="{9D8B030D-6E8A-4147-A177-3AD203B41FA5}">
                      <a16:colId xmlns:a16="http://schemas.microsoft.com/office/drawing/2014/main" val="3906029938"/>
                    </a:ext>
                  </a:extLst>
                </a:gridCol>
                <a:gridCol w="433187">
                  <a:extLst>
                    <a:ext uri="{9D8B030D-6E8A-4147-A177-3AD203B41FA5}">
                      <a16:colId xmlns:a16="http://schemas.microsoft.com/office/drawing/2014/main" val="3918402219"/>
                    </a:ext>
                  </a:extLst>
                </a:gridCol>
                <a:gridCol w="658177">
                  <a:extLst>
                    <a:ext uri="{9D8B030D-6E8A-4147-A177-3AD203B41FA5}">
                      <a16:colId xmlns:a16="http://schemas.microsoft.com/office/drawing/2014/main" val="2400426708"/>
                    </a:ext>
                  </a:extLst>
                </a:gridCol>
                <a:gridCol w="470125">
                  <a:extLst>
                    <a:ext uri="{9D8B030D-6E8A-4147-A177-3AD203B41FA5}">
                      <a16:colId xmlns:a16="http://schemas.microsoft.com/office/drawing/2014/main" val="3367611486"/>
                    </a:ext>
                  </a:extLst>
                </a:gridCol>
                <a:gridCol w="470125">
                  <a:extLst>
                    <a:ext uri="{9D8B030D-6E8A-4147-A177-3AD203B41FA5}">
                      <a16:colId xmlns:a16="http://schemas.microsoft.com/office/drawing/2014/main" val="1558899270"/>
                    </a:ext>
                  </a:extLst>
                </a:gridCol>
                <a:gridCol w="433187">
                  <a:extLst>
                    <a:ext uri="{9D8B030D-6E8A-4147-A177-3AD203B41FA5}">
                      <a16:colId xmlns:a16="http://schemas.microsoft.com/office/drawing/2014/main" val="782620239"/>
                    </a:ext>
                  </a:extLst>
                </a:gridCol>
                <a:gridCol w="658177">
                  <a:extLst>
                    <a:ext uri="{9D8B030D-6E8A-4147-A177-3AD203B41FA5}">
                      <a16:colId xmlns:a16="http://schemas.microsoft.com/office/drawing/2014/main" val="2712545988"/>
                    </a:ext>
                  </a:extLst>
                </a:gridCol>
                <a:gridCol w="513779">
                  <a:extLst>
                    <a:ext uri="{9D8B030D-6E8A-4147-A177-3AD203B41FA5}">
                      <a16:colId xmlns:a16="http://schemas.microsoft.com/office/drawing/2014/main" val="3941778522"/>
                    </a:ext>
                  </a:extLst>
                </a:gridCol>
                <a:gridCol w="513779">
                  <a:extLst>
                    <a:ext uri="{9D8B030D-6E8A-4147-A177-3AD203B41FA5}">
                      <a16:colId xmlns:a16="http://schemas.microsoft.com/office/drawing/2014/main" val="4087789581"/>
                    </a:ext>
                  </a:extLst>
                </a:gridCol>
                <a:gridCol w="513779">
                  <a:extLst>
                    <a:ext uri="{9D8B030D-6E8A-4147-A177-3AD203B41FA5}">
                      <a16:colId xmlns:a16="http://schemas.microsoft.com/office/drawing/2014/main" val="3444618637"/>
                    </a:ext>
                  </a:extLst>
                </a:gridCol>
              </a:tblGrid>
              <a:tr h="756051">
                <a:tc rowSpan="2">
                  <a:txBody>
                    <a:bodyPr/>
                    <a:lstStyle/>
                    <a:p>
                      <a:pPr algn="ctr" fontAlgn="ctr"/>
                      <a:r>
                        <a:rPr lang="en-IE" sz="1100" b="1" u="none" strike="noStrike" dirty="0">
                          <a:solidFill>
                            <a:schemeClr val="bg1"/>
                          </a:solidFill>
                          <a:effectLst/>
                        </a:rPr>
                        <a:t> </a:t>
                      </a:r>
                      <a:endParaRPr lang="en-IE" sz="1100" b="1" i="0" u="none" strike="noStrike" dirty="0">
                        <a:solidFill>
                          <a:schemeClr val="bg1"/>
                        </a:solidFill>
                        <a:effectLst/>
                        <a:latin typeface="Calibri" panose="020F0502020204030204" pitchFamily="34" charset="0"/>
                      </a:endParaRPr>
                    </a:p>
                  </a:txBody>
                  <a:tcPr marL="0" marR="0" marT="0" marB="0" anchor="ctr">
                    <a:solidFill>
                      <a:srgbClr val="BA1F46"/>
                    </a:solidFill>
                  </a:tcPr>
                </a:tc>
                <a:tc gridSpan="2">
                  <a:txBody>
                    <a:bodyPr/>
                    <a:lstStyle/>
                    <a:p>
                      <a:pPr algn="ctr" fontAlgn="ctr"/>
                      <a:r>
                        <a:rPr lang="en-GB" sz="1100" b="1" u="none" strike="noStrike" dirty="0">
                          <a:solidFill>
                            <a:schemeClr val="bg1"/>
                          </a:solidFill>
                          <a:effectLst/>
                        </a:rPr>
                        <a:t>Last Week November 2017 approx.</a:t>
                      </a:r>
                      <a:endParaRPr lang="en-GB" sz="1100" b="1" i="0" u="none" strike="noStrike" dirty="0">
                        <a:solidFill>
                          <a:schemeClr val="bg1"/>
                        </a:solidFill>
                        <a:effectLst/>
                        <a:latin typeface="Calibri" panose="020F0502020204030204" pitchFamily="34" charset="0"/>
                      </a:endParaRPr>
                    </a:p>
                  </a:txBody>
                  <a:tcPr marL="0" marR="0" marT="0" marB="0" anchor="ctr">
                    <a:solidFill>
                      <a:srgbClr val="BA1F46"/>
                    </a:solidFill>
                  </a:tcPr>
                </a:tc>
                <a:tc hMerge="1">
                  <a:txBody>
                    <a:bodyPr/>
                    <a:lstStyle/>
                    <a:p>
                      <a:endParaRPr lang="en-IE"/>
                    </a:p>
                  </a:txBody>
                  <a:tcPr/>
                </a:tc>
                <a:tc gridSpan="2">
                  <a:txBody>
                    <a:bodyPr/>
                    <a:lstStyle/>
                    <a:p>
                      <a:pPr algn="ctr" fontAlgn="ctr"/>
                      <a:r>
                        <a:rPr lang="en-GB" sz="1100" b="1" u="none" strike="noStrike" dirty="0">
                          <a:solidFill>
                            <a:schemeClr val="bg1"/>
                          </a:solidFill>
                          <a:effectLst/>
                        </a:rPr>
                        <a:t>Last Week April 2018 approx.</a:t>
                      </a:r>
                      <a:endParaRPr lang="en-GB" sz="1100" b="1" i="0" u="none" strike="noStrike" dirty="0">
                        <a:solidFill>
                          <a:schemeClr val="bg1"/>
                        </a:solidFill>
                        <a:effectLst/>
                        <a:latin typeface="Calibri" panose="020F0502020204030204" pitchFamily="34" charset="0"/>
                      </a:endParaRPr>
                    </a:p>
                  </a:txBody>
                  <a:tcPr marL="0" marR="0" marT="0" marB="0" anchor="ctr">
                    <a:solidFill>
                      <a:srgbClr val="BA1F46"/>
                    </a:solidFill>
                  </a:tcPr>
                </a:tc>
                <a:tc hMerge="1">
                  <a:txBody>
                    <a:bodyPr/>
                    <a:lstStyle/>
                    <a:p>
                      <a:endParaRPr lang="en-IE"/>
                    </a:p>
                  </a:txBody>
                  <a:tcPr/>
                </a:tc>
                <a:tc gridSpan="2">
                  <a:txBody>
                    <a:bodyPr/>
                    <a:lstStyle/>
                    <a:p>
                      <a:pPr algn="ctr" fontAlgn="ctr"/>
                      <a:r>
                        <a:rPr lang="en-GB" sz="1100" b="1" u="none" strike="noStrike" dirty="0">
                          <a:solidFill>
                            <a:schemeClr val="bg1"/>
                          </a:solidFill>
                          <a:effectLst/>
                        </a:rPr>
                        <a:t>Last Week Jan 2019 approx.</a:t>
                      </a:r>
                      <a:endParaRPr lang="en-GB" sz="1100" b="1" i="0" u="none" strike="noStrike" dirty="0">
                        <a:solidFill>
                          <a:schemeClr val="bg1"/>
                        </a:solidFill>
                        <a:effectLst/>
                        <a:latin typeface="Calibri" panose="020F0502020204030204" pitchFamily="34" charset="0"/>
                      </a:endParaRPr>
                    </a:p>
                  </a:txBody>
                  <a:tcPr marL="0" marR="0" marT="0" marB="0" anchor="ctr">
                    <a:solidFill>
                      <a:srgbClr val="BA1F46"/>
                    </a:solidFill>
                  </a:tcPr>
                </a:tc>
                <a:tc hMerge="1">
                  <a:txBody>
                    <a:bodyPr/>
                    <a:lstStyle/>
                    <a:p>
                      <a:endParaRPr lang="en-IE"/>
                    </a:p>
                  </a:txBody>
                  <a:tcPr/>
                </a:tc>
                <a:tc gridSpan="2">
                  <a:txBody>
                    <a:bodyPr/>
                    <a:lstStyle/>
                    <a:p>
                      <a:pPr algn="ctr" fontAlgn="ctr"/>
                      <a:r>
                        <a:rPr lang="en-GB" sz="1100" b="1" u="none" strike="noStrike" dirty="0">
                          <a:solidFill>
                            <a:schemeClr val="bg1"/>
                          </a:solidFill>
                          <a:effectLst/>
                        </a:rPr>
                        <a:t>Last Week Jan 2020 approx.</a:t>
                      </a:r>
                      <a:endParaRPr lang="en-GB" sz="1100" b="1" i="0" u="none" strike="noStrike" dirty="0">
                        <a:solidFill>
                          <a:schemeClr val="bg1"/>
                        </a:solidFill>
                        <a:effectLst/>
                        <a:latin typeface="Calibri" panose="020F0502020204030204" pitchFamily="34" charset="0"/>
                      </a:endParaRPr>
                    </a:p>
                  </a:txBody>
                  <a:tcPr marL="0" marR="0" marT="0" marB="0" anchor="ctr">
                    <a:solidFill>
                      <a:srgbClr val="BA1F46"/>
                    </a:solidFill>
                  </a:tcPr>
                </a:tc>
                <a:tc hMerge="1">
                  <a:txBody>
                    <a:bodyPr/>
                    <a:lstStyle/>
                    <a:p>
                      <a:endParaRPr lang="en-IE"/>
                    </a:p>
                  </a:txBody>
                  <a:tcPr/>
                </a:tc>
                <a:tc gridSpan="2">
                  <a:txBody>
                    <a:bodyPr/>
                    <a:lstStyle/>
                    <a:p>
                      <a:pPr algn="ctr" fontAlgn="ctr"/>
                      <a:r>
                        <a:rPr lang="en-GB" sz="1100" b="1" u="none" strike="noStrike" dirty="0">
                          <a:solidFill>
                            <a:schemeClr val="bg1"/>
                          </a:solidFill>
                          <a:effectLst/>
                        </a:rPr>
                        <a:t>Second Week December 2020 approx.</a:t>
                      </a:r>
                      <a:endParaRPr lang="en-GB" sz="1100" b="1" i="0" u="none" strike="noStrike" dirty="0">
                        <a:solidFill>
                          <a:schemeClr val="bg1"/>
                        </a:solidFill>
                        <a:effectLst/>
                        <a:latin typeface="Calibri" panose="020F0502020204030204" pitchFamily="34" charset="0"/>
                      </a:endParaRPr>
                    </a:p>
                  </a:txBody>
                  <a:tcPr marL="0" marR="0" marT="0" marB="0" anchor="ctr">
                    <a:solidFill>
                      <a:srgbClr val="BA1F46"/>
                    </a:solidFill>
                  </a:tcPr>
                </a:tc>
                <a:tc hMerge="1">
                  <a:txBody>
                    <a:bodyPr/>
                    <a:lstStyle/>
                    <a:p>
                      <a:endParaRPr lang="en-IE"/>
                    </a:p>
                  </a:txBody>
                  <a:tcPr/>
                </a:tc>
                <a:tc gridSpan="2">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1100" b="1" u="none" strike="noStrike" dirty="0">
                          <a:solidFill>
                            <a:schemeClr val="bg1"/>
                          </a:solidFill>
                          <a:effectLst/>
                        </a:rPr>
                        <a:t>Second Week December 2021 approx.</a:t>
                      </a:r>
                      <a:endParaRPr lang="en-GB" sz="1100" b="1" i="0" u="none" strike="noStrike" dirty="0">
                        <a:solidFill>
                          <a:schemeClr val="bg1"/>
                        </a:solidFill>
                        <a:effectLst/>
                        <a:latin typeface="Calibri" panose="020F0502020204030204" pitchFamily="34" charset="0"/>
                      </a:endParaRPr>
                    </a:p>
                  </a:txBody>
                  <a:tcPr marL="0" marR="0" marT="0" marB="0" anchor="ctr">
                    <a:solidFill>
                      <a:srgbClr val="BA1F46"/>
                    </a:solidFill>
                  </a:tcPr>
                </a:tc>
                <a:tc hMerge="1">
                  <a:txBody>
                    <a:bodyPr/>
                    <a:lstStyle/>
                    <a:p>
                      <a:pPr algn="ctr" fontAlgn="ctr"/>
                      <a:endParaRPr lang="en-GB" sz="1100" b="1" i="0" u="none" strike="noStrike" dirty="0">
                        <a:solidFill>
                          <a:schemeClr val="bg1"/>
                        </a:solidFill>
                        <a:effectLst/>
                        <a:latin typeface="Calibri" panose="020F0502020204030204" pitchFamily="34" charset="0"/>
                      </a:endParaRPr>
                    </a:p>
                  </a:txBody>
                  <a:tcPr marL="0" marR="0" marT="0" marB="0" anchor="ctr">
                    <a:solidFill>
                      <a:srgbClr val="BA1F46"/>
                    </a:solidFill>
                  </a:tcPr>
                </a:tc>
                <a:extLst>
                  <a:ext uri="{0D108BD9-81ED-4DB2-BD59-A6C34878D82A}">
                    <a16:rowId xmlns:a16="http://schemas.microsoft.com/office/drawing/2014/main" val="692507609"/>
                  </a:ext>
                </a:extLst>
              </a:tr>
              <a:tr h="175316">
                <a:tc vMerge="1">
                  <a:txBody>
                    <a:bodyPr/>
                    <a:lstStyle/>
                    <a:p>
                      <a:endParaRPr lang="en-IE"/>
                    </a:p>
                  </a:txBody>
                  <a:tcPr/>
                </a:tc>
                <a:tc gridSpan="12">
                  <a:txBody>
                    <a:bodyPr/>
                    <a:lstStyle/>
                    <a:p>
                      <a:pPr algn="ctr" fontAlgn="ctr"/>
                      <a:r>
                        <a:rPr lang="en-IE" sz="1100" u="none" strike="noStrike" dirty="0">
                          <a:solidFill>
                            <a:schemeClr val="bg1"/>
                          </a:solidFill>
                          <a:effectLst/>
                        </a:rPr>
                        <a:t>Respite residents</a:t>
                      </a:r>
                      <a:endParaRPr lang="en-IE" sz="1100" b="1" i="0" u="none" strike="noStrike" dirty="0">
                        <a:solidFill>
                          <a:schemeClr val="bg1"/>
                        </a:solidFill>
                        <a:effectLst/>
                        <a:latin typeface="Calibri" panose="020F0502020204030204" pitchFamily="34" charset="0"/>
                      </a:endParaRPr>
                    </a:p>
                  </a:txBody>
                  <a:tcPr marL="0" marR="0" marT="0" marB="0" anchor="ctr">
                    <a:solidFill>
                      <a:srgbClr val="BA1F46"/>
                    </a:solidFill>
                  </a:tcPr>
                </a:tc>
                <a:tc hMerge="1">
                  <a:txBody>
                    <a:bodyPr/>
                    <a:lstStyle/>
                    <a:p>
                      <a:endParaRPr lang="en-IE"/>
                    </a:p>
                  </a:txBody>
                  <a:tcPr/>
                </a:tc>
                <a:tc hMerge="1">
                  <a:txBody>
                    <a:bodyPr/>
                    <a:lstStyle/>
                    <a:p>
                      <a:endParaRPr lang="en-IE"/>
                    </a:p>
                  </a:txBody>
                  <a:tcPr/>
                </a:tc>
                <a:tc hMerge="1">
                  <a:txBody>
                    <a:bodyPr/>
                    <a:lstStyle/>
                    <a:p>
                      <a:endParaRPr lang="en-IE"/>
                    </a:p>
                  </a:txBody>
                  <a:tcPr/>
                </a:tc>
                <a:tc hMerge="1">
                  <a:txBody>
                    <a:bodyPr/>
                    <a:lstStyle/>
                    <a:p>
                      <a:endParaRPr lang="en-IE"/>
                    </a:p>
                  </a:txBody>
                  <a:tcPr/>
                </a:tc>
                <a:tc hMerge="1">
                  <a:txBody>
                    <a:bodyPr/>
                    <a:lstStyle/>
                    <a:p>
                      <a:endParaRPr lang="en-IE"/>
                    </a:p>
                  </a:txBody>
                  <a:tcPr/>
                </a:tc>
                <a:tc hMerge="1">
                  <a:txBody>
                    <a:bodyPr/>
                    <a:lstStyle/>
                    <a:p>
                      <a:endParaRPr lang="en-IE"/>
                    </a:p>
                  </a:txBody>
                  <a:tcPr/>
                </a:tc>
                <a:tc hMerge="1">
                  <a:txBody>
                    <a:bodyPr/>
                    <a:lstStyle/>
                    <a:p>
                      <a:endParaRPr lang="en-IE"/>
                    </a:p>
                  </a:txBody>
                  <a:tcPr/>
                </a:tc>
                <a:tc hMerge="1">
                  <a:txBody>
                    <a:bodyPr/>
                    <a:lstStyle/>
                    <a:p>
                      <a:endParaRPr lang="en-IE"/>
                    </a:p>
                  </a:txBody>
                  <a:tcPr/>
                </a:tc>
                <a:tc hMerge="1">
                  <a:txBody>
                    <a:bodyPr/>
                    <a:lstStyle/>
                    <a:p>
                      <a:endParaRPr lang="en-IE"/>
                    </a:p>
                  </a:txBody>
                  <a:tcPr/>
                </a:tc>
                <a:tc hMerge="1">
                  <a:txBody>
                    <a:bodyPr/>
                    <a:lstStyle/>
                    <a:p>
                      <a:pPr algn="ctr" fontAlgn="ctr"/>
                      <a:endParaRPr lang="en-IE" sz="1100" b="1" i="0" u="none" strike="noStrike" dirty="0">
                        <a:solidFill>
                          <a:schemeClr val="bg1"/>
                        </a:solidFill>
                        <a:effectLst/>
                        <a:latin typeface="Calibri" panose="020F0502020204030204" pitchFamily="34" charset="0"/>
                      </a:endParaRPr>
                    </a:p>
                  </a:txBody>
                  <a:tcPr marL="0" marR="0" marT="0" marB="0" anchor="ctr">
                    <a:solidFill>
                      <a:srgbClr val="BA1F46"/>
                    </a:solidFill>
                  </a:tcPr>
                </a:tc>
                <a:tc hMerge="1">
                  <a:txBody>
                    <a:bodyPr/>
                    <a:lstStyle/>
                    <a:p>
                      <a:pPr algn="ctr" fontAlgn="ctr"/>
                      <a:endParaRPr lang="en-IE" sz="1100" b="1" i="0" u="none" strike="noStrike" dirty="0">
                        <a:solidFill>
                          <a:schemeClr val="bg1"/>
                        </a:solidFill>
                        <a:effectLst/>
                        <a:latin typeface="Calibri" panose="020F0502020204030204" pitchFamily="34" charset="0"/>
                      </a:endParaRPr>
                    </a:p>
                  </a:txBody>
                  <a:tcPr marL="0" marR="0" marT="0" marB="0" anchor="ctr">
                    <a:solidFill>
                      <a:srgbClr val="BA1F46"/>
                    </a:solidFill>
                  </a:tcPr>
                </a:tc>
                <a:extLst>
                  <a:ext uri="{0D108BD9-81ED-4DB2-BD59-A6C34878D82A}">
                    <a16:rowId xmlns:a16="http://schemas.microsoft.com/office/drawing/2014/main" val="3397781002"/>
                  </a:ext>
                </a:extLst>
              </a:tr>
              <a:tr h="569778">
                <a:tc>
                  <a:txBody>
                    <a:bodyPr/>
                    <a:lstStyle/>
                    <a:p>
                      <a:pPr algn="l" fontAlgn="ctr"/>
                      <a:r>
                        <a:rPr lang="en-GB" sz="1100" b="1" u="none" strike="noStrike" dirty="0">
                          <a:solidFill>
                            <a:schemeClr val="bg1"/>
                          </a:solidFill>
                          <a:effectLst/>
                        </a:rPr>
                        <a:t>Community Health Organisation </a:t>
                      </a:r>
                    </a:p>
                    <a:p>
                      <a:pPr algn="l" fontAlgn="ctr"/>
                      <a:r>
                        <a:rPr lang="en-GB" sz="1100" b="1" u="none" strike="noStrike" dirty="0">
                          <a:solidFill>
                            <a:schemeClr val="bg1"/>
                          </a:solidFill>
                          <a:effectLst/>
                        </a:rPr>
                        <a:t>(CHO) Area</a:t>
                      </a:r>
                      <a:endParaRPr lang="en-GB" sz="1100" b="1" i="0" u="none" strike="noStrike" dirty="0">
                        <a:solidFill>
                          <a:schemeClr val="bg1"/>
                        </a:solidFill>
                        <a:effectLst/>
                        <a:latin typeface="Calibri" panose="020F0502020204030204" pitchFamily="34" charset="0"/>
                      </a:endParaRPr>
                    </a:p>
                  </a:txBody>
                  <a:tcPr marL="0" marR="0" marT="0" marB="0" anchor="ctr">
                    <a:solidFill>
                      <a:srgbClr val="BA1F46"/>
                    </a:solidFill>
                  </a:tcPr>
                </a:tc>
                <a:tc>
                  <a:txBody>
                    <a:bodyPr/>
                    <a:lstStyle/>
                    <a:p>
                      <a:pPr algn="ctr" fontAlgn="ctr"/>
                      <a:r>
                        <a:rPr lang="en-IE" sz="1100" u="none" strike="noStrike" dirty="0">
                          <a:solidFill>
                            <a:schemeClr val="bg1"/>
                          </a:solidFill>
                          <a:effectLst/>
                        </a:rPr>
                        <a:t>Overall % Uptake</a:t>
                      </a:r>
                      <a:endParaRPr lang="en-IE" sz="1100" b="1" i="0" u="none" strike="noStrike" dirty="0">
                        <a:solidFill>
                          <a:schemeClr val="bg1"/>
                        </a:solidFill>
                        <a:effectLst/>
                        <a:latin typeface="Calibri" panose="020F0502020204030204" pitchFamily="34" charset="0"/>
                      </a:endParaRPr>
                    </a:p>
                  </a:txBody>
                  <a:tcPr marL="0" marR="0" marT="0" marB="0" anchor="ctr">
                    <a:solidFill>
                      <a:srgbClr val="BA1F46"/>
                    </a:solidFill>
                  </a:tcPr>
                </a:tc>
                <a:tc>
                  <a:txBody>
                    <a:bodyPr/>
                    <a:lstStyle/>
                    <a:p>
                      <a:pPr algn="ctr" fontAlgn="ctr"/>
                      <a:r>
                        <a:rPr lang="en-IE" sz="1100" u="none" strike="noStrike" dirty="0">
                          <a:solidFill>
                            <a:schemeClr val="bg1"/>
                          </a:solidFill>
                          <a:effectLst/>
                        </a:rPr>
                        <a:t>No. of LTCFs</a:t>
                      </a:r>
                      <a:endParaRPr lang="en-IE" sz="1100" b="1" i="0" u="none" strike="noStrike" dirty="0">
                        <a:solidFill>
                          <a:schemeClr val="bg1"/>
                        </a:solidFill>
                        <a:effectLst/>
                        <a:latin typeface="Calibri" panose="020F0502020204030204" pitchFamily="34" charset="0"/>
                      </a:endParaRPr>
                    </a:p>
                  </a:txBody>
                  <a:tcPr marL="0" marR="0" marT="0" marB="0" anchor="ctr">
                    <a:solidFill>
                      <a:srgbClr val="BA1F46"/>
                    </a:solidFill>
                  </a:tcPr>
                </a:tc>
                <a:tc>
                  <a:txBody>
                    <a:bodyPr/>
                    <a:lstStyle/>
                    <a:p>
                      <a:pPr algn="ctr" fontAlgn="ctr"/>
                      <a:r>
                        <a:rPr lang="en-IE" sz="1100" u="none" strike="noStrike" dirty="0">
                          <a:solidFill>
                            <a:schemeClr val="bg1"/>
                          </a:solidFill>
                          <a:effectLst/>
                        </a:rPr>
                        <a:t>Overall % Uptake</a:t>
                      </a:r>
                      <a:endParaRPr lang="en-IE" sz="1100" b="1" i="0" u="none" strike="noStrike" dirty="0">
                        <a:solidFill>
                          <a:schemeClr val="bg1"/>
                        </a:solidFill>
                        <a:effectLst/>
                        <a:latin typeface="Calibri" panose="020F0502020204030204" pitchFamily="34" charset="0"/>
                      </a:endParaRPr>
                    </a:p>
                  </a:txBody>
                  <a:tcPr marL="0" marR="0" marT="0" marB="0" anchor="ctr">
                    <a:solidFill>
                      <a:srgbClr val="BA1F46"/>
                    </a:solidFill>
                  </a:tcPr>
                </a:tc>
                <a:tc>
                  <a:txBody>
                    <a:bodyPr/>
                    <a:lstStyle/>
                    <a:p>
                      <a:pPr algn="ctr" fontAlgn="ctr"/>
                      <a:r>
                        <a:rPr lang="en-IE" sz="1100" u="none" strike="noStrike" dirty="0">
                          <a:solidFill>
                            <a:schemeClr val="bg1"/>
                          </a:solidFill>
                          <a:effectLst/>
                        </a:rPr>
                        <a:t>No. of LTCFs</a:t>
                      </a:r>
                      <a:endParaRPr lang="en-IE" sz="1100" b="1" i="0" u="none" strike="noStrike" dirty="0">
                        <a:solidFill>
                          <a:schemeClr val="bg1"/>
                        </a:solidFill>
                        <a:effectLst/>
                        <a:latin typeface="Calibri" panose="020F0502020204030204" pitchFamily="34" charset="0"/>
                      </a:endParaRPr>
                    </a:p>
                  </a:txBody>
                  <a:tcPr marL="0" marR="0" marT="0" marB="0" anchor="ctr">
                    <a:solidFill>
                      <a:srgbClr val="BA1F46"/>
                    </a:solidFill>
                  </a:tcPr>
                </a:tc>
                <a:tc>
                  <a:txBody>
                    <a:bodyPr/>
                    <a:lstStyle/>
                    <a:p>
                      <a:pPr algn="ctr" fontAlgn="ctr"/>
                      <a:r>
                        <a:rPr lang="en-IE" sz="1100" u="none" strike="noStrike" dirty="0">
                          <a:solidFill>
                            <a:schemeClr val="bg1"/>
                          </a:solidFill>
                          <a:effectLst/>
                        </a:rPr>
                        <a:t>Overall % Uptake</a:t>
                      </a:r>
                      <a:endParaRPr lang="en-IE" sz="1100" b="1" i="0" u="none" strike="noStrike" dirty="0">
                        <a:solidFill>
                          <a:schemeClr val="bg1"/>
                        </a:solidFill>
                        <a:effectLst/>
                        <a:latin typeface="Calibri" panose="020F0502020204030204" pitchFamily="34" charset="0"/>
                      </a:endParaRPr>
                    </a:p>
                  </a:txBody>
                  <a:tcPr marL="0" marR="0" marT="0" marB="0" anchor="ctr">
                    <a:solidFill>
                      <a:srgbClr val="BA1F46"/>
                    </a:solidFill>
                  </a:tcPr>
                </a:tc>
                <a:tc>
                  <a:txBody>
                    <a:bodyPr/>
                    <a:lstStyle/>
                    <a:p>
                      <a:pPr algn="ctr" fontAlgn="ctr"/>
                      <a:r>
                        <a:rPr lang="en-IE" sz="1100" u="none" strike="noStrike" dirty="0">
                          <a:solidFill>
                            <a:schemeClr val="bg1"/>
                          </a:solidFill>
                          <a:effectLst/>
                        </a:rPr>
                        <a:t>No. of LTCFs</a:t>
                      </a:r>
                      <a:endParaRPr lang="en-IE" sz="1100" b="1" i="0" u="none" strike="noStrike" dirty="0">
                        <a:solidFill>
                          <a:schemeClr val="bg1"/>
                        </a:solidFill>
                        <a:effectLst/>
                        <a:latin typeface="Calibri" panose="020F0502020204030204" pitchFamily="34" charset="0"/>
                      </a:endParaRPr>
                    </a:p>
                  </a:txBody>
                  <a:tcPr marL="0" marR="0" marT="0" marB="0" anchor="ctr">
                    <a:solidFill>
                      <a:srgbClr val="BA1F46"/>
                    </a:solidFill>
                  </a:tcPr>
                </a:tc>
                <a:tc>
                  <a:txBody>
                    <a:bodyPr/>
                    <a:lstStyle/>
                    <a:p>
                      <a:pPr algn="ctr" fontAlgn="ctr"/>
                      <a:r>
                        <a:rPr lang="en-IE" sz="1100" u="none" strike="noStrike" dirty="0">
                          <a:solidFill>
                            <a:schemeClr val="bg1"/>
                          </a:solidFill>
                          <a:effectLst/>
                        </a:rPr>
                        <a:t>Overall % Uptake</a:t>
                      </a:r>
                      <a:endParaRPr lang="en-IE" sz="1100" b="1" i="0" u="none" strike="noStrike" dirty="0">
                        <a:solidFill>
                          <a:schemeClr val="bg1"/>
                        </a:solidFill>
                        <a:effectLst/>
                        <a:latin typeface="Calibri" panose="020F0502020204030204" pitchFamily="34" charset="0"/>
                      </a:endParaRPr>
                    </a:p>
                  </a:txBody>
                  <a:tcPr marL="0" marR="0" marT="0" marB="0" anchor="ctr">
                    <a:solidFill>
                      <a:srgbClr val="BA1F46"/>
                    </a:solidFill>
                  </a:tcPr>
                </a:tc>
                <a:tc>
                  <a:txBody>
                    <a:bodyPr/>
                    <a:lstStyle/>
                    <a:p>
                      <a:pPr algn="ctr" fontAlgn="ctr"/>
                      <a:r>
                        <a:rPr lang="en-IE" sz="1100" u="none" strike="noStrike" dirty="0">
                          <a:solidFill>
                            <a:schemeClr val="bg1"/>
                          </a:solidFill>
                          <a:effectLst/>
                        </a:rPr>
                        <a:t>No. of LTCFs</a:t>
                      </a:r>
                      <a:endParaRPr lang="en-IE" sz="1100" b="1" i="0" u="none" strike="noStrike" dirty="0">
                        <a:solidFill>
                          <a:schemeClr val="bg1"/>
                        </a:solidFill>
                        <a:effectLst/>
                        <a:latin typeface="Calibri" panose="020F0502020204030204" pitchFamily="34" charset="0"/>
                      </a:endParaRPr>
                    </a:p>
                  </a:txBody>
                  <a:tcPr marL="0" marR="0" marT="0" marB="0" anchor="ctr">
                    <a:solidFill>
                      <a:srgbClr val="BA1F46"/>
                    </a:solidFill>
                  </a:tcPr>
                </a:tc>
                <a:tc>
                  <a:txBody>
                    <a:bodyPr/>
                    <a:lstStyle/>
                    <a:p>
                      <a:pPr algn="ctr" fontAlgn="ctr"/>
                      <a:r>
                        <a:rPr lang="en-IE" sz="1100" u="none" strike="noStrike" dirty="0">
                          <a:solidFill>
                            <a:schemeClr val="bg1"/>
                          </a:solidFill>
                          <a:effectLst/>
                        </a:rPr>
                        <a:t>Overall % Uptake</a:t>
                      </a:r>
                      <a:endParaRPr lang="en-IE" sz="1100" b="1" i="0" u="none" strike="noStrike" dirty="0">
                        <a:solidFill>
                          <a:schemeClr val="bg1"/>
                        </a:solidFill>
                        <a:effectLst/>
                        <a:latin typeface="Calibri" panose="020F0502020204030204" pitchFamily="34" charset="0"/>
                      </a:endParaRPr>
                    </a:p>
                  </a:txBody>
                  <a:tcPr marL="0" marR="0" marT="0" marB="0" anchor="ctr">
                    <a:solidFill>
                      <a:srgbClr val="BA1F46"/>
                    </a:solidFill>
                  </a:tcPr>
                </a:tc>
                <a:tc>
                  <a:txBody>
                    <a:bodyPr/>
                    <a:lstStyle/>
                    <a:p>
                      <a:pPr algn="ctr" fontAlgn="ctr"/>
                      <a:r>
                        <a:rPr lang="en-IE" sz="1100" u="none" strike="noStrike" dirty="0">
                          <a:solidFill>
                            <a:schemeClr val="bg1"/>
                          </a:solidFill>
                          <a:effectLst/>
                        </a:rPr>
                        <a:t>No. of LTCFs</a:t>
                      </a:r>
                      <a:endParaRPr lang="en-IE" sz="1100" b="1" i="0" u="none" strike="noStrike" dirty="0">
                        <a:solidFill>
                          <a:schemeClr val="bg1"/>
                        </a:solidFill>
                        <a:effectLst/>
                        <a:latin typeface="Calibri" panose="020F0502020204030204" pitchFamily="34" charset="0"/>
                      </a:endParaRPr>
                    </a:p>
                  </a:txBody>
                  <a:tcPr marL="0" marR="0" marT="0" marB="0" anchor="ctr">
                    <a:solidFill>
                      <a:srgbClr val="BA1F46"/>
                    </a:solidFill>
                  </a:tcPr>
                </a:tc>
                <a:tc>
                  <a:txBody>
                    <a:bodyPr/>
                    <a:lstStyle/>
                    <a:p>
                      <a:pPr algn="ctr" fontAlgn="ctr"/>
                      <a:r>
                        <a:rPr lang="en-IE" sz="1100" u="none" strike="noStrike" dirty="0">
                          <a:solidFill>
                            <a:schemeClr val="bg1"/>
                          </a:solidFill>
                          <a:effectLst/>
                        </a:rPr>
                        <a:t>Overall % Uptake</a:t>
                      </a:r>
                      <a:endParaRPr lang="en-IE" sz="1100" b="1" i="0" u="none" strike="noStrike" dirty="0">
                        <a:solidFill>
                          <a:schemeClr val="bg1"/>
                        </a:solidFill>
                        <a:effectLst/>
                        <a:latin typeface="Calibri" panose="020F0502020204030204" pitchFamily="34" charset="0"/>
                      </a:endParaRPr>
                    </a:p>
                  </a:txBody>
                  <a:tcPr marL="0" marR="0" marT="0" marB="0" anchor="ctr">
                    <a:solidFill>
                      <a:srgbClr val="BA1F46"/>
                    </a:solidFill>
                  </a:tcPr>
                </a:tc>
                <a:tc>
                  <a:txBody>
                    <a:bodyPr/>
                    <a:lstStyle/>
                    <a:p>
                      <a:pPr algn="ctr" fontAlgn="ctr"/>
                      <a:r>
                        <a:rPr lang="en-IE" sz="1100" u="none" strike="noStrike" dirty="0">
                          <a:solidFill>
                            <a:schemeClr val="bg1"/>
                          </a:solidFill>
                          <a:effectLst/>
                        </a:rPr>
                        <a:t>No. of LTCFs</a:t>
                      </a:r>
                      <a:endParaRPr lang="en-IE" sz="1100" b="1" i="0" u="none" strike="noStrike" dirty="0">
                        <a:solidFill>
                          <a:schemeClr val="bg1"/>
                        </a:solidFill>
                        <a:effectLst/>
                        <a:latin typeface="Calibri" panose="020F0502020204030204" pitchFamily="34" charset="0"/>
                      </a:endParaRPr>
                    </a:p>
                  </a:txBody>
                  <a:tcPr marL="0" marR="0" marT="0" marB="0" anchor="ctr">
                    <a:solidFill>
                      <a:srgbClr val="BA1F46"/>
                    </a:solidFill>
                  </a:tcPr>
                </a:tc>
                <a:extLst>
                  <a:ext uri="{0D108BD9-81ED-4DB2-BD59-A6C34878D82A}">
                    <a16:rowId xmlns:a16="http://schemas.microsoft.com/office/drawing/2014/main" val="2855253596"/>
                  </a:ext>
                </a:extLst>
              </a:tr>
              <a:tr h="219145">
                <a:tc>
                  <a:txBody>
                    <a:bodyPr/>
                    <a:lstStyle/>
                    <a:p>
                      <a:pPr algn="l" fontAlgn="ctr"/>
                      <a:r>
                        <a:rPr lang="en-GB" sz="1100" b="1" u="none" strike="noStrike" dirty="0">
                          <a:effectLst/>
                        </a:rPr>
                        <a:t>Area 1: DL; SO/LM; CN/MN</a:t>
                      </a:r>
                      <a:endParaRPr lang="en-GB" sz="1100" b="1" i="0" u="none" strike="noStrike" dirty="0">
                        <a:solidFill>
                          <a:srgbClr val="000000"/>
                        </a:solidFill>
                        <a:effectLst/>
                        <a:latin typeface="Calibri" panose="020F0502020204030204" pitchFamily="34" charset="0"/>
                      </a:endParaRPr>
                    </a:p>
                  </a:txBody>
                  <a:tcPr marL="0" marR="0" marT="0" marB="0" anchor="ctr"/>
                </a:tc>
                <a:tc>
                  <a:txBody>
                    <a:bodyPr/>
                    <a:lstStyle/>
                    <a:p>
                      <a:pPr algn="ctr" fontAlgn="ctr"/>
                      <a:r>
                        <a:rPr lang="en-IE" sz="1200" b="0" i="0" u="none" strike="noStrike" dirty="0">
                          <a:solidFill>
                            <a:srgbClr val="000000"/>
                          </a:solidFill>
                          <a:effectLst/>
                          <a:latin typeface="Calibri" panose="020F0502020204030204" pitchFamily="34" charset="0"/>
                          <a:cs typeface="Calibri" panose="020F0502020204030204" pitchFamily="34" charset="0"/>
                        </a:rPr>
                        <a:t>63.3</a:t>
                      </a:r>
                    </a:p>
                  </a:txBody>
                  <a:tcPr marL="0" marR="0" marT="0" marB="0" anchor="ctr"/>
                </a:tc>
                <a:tc>
                  <a:txBody>
                    <a:bodyPr/>
                    <a:lstStyle/>
                    <a:p>
                      <a:pPr algn="ctr" fontAlgn="ctr"/>
                      <a:r>
                        <a:rPr lang="en-IE" sz="1200" b="0" i="0" u="none" strike="noStrike" dirty="0">
                          <a:solidFill>
                            <a:srgbClr val="000000"/>
                          </a:solidFill>
                          <a:effectLst/>
                          <a:latin typeface="Calibri" panose="020F0502020204030204" pitchFamily="34" charset="0"/>
                          <a:cs typeface="Calibri" panose="020F0502020204030204" pitchFamily="34" charset="0"/>
                        </a:rPr>
                        <a:t>20</a:t>
                      </a:r>
                    </a:p>
                  </a:txBody>
                  <a:tcPr marL="0" marR="0" marT="0" marB="0" anchor="ctr"/>
                </a:tc>
                <a:tc>
                  <a:txBody>
                    <a:bodyPr/>
                    <a:lstStyle/>
                    <a:p>
                      <a:pPr algn="ctr" fontAlgn="ctr"/>
                      <a:r>
                        <a:rPr lang="en-IE" sz="1200" b="0" i="0" u="none" strike="noStrike" dirty="0">
                          <a:solidFill>
                            <a:srgbClr val="000000"/>
                          </a:solidFill>
                          <a:effectLst/>
                          <a:latin typeface="Calibri" panose="020F0502020204030204" pitchFamily="34" charset="0"/>
                          <a:cs typeface="Calibri" panose="020F0502020204030204" pitchFamily="34" charset="0"/>
                        </a:rPr>
                        <a:t>71.7</a:t>
                      </a:r>
                    </a:p>
                  </a:txBody>
                  <a:tcPr marL="0" marR="0" marT="0" marB="0" anchor="ctr"/>
                </a:tc>
                <a:tc>
                  <a:txBody>
                    <a:bodyPr/>
                    <a:lstStyle/>
                    <a:p>
                      <a:pPr algn="ctr" fontAlgn="ctr"/>
                      <a:r>
                        <a:rPr lang="en-IE" sz="1200" b="0" i="0" u="none" strike="noStrike" dirty="0">
                          <a:solidFill>
                            <a:srgbClr val="000000"/>
                          </a:solidFill>
                          <a:effectLst/>
                          <a:latin typeface="Calibri" panose="020F0502020204030204" pitchFamily="34" charset="0"/>
                          <a:cs typeface="Calibri" panose="020F0502020204030204" pitchFamily="34" charset="0"/>
                        </a:rPr>
                        <a:t>13</a:t>
                      </a:r>
                    </a:p>
                  </a:txBody>
                  <a:tcPr marL="0" marR="0" marT="0" marB="0" anchor="ctr"/>
                </a:tc>
                <a:tc>
                  <a:txBody>
                    <a:bodyPr/>
                    <a:lstStyle/>
                    <a:p>
                      <a:pPr algn="ctr" fontAlgn="ctr"/>
                      <a:r>
                        <a:rPr lang="en-IE" sz="1200" b="0" i="0" u="none" strike="noStrike" dirty="0">
                          <a:solidFill>
                            <a:srgbClr val="000000"/>
                          </a:solidFill>
                          <a:effectLst/>
                          <a:latin typeface="Calibri" panose="020F0502020204030204" pitchFamily="34" charset="0"/>
                          <a:cs typeface="Calibri" panose="020F0502020204030204" pitchFamily="34" charset="0"/>
                        </a:rPr>
                        <a:t>54.0</a:t>
                      </a:r>
                    </a:p>
                  </a:txBody>
                  <a:tcPr marL="0" marR="0" marT="0" marB="0" anchor="ctr"/>
                </a:tc>
                <a:tc>
                  <a:txBody>
                    <a:bodyPr/>
                    <a:lstStyle/>
                    <a:p>
                      <a:pPr algn="ctr" fontAlgn="ctr"/>
                      <a:r>
                        <a:rPr lang="en-IE" sz="1200" b="0" i="0" u="none" strike="noStrike" dirty="0">
                          <a:solidFill>
                            <a:srgbClr val="000000"/>
                          </a:solidFill>
                          <a:effectLst/>
                          <a:latin typeface="Calibri" panose="020F0502020204030204" pitchFamily="34" charset="0"/>
                          <a:cs typeface="Calibri" panose="020F0502020204030204" pitchFamily="34" charset="0"/>
                        </a:rPr>
                        <a:t>39</a:t>
                      </a:r>
                    </a:p>
                  </a:txBody>
                  <a:tcPr marL="0" marR="0" marT="0" marB="0" anchor="ctr"/>
                </a:tc>
                <a:tc>
                  <a:txBody>
                    <a:bodyPr/>
                    <a:lstStyle/>
                    <a:p>
                      <a:pPr algn="ctr" fontAlgn="ctr"/>
                      <a:r>
                        <a:rPr lang="en-IE" sz="1200" b="0" i="0" u="none" strike="noStrike" dirty="0">
                          <a:solidFill>
                            <a:srgbClr val="000000"/>
                          </a:solidFill>
                          <a:effectLst/>
                          <a:latin typeface="Calibri" panose="020F0502020204030204" pitchFamily="34" charset="0"/>
                          <a:cs typeface="Calibri" panose="020F0502020204030204" pitchFamily="34" charset="0"/>
                        </a:rPr>
                        <a:t>63.2</a:t>
                      </a:r>
                    </a:p>
                  </a:txBody>
                  <a:tcPr marL="0" marR="0" marT="0" marB="0" anchor="ctr"/>
                </a:tc>
                <a:tc>
                  <a:txBody>
                    <a:bodyPr/>
                    <a:lstStyle/>
                    <a:p>
                      <a:pPr algn="ctr" fontAlgn="ctr"/>
                      <a:r>
                        <a:rPr lang="en-IE" sz="1200" b="0" i="0" u="none" strike="noStrike" dirty="0">
                          <a:solidFill>
                            <a:srgbClr val="000000"/>
                          </a:solidFill>
                          <a:effectLst/>
                          <a:latin typeface="Calibri" panose="020F0502020204030204" pitchFamily="34" charset="0"/>
                          <a:cs typeface="Calibri" panose="020F0502020204030204" pitchFamily="34" charset="0"/>
                        </a:rPr>
                        <a:t>32</a:t>
                      </a:r>
                    </a:p>
                  </a:txBody>
                  <a:tcPr marL="0" marR="0" marT="0" marB="0" anchor="ctr"/>
                </a:tc>
                <a:tc>
                  <a:txBody>
                    <a:bodyPr/>
                    <a:lstStyle/>
                    <a:p>
                      <a:pPr algn="ctr" fontAlgn="ctr"/>
                      <a:r>
                        <a:rPr lang="en-IE" sz="1200" b="0" i="0" u="none" strike="noStrike" dirty="0">
                          <a:solidFill>
                            <a:srgbClr val="000000"/>
                          </a:solidFill>
                          <a:effectLst/>
                          <a:latin typeface="Calibri" panose="020F0502020204030204" pitchFamily="34" charset="0"/>
                          <a:cs typeface="Calibri" panose="020F0502020204030204" pitchFamily="34" charset="0"/>
                        </a:rPr>
                        <a:t>69.3</a:t>
                      </a:r>
                    </a:p>
                  </a:txBody>
                  <a:tcPr marL="0" marR="0" marT="0" marB="0" anchor="ctr"/>
                </a:tc>
                <a:tc>
                  <a:txBody>
                    <a:bodyPr/>
                    <a:lstStyle/>
                    <a:p>
                      <a:pPr algn="ctr" fontAlgn="ctr"/>
                      <a:r>
                        <a:rPr lang="en-IE" sz="1200" b="0" i="0" u="none" strike="noStrike" dirty="0">
                          <a:solidFill>
                            <a:srgbClr val="000000"/>
                          </a:solidFill>
                          <a:effectLst/>
                          <a:latin typeface="Calibri" panose="020F0502020204030204" pitchFamily="34" charset="0"/>
                          <a:cs typeface="Calibri" panose="020F0502020204030204" pitchFamily="34" charset="0"/>
                        </a:rPr>
                        <a:t>10</a:t>
                      </a:r>
                    </a:p>
                  </a:txBody>
                  <a:tcPr marL="0" marR="0" marT="0" marB="0" anchor="ctr"/>
                </a:tc>
                <a:tc>
                  <a:txBody>
                    <a:bodyPr/>
                    <a:lstStyle/>
                    <a:p>
                      <a:pPr algn="ctr" fontAlgn="ctr"/>
                      <a:r>
                        <a:rPr lang="en-IE" sz="1200" b="0" i="0" u="none" strike="noStrike" dirty="0">
                          <a:solidFill>
                            <a:srgbClr val="000000"/>
                          </a:solidFill>
                          <a:effectLst/>
                          <a:latin typeface="Calibri" panose="020F0502020204030204" pitchFamily="34" charset="0"/>
                          <a:cs typeface="Calibri" panose="020F0502020204030204" pitchFamily="34" charset="0"/>
                        </a:rPr>
                        <a:t>74.5</a:t>
                      </a:r>
                    </a:p>
                  </a:txBody>
                  <a:tcPr marL="0" marR="0" marT="0" marB="0" anchor="ctr"/>
                </a:tc>
                <a:tc>
                  <a:txBody>
                    <a:bodyPr/>
                    <a:lstStyle/>
                    <a:p>
                      <a:pPr algn="ctr" fontAlgn="ctr"/>
                      <a:r>
                        <a:rPr lang="en-IE" sz="1200" b="0" i="0" u="none" strike="noStrike" dirty="0">
                          <a:solidFill>
                            <a:srgbClr val="000000"/>
                          </a:solidFill>
                          <a:effectLst/>
                          <a:latin typeface="Calibri" panose="020F0502020204030204" pitchFamily="34" charset="0"/>
                          <a:cs typeface="Calibri" panose="020F0502020204030204" pitchFamily="34" charset="0"/>
                        </a:rPr>
                        <a:t>7</a:t>
                      </a:r>
                    </a:p>
                  </a:txBody>
                  <a:tcPr marL="0" marR="0" marT="0" marB="0" anchor="ctr"/>
                </a:tc>
                <a:extLst>
                  <a:ext uri="{0D108BD9-81ED-4DB2-BD59-A6C34878D82A}">
                    <a16:rowId xmlns:a16="http://schemas.microsoft.com/office/drawing/2014/main" val="2765120924"/>
                  </a:ext>
                </a:extLst>
              </a:tr>
              <a:tr h="219145">
                <a:tc>
                  <a:txBody>
                    <a:bodyPr/>
                    <a:lstStyle/>
                    <a:p>
                      <a:pPr algn="l" fontAlgn="ctr"/>
                      <a:r>
                        <a:rPr lang="en-GB" sz="1100" b="1" u="none" strike="noStrike" dirty="0">
                          <a:effectLst/>
                        </a:rPr>
                        <a:t>Area 2: G; RN; MO</a:t>
                      </a:r>
                      <a:endParaRPr lang="en-GB" sz="1100" b="1" i="0" u="none" strike="noStrike" dirty="0">
                        <a:solidFill>
                          <a:srgbClr val="000000"/>
                        </a:solidFill>
                        <a:effectLst/>
                        <a:latin typeface="Calibri" panose="020F0502020204030204" pitchFamily="34" charset="0"/>
                      </a:endParaRPr>
                    </a:p>
                  </a:txBody>
                  <a:tcPr marL="0" marR="0" marT="0" marB="0" anchor="ctr"/>
                </a:tc>
                <a:tc>
                  <a:txBody>
                    <a:bodyPr/>
                    <a:lstStyle/>
                    <a:p>
                      <a:pPr algn="ctr" fontAlgn="ctr"/>
                      <a:r>
                        <a:rPr lang="en-IE" sz="1200" b="0" i="0" u="none" strike="noStrike" dirty="0">
                          <a:solidFill>
                            <a:srgbClr val="000000"/>
                          </a:solidFill>
                          <a:effectLst/>
                          <a:latin typeface="Calibri" panose="020F0502020204030204" pitchFamily="34" charset="0"/>
                          <a:cs typeface="Calibri" panose="020F0502020204030204" pitchFamily="34" charset="0"/>
                        </a:rPr>
                        <a:t>100.0</a:t>
                      </a:r>
                    </a:p>
                  </a:txBody>
                  <a:tcPr marL="0" marR="0" marT="0" marB="0" anchor="ctr"/>
                </a:tc>
                <a:tc>
                  <a:txBody>
                    <a:bodyPr/>
                    <a:lstStyle/>
                    <a:p>
                      <a:pPr algn="ctr" fontAlgn="ctr"/>
                      <a:r>
                        <a:rPr lang="en-IE" sz="1200" b="0" i="0" u="none" strike="noStrike" dirty="0">
                          <a:solidFill>
                            <a:srgbClr val="000000"/>
                          </a:solidFill>
                          <a:effectLst/>
                          <a:latin typeface="Calibri" panose="020F0502020204030204" pitchFamily="34" charset="0"/>
                          <a:cs typeface="Calibri" panose="020F0502020204030204" pitchFamily="34" charset="0"/>
                        </a:rPr>
                        <a:t>2</a:t>
                      </a:r>
                    </a:p>
                  </a:txBody>
                  <a:tcPr marL="0" marR="0" marT="0" marB="0" anchor="ctr"/>
                </a:tc>
                <a:tc>
                  <a:txBody>
                    <a:bodyPr/>
                    <a:lstStyle/>
                    <a:p>
                      <a:pPr algn="ctr" fontAlgn="ctr"/>
                      <a:r>
                        <a:rPr lang="en-IE" sz="1200" b="0" i="0" u="none" strike="noStrike" dirty="0">
                          <a:solidFill>
                            <a:srgbClr val="000000"/>
                          </a:solidFill>
                          <a:effectLst/>
                          <a:latin typeface="Calibri" panose="020F0502020204030204" pitchFamily="34" charset="0"/>
                          <a:cs typeface="Calibri" panose="020F0502020204030204" pitchFamily="34" charset="0"/>
                        </a:rPr>
                        <a:t>53.8</a:t>
                      </a:r>
                    </a:p>
                  </a:txBody>
                  <a:tcPr marL="0" marR="0" marT="0" marB="0" anchor="ctr"/>
                </a:tc>
                <a:tc>
                  <a:txBody>
                    <a:bodyPr/>
                    <a:lstStyle/>
                    <a:p>
                      <a:pPr algn="ctr" fontAlgn="ctr"/>
                      <a:r>
                        <a:rPr lang="en-IE" sz="1200" b="0" i="0" u="none" strike="noStrike" dirty="0">
                          <a:solidFill>
                            <a:srgbClr val="000000"/>
                          </a:solidFill>
                          <a:effectLst/>
                          <a:latin typeface="Calibri" panose="020F0502020204030204" pitchFamily="34" charset="0"/>
                          <a:cs typeface="Calibri" panose="020F0502020204030204" pitchFamily="34" charset="0"/>
                        </a:rPr>
                        <a:t>3</a:t>
                      </a:r>
                    </a:p>
                  </a:txBody>
                  <a:tcPr marL="0" marR="0" marT="0" marB="0" anchor="ctr"/>
                </a:tc>
                <a:tc>
                  <a:txBody>
                    <a:bodyPr/>
                    <a:lstStyle/>
                    <a:p>
                      <a:pPr algn="ctr" fontAlgn="ctr"/>
                      <a:r>
                        <a:rPr lang="en-IE" sz="1200" b="0" i="0" u="none" strike="noStrike" dirty="0">
                          <a:solidFill>
                            <a:srgbClr val="000000"/>
                          </a:solidFill>
                          <a:effectLst/>
                          <a:latin typeface="Calibri" panose="020F0502020204030204" pitchFamily="34" charset="0"/>
                          <a:cs typeface="Calibri" panose="020F0502020204030204" pitchFamily="34" charset="0"/>
                        </a:rPr>
                        <a:t>51.5</a:t>
                      </a:r>
                    </a:p>
                  </a:txBody>
                  <a:tcPr marL="0" marR="0" marT="0" marB="0" anchor="ctr"/>
                </a:tc>
                <a:tc>
                  <a:txBody>
                    <a:bodyPr/>
                    <a:lstStyle/>
                    <a:p>
                      <a:pPr algn="ctr" fontAlgn="ctr"/>
                      <a:r>
                        <a:rPr lang="en-IE" sz="1200" b="0" i="0" u="none" strike="noStrike" dirty="0">
                          <a:solidFill>
                            <a:srgbClr val="000000"/>
                          </a:solidFill>
                          <a:effectLst/>
                          <a:latin typeface="Calibri" panose="020F0502020204030204" pitchFamily="34" charset="0"/>
                          <a:cs typeface="Calibri" panose="020F0502020204030204" pitchFamily="34" charset="0"/>
                        </a:rPr>
                        <a:t>9</a:t>
                      </a:r>
                    </a:p>
                  </a:txBody>
                  <a:tcPr marL="0" marR="0" marT="0" marB="0" anchor="ctr"/>
                </a:tc>
                <a:tc>
                  <a:txBody>
                    <a:bodyPr/>
                    <a:lstStyle/>
                    <a:p>
                      <a:pPr algn="ctr" fontAlgn="ctr"/>
                      <a:r>
                        <a:rPr lang="en-IE" sz="1200" b="0" i="0" u="none" strike="noStrike" dirty="0">
                          <a:solidFill>
                            <a:srgbClr val="000000"/>
                          </a:solidFill>
                          <a:effectLst/>
                          <a:latin typeface="Calibri" panose="020F0502020204030204" pitchFamily="34" charset="0"/>
                          <a:cs typeface="Calibri" panose="020F0502020204030204" pitchFamily="34" charset="0"/>
                        </a:rPr>
                        <a:t>39.1</a:t>
                      </a:r>
                    </a:p>
                  </a:txBody>
                  <a:tcPr marL="0" marR="0" marT="0" marB="0" anchor="ctr"/>
                </a:tc>
                <a:tc>
                  <a:txBody>
                    <a:bodyPr/>
                    <a:lstStyle/>
                    <a:p>
                      <a:pPr algn="ctr" fontAlgn="ctr"/>
                      <a:r>
                        <a:rPr lang="en-IE" sz="1200" b="0" i="0" u="none" strike="noStrike" dirty="0">
                          <a:solidFill>
                            <a:srgbClr val="000000"/>
                          </a:solidFill>
                          <a:effectLst/>
                          <a:latin typeface="Calibri" panose="020F0502020204030204" pitchFamily="34" charset="0"/>
                          <a:cs typeface="Calibri" panose="020F0502020204030204" pitchFamily="34" charset="0"/>
                        </a:rPr>
                        <a:t>6</a:t>
                      </a:r>
                    </a:p>
                  </a:txBody>
                  <a:tcPr marL="0" marR="0" marT="0" marB="0" anchor="ctr"/>
                </a:tc>
                <a:tc>
                  <a:txBody>
                    <a:bodyPr/>
                    <a:lstStyle/>
                    <a:p>
                      <a:pPr algn="ctr" fontAlgn="ctr"/>
                      <a:r>
                        <a:rPr lang="en-IE" sz="1200" b="0" i="0" u="none" strike="noStrike" dirty="0">
                          <a:solidFill>
                            <a:srgbClr val="000000"/>
                          </a:solidFill>
                          <a:effectLst/>
                          <a:latin typeface="Calibri" panose="020F0502020204030204" pitchFamily="34" charset="0"/>
                          <a:cs typeface="Calibri" panose="020F0502020204030204" pitchFamily="34" charset="0"/>
                        </a:rPr>
                        <a:t>-</a:t>
                      </a:r>
                    </a:p>
                  </a:txBody>
                  <a:tcPr marL="0" marR="0" marT="0" marB="0" anchor="ctr"/>
                </a:tc>
                <a:tc>
                  <a:txBody>
                    <a:bodyPr/>
                    <a:lstStyle/>
                    <a:p>
                      <a:pPr algn="ctr" fontAlgn="ctr"/>
                      <a:r>
                        <a:rPr lang="en-IE" sz="1200" b="0" i="0" u="none" strike="noStrike" dirty="0">
                          <a:solidFill>
                            <a:srgbClr val="000000"/>
                          </a:solidFill>
                          <a:effectLst/>
                          <a:latin typeface="Calibri" panose="020F0502020204030204" pitchFamily="34" charset="0"/>
                          <a:cs typeface="Calibri" panose="020F0502020204030204" pitchFamily="34" charset="0"/>
                        </a:rPr>
                        <a:t>0</a:t>
                      </a:r>
                    </a:p>
                  </a:txBody>
                  <a:tcPr marL="0" marR="0" marT="0" marB="0" anchor="ctr"/>
                </a:tc>
                <a:tc>
                  <a:txBody>
                    <a:bodyPr/>
                    <a:lstStyle/>
                    <a:p>
                      <a:pPr algn="ctr" fontAlgn="ctr"/>
                      <a:r>
                        <a:rPr lang="en-IE" sz="1200" b="0" i="0" u="none" strike="noStrike" dirty="0">
                          <a:solidFill>
                            <a:srgbClr val="000000"/>
                          </a:solidFill>
                          <a:effectLst/>
                          <a:latin typeface="Calibri" panose="020F0502020204030204" pitchFamily="34" charset="0"/>
                          <a:cs typeface="Calibri" panose="020F0502020204030204" pitchFamily="34" charset="0"/>
                        </a:rPr>
                        <a:t>-</a:t>
                      </a:r>
                    </a:p>
                  </a:txBody>
                  <a:tcPr marL="0" marR="0" marT="0" marB="0" anchor="ctr"/>
                </a:tc>
                <a:tc>
                  <a:txBody>
                    <a:bodyPr/>
                    <a:lstStyle/>
                    <a:p>
                      <a:pPr algn="ctr" fontAlgn="ctr"/>
                      <a:r>
                        <a:rPr lang="en-IE" sz="1200" b="0" i="0" u="none" strike="noStrike" dirty="0">
                          <a:solidFill>
                            <a:srgbClr val="000000"/>
                          </a:solidFill>
                          <a:effectLst/>
                          <a:latin typeface="Calibri" panose="020F0502020204030204" pitchFamily="34" charset="0"/>
                          <a:cs typeface="Calibri" panose="020F0502020204030204" pitchFamily="34" charset="0"/>
                        </a:rPr>
                        <a:t>0</a:t>
                      </a:r>
                    </a:p>
                  </a:txBody>
                  <a:tcPr marL="0" marR="0" marT="0" marB="0" anchor="ctr"/>
                </a:tc>
                <a:extLst>
                  <a:ext uri="{0D108BD9-81ED-4DB2-BD59-A6C34878D82A}">
                    <a16:rowId xmlns:a16="http://schemas.microsoft.com/office/drawing/2014/main" val="959924128"/>
                  </a:ext>
                </a:extLst>
              </a:tr>
              <a:tr h="219145">
                <a:tc>
                  <a:txBody>
                    <a:bodyPr/>
                    <a:lstStyle/>
                    <a:p>
                      <a:pPr algn="l" fontAlgn="ctr"/>
                      <a:r>
                        <a:rPr lang="es-ES" sz="1100" b="1" u="none" strike="noStrike" dirty="0">
                          <a:effectLst/>
                        </a:rPr>
                        <a:t>Area 3: CE; L; TN/EL</a:t>
                      </a:r>
                      <a:endParaRPr lang="es-ES" sz="1100" b="1" i="0" u="none" strike="noStrike" dirty="0">
                        <a:solidFill>
                          <a:srgbClr val="000000"/>
                        </a:solidFill>
                        <a:effectLst/>
                        <a:latin typeface="Calibri" panose="020F0502020204030204" pitchFamily="34" charset="0"/>
                      </a:endParaRPr>
                    </a:p>
                  </a:txBody>
                  <a:tcPr marL="0" marR="0" marT="0" marB="0" anchor="ctr"/>
                </a:tc>
                <a:tc>
                  <a:txBody>
                    <a:bodyPr/>
                    <a:lstStyle/>
                    <a:p>
                      <a:pPr algn="ctr" fontAlgn="ctr"/>
                      <a:r>
                        <a:rPr lang="en-IE" sz="1200" b="0" i="0" u="none" strike="noStrike" dirty="0">
                          <a:solidFill>
                            <a:srgbClr val="000000"/>
                          </a:solidFill>
                          <a:effectLst/>
                          <a:latin typeface="Calibri" panose="020F0502020204030204" pitchFamily="34" charset="0"/>
                          <a:cs typeface="Calibri" panose="020F0502020204030204" pitchFamily="34" charset="0"/>
                        </a:rPr>
                        <a:t>38.9</a:t>
                      </a:r>
                    </a:p>
                  </a:txBody>
                  <a:tcPr marL="0" marR="0" marT="0" marB="0" anchor="ctr"/>
                </a:tc>
                <a:tc>
                  <a:txBody>
                    <a:bodyPr/>
                    <a:lstStyle/>
                    <a:p>
                      <a:pPr algn="ctr" fontAlgn="ctr"/>
                      <a:r>
                        <a:rPr lang="en-IE" sz="1200" b="0" i="0" u="none" strike="noStrike" dirty="0">
                          <a:solidFill>
                            <a:srgbClr val="000000"/>
                          </a:solidFill>
                          <a:effectLst/>
                          <a:latin typeface="Calibri" panose="020F0502020204030204" pitchFamily="34" charset="0"/>
                          <a:cs typeface="Calibri" panose="020F0502020204030204" pitchFamily="34" charset="0"/>
                        </a:rPr>
                        <a:t>3</a:t>
                      </a:r>
                    </a:p>
                  </a:txBody>
                  <a:tcPr marL="0" marR="0" marT="0" marB="0" anchor="ctr"/>
                </a:tc>
                <a:tc>
                  <a:txBody>
                    <a:bodyPr/>
                    <a:lstStyle/>
                    <a:p>
                      <a:pPr algn="ctr" fontAlgn="ctr"/>
                      <a:r>
                        <a:rPr lang="en-IE" sz="1200" b="0" i="0" u="none" strike="noStrike" dirty="0">
                          <a:solidFill>
                            <a:srgbClr val="000000"/>
                          </a:solidFill>
                          <a:effectLst/>
                          <a:latin typeface="Calibri" panose="020F0502020204030204" pitchFamily="34" charset="0"/>
                          <a:cs typeface="Calibri" panose="020F0502020204030204" pitchFamily="34" charset="0"/>
                        </a:rPr>
                        <a:t>51.8</a:t>
                      </a:r>
                    </a:p>
                  </a:txBody>
                  <a:tcPr marL="0" marR="0" marT="0" marB="0" anchor="ctr"/>
                </a:tc>
                <a:tc>
                  <a:txBody>
                    <a:bodyPr/>
                    <a:lstStyle/>
                    <a:p>
                      <a:pPr algn="ctr" fontAlgn="ctr"/>
                      <a:r>
                        <a:rPr lang="en-IE" sz="1200" b="0" i="0" u="none" strike="noStrike" dirty="0">
                          <a:solidFill>
                            <a:srgbClr val="000000"/>
                          </a:solidFill>
                          <a:effectLst/>
                          <a:latin typeface="Calibri" panose="020F0502020204030204" pitchFamily="34" charset="0"/>
                          <a:cs typeface="Calibri" panose="020F0502020204030204" pitchFamily="34" charset="0"/>
                        </a:rPr>
                        <a:t>6</a:t>
                      </a:r>
                    </a:p>
                  </a:txBody>
                  <a:tcPr marL="0" marR="0" marT="0" marB="0" anchor="ctr"/>
                </a:tc>
                <a:tc>
                  <a:txBody>
                    <a:bodyPr/>
                    <a:lstStyle/>
                    <a:p>
                      <a:pPr algn="ctr" fontAlgn="ctr"/>
                      <a:r>
                        <a:rPr lang="en-IE" sz="1200" b="0" i="0" u="none" strike="noStrike" dirty="0">
                          <a:solidFill>
                            <a:srgbClr val="000000"/>
                          </a:solidFill>
                          <a:effectLst/>
                          <a:latin typeface="Calibri" panose="020F0502020204030204" pitchFamily="34" charset="0"/>
                          <a:cs typeface="Calibri" panose="020F0502020204030204" pitchFamily="34" charset="0"/>
                        </a:rPr>
                        <a:t>91.3</a:t>
                      </a:r>
                    </a:p>
                  </a:txBody>
                  <a:tcPr marL="0" marR="0" marT="0" marB="0" anchor="ctr"/>
                </a:tc>
                <a:tc>
                  <a:txBody>
                    <a:bodyPr/>
                    <a:lstStyle/>
                    <a:p>
                      <a:pPr algn="ctr" fontAlgn="ctr"/>
                      <a:r>
                        <a:rPr lang="en-IE" sz="1200" b="0" i="0" u="none" strike="noStrike" dirty="0">
                          <a:solidFill>
                            <a:srgbClr val="000000"/>
                          </a:solidFill>
                          <a:effectLst/>
                          <a:latin typeface="Calibri" panose="020F0502020204030204" pitchFamily="34" charset="0"/>
                          <a:cs typeface="Calibri" panose="020F0502020204030204" pitchFamily="34" charset="0"/>
                        </a:rPr>
                        <a:t>5</a:t>
                      </a:r>
                    </a:p>
                  </a:txBody>
                  <a:tcPr marL="0" marR="0" marT="0" marB="0" anchor="ctr"/>
                </a:tc>
                <a:tc>
                  <a:txBody>
                    <a:bodyPr/>
                    <a:lstStyle/>
                    <a:p>
                      <a:pPr algn="ctr" fontAlgn="ctr"/>
                      <a:r>
                        <a:rPr lang="en-IE" sz="1200" b="0" i="0" u="none" strike="noStrike" dirty="0">
                          <a:solidFill>
                            <a:srgbClr val="000000"/>
                          </a:solidFill>
                          <a:effectLst/>
                          <a:latin typeface="Calibri" panose="020F0502020204030204" pitchFamily="34" charset="0"/>
                          <a:cs typeface="Calibri" panose="020F0502020204030204" pitchFamily="34" charset="0"/>
                        </a:rPr>
                        <a:t>54.1</a:t>
                      </a:r>
                    </a:p>
                  </a:txBody>
                  <a:tcPr marL="0" marR="0" marT="0" marB="0" anchor="ctr"/>
                </a:tc>
                <a:tc>
                  <a:txBody>
                    <a:bodyPr/>
                    <a:lstStyle/>
                    <a:p>
                      <a:pPr algn="ctr" fontAlgn="ctr"/>
                      <a:r>
                        <a:rPr lang="en-IE" sz="1200" b="0" i="0" u="none" strike="noStrike" dirty="0">
                          <a:solidFill>
                            <a:srgbClr val="000000"/>
                          </a:solidFill>
                          <a:effectLst/>
                          <a:latin typeface="Calibri" panose="020F0502020204030204" pitchFamily="34" charset="0"/>
                          <a:cs typeface="Calibri" panose="020F0502020204030204" pitchFamily="34" charset="0"/>
                        </a:rPr>
                        <a:t>5</a:t>
                      </a:r>
                    </a:p>
                  </a:txBody>
                  <a:tcPr marL="0" marR="0" marT="0" marB="0" anchor="ctr"/>
                </a:tc>
                <a:tc>
                  <a:txBody>
                    <a:bodyPr/>
                    <a:lstStyle/>
                    <a:p>
                      <a:pPr algn="ctr" fontAlgn="ctr"/>
                      <a:r>
                        <a:rPr lang="en-IE" sz="1200" b="0" i="0" u="none" strike="noStrike" dirty="0">
                          <a:solidFill>
                            <a:srgbClr val="000000"/>
                          </a:solidFill>
                          <a:effectLst/>
                          <a:latin typeface="Calibri" panose="020F0502020204030204" pitchFamily="34" charset="0"/>
                          <a:cs typeface="Calibri" panose="020F0502020204030204" pitchFamily="34" charset="0"/>
                        </a:rPr>
                        <a:t>86.1</a:t>
                      </a:r>
                    </a:p>
                  </a:txBody>
                  <a:tcPr marL="0" marR="0" marT="0" marB="0" anchor="ctr"/>
                </a:tc>
                <a:tc>
                  <a:txBody>
                    <a:bodyPr/>
                    <a:lstStyle/>
                    <a:p>
                      <a:pPr algn="ctr" fontAlgn="ctr"/>
                      <a:r>
                        <a:rPr lang="en-IE" sz="1200" b="0" i="0" u="none" strike="noStrike" dirty="0">
                          <a:solidFill>
                            <a:srgbClr val="000000"/>
                          </a:solidFill>
                          <a:effectLst/>
                          <a:latin typeface="Calibri" panose="020F0502020204030204" pitchFamily="34" charset="0"/>
                          <a:cs typeface="Calibri" panose="020F0502020204030204" pitchFamily="34" charset="0"/>
                        </a:rPr>
                        <a:t>3</a:t>
                      </a:r>
                    </a:p>
                  </a:txBody>
                  <a:tcPr marL="0" marR="0" marT="0" marB="0" anchor="ctr"/>
                </a:tc>
                <a:tc>
                  <a:txBody>
                    <a:bodyPr/>
                    <a:lstStyle/>
                    <a:p>
                      <a:pPr algn="ctr" fontAlgn="ctr"/>
                      <a:r>
                        <a:rPr lang="en-IE" sz="1200" b="0" i="0" u="none" strike="noStrike" dirty="0">
                          <a:solidFill>
                            <a:srgbClr val="000000"/>
                          </a:solidFill>
                          <a:effectLst/>
                          <a:latin typeface="Calibri" panose="020F0502020204030204" pitchFamily="34" charset="0"/>
                          <a:cs typeface="Calibri" panose="020F0502020204030204" pitchFamily="34" charset="0"/>
                        </a:rPr>
                        <a:t>100.0</a:t>
                      </a:r>
                    </a:p>
                  </a:txBody>
                  <a:tcPr marL="0" marR="0" marT="0" marB="0" anchor="ctr"/>
                </a:tc>
                <a:tc>
                  <a:txBody>
                    <a:bodyPr/>
                    <a:lstStyle/>
                    <a:p>
                      <a:pPr algn="ctr" fontAlgn="ctr"/>
                      <a:r>
                        <a:rPr lang="en-IE" sz="1200" b="0" i="0" u="none" strike="noStrike" dirty="0">
                          <a:solidFill>
                            <a:srgbClr val="000000"/>
                          </a:solidFill>
                          <a:effectLst/>
                          <a:latin typeface="Calibri" panose="020F0502020204030204" pitchFamily="34" charset="0"/>
                          <a:cs typeface="Calibri" panose="020F0502020204030204" pitchFamily="34" charset="0"/>
                        </a:rPr>
                        <a:t>2</a:t>
                      </a:r>
                    </a:p>
                  </a:txBody>
                  <a:tcPr marL="0" marR="0" marT="0" marB="0" anchor="ctr"/>
                </a:tc>
                <a:extLst>
                  <a:ext uri="{0D108BD9-81ED-4DB2-BD59-A6C34878D82A}">
                    <a16:rowId xmlns:a16="http://schemas.microsoft.com/office/drawing/2014/main" val="899854180"/>
                  </a:ext>
                </a:extLst>
              </a:tr>
              <a:tr h="219145">
                <a:tc>
                  <a:txBody>
                    <a:bodyPr/>
                    <a:lstStyle/>
                    <a:p>
                      <a:pPr algn="l" fontAlgn="ctr"/>
                      <a:r>
                        <a:rPr lang="en-GB" sz="1100" b="1" u="none" strike="noStrike" dirty="0">
                          <a:effectLst/>
                        </a:rPr>
                        <a:t>Area 4: KY; NC; NSL; WC</a:t>
                      </a:r>
                      <a:endParaRPr lang="en-GB" sz="1100" b="1" i="0" u="none" strike="noStrike" dirty="0">
                        <a:solidFill>
                          <a:srgbClr val="000000"/>
                        </a:solidFill>
                        <a:effectLst/>
                        <a:latin typeface="Calibri" panose="020F0502020204030204" pitchFamily="34" charset="0"/>
                      </a:endParaRPr>
                    </a:p>
                  </a:txBody>
                  <a:tcPr marL="0" marR="0" marT="0" marB="0" anchor="ctr"/>
                </a:tc>
                <a:tc>
                  <a:txBody>
                    <a:bodyPr/>
                    <a:lstStyle/>
                    <a:p>
                      <a:pPr algn="ctr" fontAlgn="ctr"/>
                      <a:r>
                        <a:rPr lang="en-IE" sz="1200" b="0" i="0" u="none" strike="noStrike" dirty="0">
                          <a:solidFill>
                            <a:srgbClr val="000000"/>
                          </a:solidFill>
                          <a:effectLst/>
                          <a:latin typeface="Calibri" panose="020F0502020204030204" pitchFamily="34" charset="0"/>
                          <a:cs typeface="Calibri" panose="020F0502020204030204" pitchFamily="34" charset="0"/>
                        </a:rPr>
                        <a:t>40.3</a:t>
                      </a:r>
                    </a:p>
                  </a:txBody>
                  <a:tcPr marL="0" marR="0" marT="0" marB="0" anchor="ctr"/>
                </a:tc>
                <a:tc>
                  <a:txBody>
                    <a:bodyPr/>
                    <a:lstStyle/>
                    <a:p>
                      <a:pPr algn="ctr" fontAlgn="ctr"/>
                      <a:r>
                        <a:rPr lang="en-IE" sz="1200" b="0" i="0" u="none" strike="noStrike" dirty="0">
                          <a:solidFill>
                            <a:srgbClr val="000000"/>
                          </a:solidFill>
                          <a:effectLst/>
                          <a:latin typeface="Calibri" panose="020F0502020204030204" pitchFamily="34" charset="0"/>
                          <a:cs typeface="Calibri" panose="020F0502020204030204" pitchFamily="34" charset="0"/>
                        </a:rPr>
                        <a:t>6</a:t>
                      </a:r>
                    </a:p>
                  </a:txBody>
                  <a:tcPr marL="0" marR="0" marT="0" marB="0" anchor="ctr"/>
                </a:tc>
                <a:tc>
                  <a:txBody>
                    <a:bodyPr/>
                    <a:lstStyle/>
                    <a:p>
                      <a:pPr algn="ctr" fontAlgn="ctr"/>
                      <a:r>
                        <a:rPr lang="en-IE" sz="1200" b="0" i="0" u="none" strike="noStrike" dirty="0">
                          <a:solidFill>
                            <a:srgbClr val="000000"/>
                          </a:solidFill>
                          <a:effectLst/>
                          <a:latin typeface="Calibri" panose="020F0502020204030204" pitchFamily="34" charset="0"/>
                          <a:cs typeface="Calibri" panose="020F0502020204030204" pitchFamily="34" charset="0"/>
                        </a:rPr>
                        <a:t>23.9</a:t>
                      </a:r>
                    </a:p>
                  </a:txBody>
                  <a:tcPr marL="0" marR="0" marT="0" marB="0" anchor="ctr"/>
                </a:tc>
                <a:tc>
                  <a:txBody>
                    <a:bodyPr/>
                    <a:lstStyle/>
                    <a:p>
                      <a:pPr algn="ctr" fontAlgn="ctr"/>
                      <a:r>
                        <a:rPr lang="en-IE" sz="1200" b="0" i="0" u="none" strike="noStrike" dirty="0">
                          <a:solidFill>
                            <a:srgbClr val="000000"/>
                          </a:solidFill>
                          <a:effectLst/>
                          <a:latin typeface="Calibri" panose="020F0502020204030204" pitchFamily="34" charset="0"/>
                          <a:cs typeface="Calibri" panose="020F0502020204030204" pitchFamily="34" charset="0"/>
                        </a:rPr>
                        <a:t>8</a:t>
                      </a:r>
                    </a:p>
                  </a:txBody>
                  <a:tcPr marL="0" marR="0" marT="0" marB="0" anchor="ctr"/>
                </a:tc>
                <a:tc>
                  <a:txBody>
                    <a:bodyPr/>
                    <a:lstStyle/>
                    <a:p>
                      <a:pPr algn="ctr" fontAlgn="ctr"/>
                      <a:r>
                        <a:rPr lang="en-IE" sz="1200" b="0" i="0" u="none" strike="noStrike" dirty="0">
                          <a:solidFill>
                            <a:srgbClr val="000000"/>
                          </a:solidFill>
                          <a:effectLst/>
                          <a:latin typeface="Calibri" panose="020F0502020204030204" pitchFamily="34" charset="0"/>
                          <a:cs typeface="Calibri" panose="020F0502020204030204" pitchFamily="34" charset="0"/>
                        </a:rPr>
                        <a:t>51.1</a:t>
                      </a:r>
                    </a:p>
                  </a:txBody>
                  <a:tcPr marL="0" marR="0" marT="0" marB="0" anchor="ctr"/>
                </a:tc>
                <a:tc>
                  <a:txBody>
                    <a:bodyPr/>
                    <a:lstStyle/>
                    <a:p>
                      <a:pPr algn="ctr" fontAlgn="ctr"/>
                      <a:r>
                        <a:rPr lang="en-IE" sz="1200" b="0" i="0" u="none" strike="noStrike" dirty="0">
                          <a:solidFill>
                            <a:srgbClr val="000000"/>
                          </a:solidFill>
                          <a:effectLst/>
                          <a:latin typeface="Calibri" panose="020F0502020204030204" pitchFamily="34" charset="0"/>
                          <a:cs typeface="Calibri" panose="020F0502020204030204" pitchFamily="34" charset="0"/>
                        </a:rPr>
                        <a:t>11</a:t>
                      </a:r>
                    </a:p>
                  </a:txBody>
                  <a:tcPr marL="0" marR="0" marT="0" marB="0" anchor="ctr"/>
                </a:tc>
                <a:tc>
                  <a:txBody>
                    <a:bodyPr/>
                    <a:lstStyle/>
                    <a:p>
                      <a:pPr algn="ctr" fontAlgn="ctr"/>
                      <a:r>
                        <a:rPr lang="en-IE" sz="1200" b="0" i="0" u="none" strike="noStrike" dirty="0">
                          <a:solidFill>
                            <a:srgbClr val="000000"/>
                          </a:solidFill>
                          <a:effectLst/>
                          <a:latin typeface="Calibri" panose="020F0502020204030204" pitchFamily="34" charset="0"/>
                          <a:cs typeface="Calibri" panose="020F0502020204030204" pitchFamily="34" charset="0"/>
                        </a:rPr>
                        <a:t>45.1</a:t>
                      </a:r>
                    </a:p>
                  </a:txBody>
                  <a:tcPr marL="0" marR="0" marT="0" marB="0" anchor="ctr"/>
                </a:tc>
                <a:tc>
                  <a:txBody>
                    <a:bodyPr/>
                    <a:lstStyle/>
                    <a:p>
                      <a:pPr algn="ctr" fontAlgn="ctr"/>
                      <a:r>
                        <a:rPr lang="en-IE" sz="1200" b="0" i="0" u="none" strike="noStrike" dirty="0">
                          <a:solidFill>
                            <a:srgbClr val="000000"/>
                          </a:solidFill>
                          <a:effectLst/>
                          <a:latin typeface="Calibri" panose="020F0502020204030204" pitchFamily="34" charset="0"/>
                          <a:cs typeface="Calibri" panose="020F0502020204030204" pitchFamily="34" charset="0"/>
                        </a:rPr>
                        <a:t>13</a:t>
                      </a:r>
                    </a:p>
                  </a:txBody>
                  <a:tcPr marL="0" marR="0" marT="0" marB="0" anchor="ctr"/>
                </a:tc>
                <a:tc>
                  <a:txBody>
                    <a:bodyPr/>
                    <a:lstStyle/>
                    <a:p>
                      <a:pPr algn="ctr" fontAlgn="ctr"/>
                      <a:r>
                        <a:rPr lang="en-IE" sz="1200" b="0" i="0" u="none" strike="noStrike" dirty="0">
                          <a:solidFill>
                            <a:srgbClr val="000000"/>
                          </a:solidFill>
                          <a:effectLst/>
                          <a:latin typeface="Calibri" panose="020F0502020204030204" pitchFamily="34" charset="0"/>
                          <a:cs typeface="Calibri" panose="020F0502020204030204" pitchFamily="34" charset="0"/>
                        </a:rPr>
                        <a:t>59.3</a:t>
                      </a:r>
                    </a:p>
                  </a:txBody>
                  <a:tcPr marL="0" marR="0" marT="0" marB="0" anchor="ctr"/>
                </a:tc>
                <a:tc>
                  <a:txBody>
                    <a:bodyPr/>
                    <a:lstStyle/>
                    <a:p>
                      <a:pPr algn="ctr" fontAlgn="ctr"/>
                      <a:r>
                        <a:rPr lang="en-IE" sz="1200" b="0" i="0" u="none" strike="noStrike" dirty="0">
                          <a:solidFill>
                            <a:srgbClr val="000000"/>
                          </a:solidFill>
                          <a:effectLst/>
                          <a:latin typeface="Calibri" panose="020F0502020204030204" pitchFamily="34" charset="0"/>
                          <a:cs typeface="Calibri" panose="020F0502020204030204" pitchFamily="34" charset="0"/>
                        </a:rPr>
                        <a:t>6</a:t>
                      </a:r>
                    </a:p>
                  </a:txBody>
                  <a:tcPr marL="0" marR="0" marT="0" marB="0" anchor="ctr"/>
                </a:tc>
                <a:tc>
                  <a:txBody>
                    <a:bodyPr/>
                    <a:lstStyle/>
                    <a:p>
                      <a:pPr algn="ctr" fontAlgn="ctr"/>
                      <a:r>
                        <a:rPr lang="en-IE" sz="1200" b="0" i="0" u="none" strike="noStrike" dirty="0">
                          <a:solidFill>
                            <a:srgbClr val="000000"/>
                          </a:solidFill>
                          <a:effectLst/>
                          <a:latin typeface="Calibri" panose="020F0502020204030204" pitchFamily="34" charset="0"/>
                          <a:cs typeface="Calibri" panose="020F0502020204030204" pitchFamily="34" charset="0"/>
                        </a:rPr>
                        <a:t>100.0</a:t>
                      </a:r>
                    </a:p>
                  </a:txBody>
                  <a:tcPr marL="0" marR="0" marT="0" marB="0" anchor="ctr"/>
                </a:tc>
                <a:tc>
                  <a:txBody>
                    <a:bodyPr/>
                    <a:lstStyle/>
                    <a:p>
                      <a:pPr algn="ctr" fontAlgn="ctr"/>
                      <a:r>
                        <a:rPr lang="en-IE" sz="1200" b="0" i="0" u="none" strike="noStrike" dirty="0">
                          <a:solidFill>
                            <a:srgbClr val="000000"/>
                          </a:solidFill>
                          <a:effectLst/>
                          <a:latin typeface="Calibri" panose="020F0502020204030204" pitchFamily="34" charset="0"/>
                          <a:cs typeface="Calibri" panose="020F0502020204030204" pitchFamily="34" charset="0"/>
                        </a:rPr>
                        <a:t>5</a:t>
                      </a:r>
                    </a:p>
                  </a:txBody>
                  <a:tcPr marL="0" marR="0" marT="0" marB="0" anchor="ctr"/>
                </a:tc>
                <a:extLst>
                  <a:ext uri="{0D108BD9-81ED-4DB2-BD59-A6C34878D82A}">
                    <a16:rowId xmlns:a16="http://schemas.microsoft.com/office/drawing/2014/main" val="4290071537"/>
                  </a:ext>
                </a:extLst>
              </a:tr>
              <a:tr h="219145">
                <a:tc>
                  <a:txBody>
                    <a:bodyPr/>
                    <a:lstStyle/>
                    <a:p>
                      <a:pPr algn="l" fontAlgn="ctr"/>
                      <a:r>
                        <a:rPr lang="en-GB" sz="1100" b="1" u="none" strike="noStrike" dirty="0">
                          <a:effectLst/>
                        </a:rPr>
                        <a:t>Area 5: TS; CW/KK; WD; WX</a:t>
                      </a:r>
                      <a:endParaRPr lang="en-GB" sz="1100" b="1" i="0" u="none" strike="noStrike" dirty="0">
                        <a:solidFill>
                          <a:srgbClr val="000000"/>
                        </a:solidFill>
                        <a:effectLst/>
                        <a:latin typeface="Calibri" panose="020F0502020204030204" pitchFamily="34" charset="0"/>
                      </a:endParaRPr>
                    </a:p>
                  </a:txBody>
                  <a:tcPr marL="0" marR="0" marT="0" marB="0" anchor="ctr"/>
                </a:tc>
                <a:tc>
                  <a:txBody>
                    <a:bodyPr/>
                    <a:lstStyle/>
                    <a:p>
                      <a:pPr algn="ctr" fontAlgn="ctr"/>
                      <a:r>
                        <a:rPr lang="en-IE" sz="1200" b="0" i="0" u="none" strike="noStrike" dirty="0">
                          <a:solidFill>
                            <a:srgbClr val="000000"/>
                          </a:solidFill>
                          <a:effectLst/>
                          <a:latin typeface="Calibri" panose="020F0502020204030204" pitchFamily="34" charset="0"/>
                          <a:cs typeface="Calibri" panose="020F0502020204030204" pitchFamily="34" charset="0"/>
                        </a:rPr>
                        <a:t>61.3</a:t>
                      </a:r>
                    </a:p>
                  </a:txBody>
                  <a:tcPr marL="0" marR="0" marT="0" marB="0" anchor="ctr"/>
                </a:tc>
                <a:tc>
                  <a:txBody>
                    <a:bodyPr/>
                    <a:lstStyle/>
                    <a:p>
                      <a:pPr algn="ctr" fontAlgn="ctr"/>
                      <a:r>
                        <a:rPr lang="en-IE" sz="1200" b="0" i="0" u="none" strike="noStrike" dirty="0">
                          <a:solidFill>
                            <a:srgbClr val="000000"/>
                          </a:solidFill>
                          <a:effectLst/>
                          <a:latin typeface="Calibri" panose="020F0502020204030204" pitchFamily="34" charset="0"/>
                          <a:cs typeface="Calibri" panose="020F0502020204030204" pitchFamily="34" charset="0"/>
                        </a:rPr>
                        <a:t>4</a:t>
                      </a:r>
                    </a:p>
                  </a:txBody>
                  <a:tcPr marL="0" marR="0" marT="0" marB="0" anchor="ctr"/>
                </a:tc>
                <a:tc>
                  <a:txBody>
                    <a:bodyPr/>
                    <a:lstStyle/>
                    <a:p>
                      <a:pPr algn="ctr" fontAlgn="ctr"/>
                      <a:r>
                        <a:rPr lang="en-IE" sz="1200" b="0" i="0" u="none" strike="noStrike" dirty="0">
                          <a:solidFill>
                            <a:srgbClr val="000000"/>
                          </a:solidFill>
                          <a:effectLst/>
                          <a:latin typeface="Calibri" panose="020F0502020204030204" pitchFamily="34" charset="0"/>
                          <a:cs typeface="Calibri" panose="020F0502020204030204" pitchFamily="34" charset="0"/>
                        </a:rPr>
                        <a:t>56.7</a:t>
                      </a:r>
                    </a:p>
                  </a:txBody>
                  <a:tcPr marL="0" marR="0" marT="0" marB="0" anchor="ctr"/>
                </a:tc>
                <a:tc>
                  <a:txBody>
                    <a:bodyPr/>
                    <a:lstStyle/>
                    <a:p>
                      <a:pPr algn="ctr" fontAlgn="ctr"/>
                      <a:r>
                        <a:rPr lang="en-IE" sz="1200" b="0" i="0" u="none" strike="noStrike" dirty="0">
                          <a:solidFill>
                            <a:srgbClr val="000000"/>
                          </a:solidFill>
                          <a:effectLst/>
                          <a:latin typeface="Calibri" panose="020F0502020204030204" pitchFamily="34" charset="0"/>
                          <a:cs typeface="Calibri" panose="020F0502020204030204" pitchFamily="34" charset="0"/>
                        </a:rPr>
                        <a:t>4</a:t>
                      </a:r>
                    </a:p>
                  </a:txBody>
                  <a:tcPr marL="0" marR="0" marT="0" marB="0" anchor="ctr"/>
                </a:tc>
                <a:tc>
                  <a:txBody>
                    <a:bodyPr/>
                    <a:lstStyle/>
                    <a:p>
                      <a:pPr algn="ctr" fontAlgn="ctr"/>
                      <a:r>
                        <a:rPr lang="en-IE" sz="1200" b="0" i="0" u="none" strike="noStrike" dirty="0">
                          <a:solidFill>
                            <a:srgbClr val="000000"/>
                          </a:solidFill>
                          <a:effectLst/>
                          <a:latin typeface="Calibri" panose="020F0502020204030204" pitchFamily="34" charset="0"/>
                          <a:cs typeface="Calibri" panose="020F0502020204030204" pitchFamily="34" charset="0"/>
                        </a:rPr>
                        <a:t>55.8</a:t>
                      </a:r>
                    </a:p>
                  </a:txBody>
                  <a:tcPr marL="0" marR="0" marT="0" marB="0" anchor="ctr"/>
                </a:tc>
                <a:tc>
                  <a:txBody>
                    <a:bodyPr/>
                    <a:lstStyle/>
                    <a:p>
                      <a:pPr algn="ctr" fontAlgn="ctr"/>
                      <a:r>
                        <a:rPr lang="en-IE" sz="1200" b="0" i="0" u="none" strike="noStrike" dirty="0">
                          <a:solidFill>
                            <a:srgbClr val="000000"/>
                          </a:solidFill>
                          <a:effectLst/>
                          <a:latin typeface="Calibri" panose="020F0502020204030204" pitchFamily="34" charset="0"/>
                          <a:cs typeface="Calibri" panose="020F0502020204030204" pitchFamily="34" charset="0"/>
                        </a:rPr>
                        <a:t>8</a:t>
                      </a:r>
                    </a:p>
                  </a:txBody>
                  <a:tcPr marL="0" marR="0" marT="0" marB="0" anchor="ctr"/>
                </a:tc>
                <a:tc>
                  <a:txBody>
                    <a:bodyPr/>
                    <a:lstStyle/>
                    <a:p>
                      <a:pPr algn="ctr" fontAlgn="ctr"/>
                      <a:r>
                        <a:rPr lang="en-IE" sz="1200" b="0" i="0" u="none" strike="noStrike" dirty="0">
                          <a:solidFill>
                            <a:srgbClr val="000000"/>
                          </a:solidFill>
                          <a:effectLst/>
                          <a:latin typeface="Calibri" panose="020F0502020204030204" pitchFamily="34" charset="0"/>
                          <a:cs typeface="Calibri" panose="020F0502020204030204" pitchFamily="34" charset="0"/>
                        </a:rPr>
                        <a:t>86.0</a:t>
                      </a:r>
                    </a:p>
                  </a:txBody>
                  <a:tcPr marL="0" marR="0" marT="0" marB="0" anchor="ctr"/>
                </a:tc>
                <a:tc>
                  <a:txBody>
                    <a:bodyPr/>
                    <a:lstStyle/>
                    <a:p>
                      <a:pPr algn="ctr" fontAlgn="ctr"/>
                      <a:r>
                        <a:rPr lang="en-IE" sz="1200" b="0" i="0" u="none" strike="noStrike" dirty="0">
                          <a:solidFill>
                            <a:srgbClr val="000000"/>
                          </a:solidFill>
                          <a:effectLst/>
                          <a:latin typeface="Calibri" panose="020F0502020204030204" pitchFamily="34" charset="0"/>
                          <a:cs typeface="Calibri" panose="020F0502020204030204" pitchFamily="34" charset="0"/>
                        </a:rPr>
                        <a:t>14</a:t>
                      </a:r>
                    </a:p>
                  </a:txBody>
                  <a:tcPr marL="0" marR="0" marT="0" marB="0" anchor="ctr"/>
                </a:tc>
                <a:tc>
                  <a:txBody>
                    <a:bodyPr/>
                    <a:lstStyle/>
                    <a:p>
                      <a:pPr algn="ctr" fontAlgn="ctr"/>
                      <a:r>
                        <a:rPr lang="en-IE" sz="1200" b="0" i="0" u="none" strike="noStrike" dirty="0">
                          <a:solidFill>
                            <a:srgbClr val="000000"/>
                          </a:solidFill>
                          <a:effectLst/>
                          <a:latin typeface="Calibri" panose="020F0502020204030204" pitchFamily="34" charset="0"/>
                          <a:cs typeface="Calibri" panose="020F0502020204030204" pitchFamily="34" charset="0"/>
                        </a:rPr>
                        <a:t>45.2</a:t>
                      </a:r>
                    </a:p>
                  </a:txBody>
                  <a:tcPr marL="0" marR="0" marT="0" marB="0" anchor="ctr"/>
                </a:tc>
                <a:tc>
                  <a:txBody>
                    <a:bodyPr/>
                    <a:lstStyle/>
                    <a:p>
                      <a:pPr algn="ctr" fontAlgn="ctr"/>
                      <a:r>
                        <a:rPr lang="en-IE" sz="1200" b="0" i="0" u="none" strike="noStrike" dirty="0">
                          <a:solidFill>
                            <a:srgbClr val="000000"/>
                          </a:solidFill>
                          <a:effectLst/>
                          <a:latin typeface="Calibri" panose="020F0502020204030204" pitchFamily="34" charset="0"/>
                          <a:cs typeface="Calibri" panose="020F0502020204030204" pitchFamily="34" charset="0"/>
                        </a:rPr>
                        <a:t>5</a:t>
                      </a:r>
                    </a:p>
                  </a:txBody>
                  <a:tcPr marL="0" marR="0" marT="0" marB="0" anchor="ctr"/>
                </a:tc>
                <a:tc>
                  <a:txBody>
                    <a:bodyPr/>
                    <a:lstStyle/>
                    <a:p>
                      <a:pPr algn="ctr" fontAlgn="ctr"/>
                      <a:r>
                        <a:rPr lang="en-IE" sz="1200" b="0" i="0" u="none" strike="noStrike" dirty="0">
                          <a:solidFill>
                            <a:srgbClr val="000000"/>
                          </a:solidFill>
                          <a:effectLst/>
                          <a:latin typeface="Calibri" panose="020F0502020204030204" pitchFamily="34" charset="0"/>
                          <a:cs typeface="Calibri" panose="020F0502020204030204" pitchFamily="34" charset="0"/>
                        </a:rPr>
                        <a:t>66.7</a:t>
                      </a:r>
                    </a:p>
                  </a:txBody>
                  <a:tcPr marL="0" marR="0" marT="0" marB="0" anchor="ctr"/>
                </a:tc>
                <a:tc>
                  <a:txBody>
                    <a:bodyPr/>
                    <a:lstStyle/>
                    <a:p>
                      <a:pPr algn="ctr" fontAlgn="ctr"/>
                      <a:r>
                        <a:rPr lang="en-IE" sz="1200" b="0" i="0" u="none" strike="noStrike" dirty="0">
                          <a:solidFill>
                            <a:srgbClr val="000000"/>
                          </a:solidFill>
                          <a:effectLst/>
                          <a:latin typeface="Calibri" panose="020F0502020204030204" pitchFamily="34" charset="0"/>
                          <a:cs typeface="Calibri" panose="020F0502020204030204" pitchFamily="34" charset="0"/>
                        </a:rPr>
                        <a:t>3</a:t>
                      </a:r>
                    </a:p>
                  </a:txBody>
                  <a:tcPr marL="0" marR="0" marT="0" marB="0" anchor="ctr"/>
                </a:tc>
                <a:extLst>
                  <a:ext uri="{0D108BD9-81ED-4DB2-BD59-A6C34878D82A}">
                    <a16:rowId xmlns:a16="http://schemas.microsoft.com/office/drawing/2014/main" val="2923858130"/>
                  </a:ext>
                </a:extLst>
              </a:tr>
              <a:tr h="219145">
                <a:tc>
                  <a:txBody>
                    <a:bodyPr/>
                    <a:lstStyle/>
                    <a:p>
                      <a:pPr algn="l" fontAlgn="ctr"/>
                      <a:r>
                        <a:rPr lang="en-GB" sz="1100" b="1" u="none" strike="noStrike" dirty="0">
                          <a:effectLst/>
                        </a:rPr>
                        <a:t>Area 6: WW; DS; DSE</a:t>
                      </a:r>
                      <a:endParaRPr lang="en-GB" sz="1100" b="1" i="0" u="none" strike="noStrike" dirty="0">
                        <a:solidFill>
                          <a:srgbClr val="000000"/>
                        </a:solidFill>
                        <a:effectLst/>
                        <a:latin typeface="Calibri" panose="020F0502020204030204" pitchFamily="34" charset="0"/>
                      </a:endParaRPr>
                    </a:p>
                  </a:txBody>
                  <a:tcPr marL="0" marR="0" marT="0" marB="0" anchor="ctr"/>
                </a:tc>
                <a:tc>
                  <a:txBody>
                    <a:bodyPr/>
                    <a:lstStyle/>
                    <a:p>
                      <a:pPr algn="ctr" fontAlgn="ctr"/>
                      <a:r>
                        <a:rPr lang="en-IE" sz="1200" b="0" i="0" u="none" strike="noStrike" dirty="0">
                          <a:solidFill>
                            <a:srgbClr val="000000"/>
                          </a:solidFill>
                          <a:effectLst/>
                          <a:latin typeface="Calibri" panose="020F0502020204030204" pitchFamily="34" charset="0"/>
                          <a:cs typeface="Calibri" panose="020F0502020204030204" pitchFamily="34" charset="0"/>
                        </a:rPr>
                        <a:t>0.0</a:t>
                      </a:r>
                    </a:p>
                  </a:txBody>
                  <a:tcPr marL="0" marR="0" marT="0" marB="0" anchor="ctr"/>
                </a:tc>
                <a:tc>
                  <a:txBody>
                    <a:bodyPr/>
                    <a:lstStyle/>
                    <a:p>
                      <a:pPr algn="ctr" fontAlgn="ctr"/>
                      <a:r>
                        <a:rPr lang="en-IE" sz="1200" b="0" i="0" u="none" strike="noStrike" dirty="0">
                          <a:solidFill>
                            <a:srgbClr val="000000"/>
                          </a:solidFill>
                          <a:effectLst/>
                          <a:latin typeface="Calibri" panose="020F0502020204030204" pitchFamily="34" charset="0"/>
                          <a:cs typeface="Calibri" panose="020F0502020204030204" pitchFamily="34" charset="0"/>
                        </a:rPr>
                        <a:t>0</a:t>
                      </a:r>
                    </a:p>
                  </a:txBody>
                  <a:tcPr marL="0" marR="0" marT="0" marB="0" anchor="ctr"/>
                </a:tc>
                <a:tc>
                  <a:txBody>
                    <a:bodyPr/>
                    <a:lstStyle/>
                    <a:p>
                      <a:pPr algn="ctr" fontAlgn="ctr"/>
                      <a:r>
                        <a:rPr lang="en-IE" sz="1200" b="0" i="0" u="none" strike="noStrike" dirty="0">
                          <a:solidFill>
                            <a:srgbClr val="000000"/>
                          </a:solidFill>
                          <a:effectLst/>
                          <a:latin typeface="Calibri" panose="020F0502020204030204" pitchFamily="34" charset="0"/>
                          <a:cs typeface="Calibri" panose="020F0502020204030204" pitchFamily="34" charset="0"/>
                        </a:rPr>
                        <a:t>27.3</a:t>
                      </a:r>
                    </a:p>
                  </a:txBody>
                  <a:tcPr marL="0" marR="0" marT="0" marB="0" anchor="ctr"/>
                </a:tc>
                <a:tc>
                  <a:txBody>
                    <a:bodyPr/>
                    <a:lstStyle/>
                    <a:p>
                      <a:pPr algn="ctr" fontAlgn="ctr"/>
                      <a:r>
                        <a:rPr lang="en-IE" sz="1200" b="0" i="0" u="none" strike="noStrike" dirty="0">
                          <a:solidFill>
                            <a:srgbClr val="000000"/>
                          </a:solidFill>
                          <a:effectLst/>
                          <a:latin typeface="Calibri" panose="020F0502020204030204" pitchFamily="34" charset="0"/>
                          <a:cs typeface="Calibri" panose="020F0502020204030204" pitchFamily="34" charset="0"/>
                        </a:rPr>
                        <a:t>2</a:t>
                      </a:r>
                    </a:p>
                  </a:txBody>
                  <a:tcPr marL="0" marR="0" marT="0" marB="0" anchor="ctr"/>
                </a:tc>
                <a:tc>
                  <a:txBody>
                    <a:bodyPr/>
                    <a:lstStyle/>
                    <a:p>
                      <a:pPr algn="ctr" fontAlgn="ctr"/>
                      <a:r>
                        <a:rPr lang="en-IE" sz="1200" b="0" i="0" u="none" strike="noStrike" dirty="0">
                          <a:solidFill>
                            <a:srgbClr val="000000"/>
                          </a:solidFill>
                          <a:effectLst/>
                          <a:latin typeface="Calibri" panose="020F0502020204030204" pitchFamily="34" charset="0"/>
                          <a:cs typeface="Calibri" panose="020F0502020204030204" pitchFamily="34" charset="0"/>
                        </a:rPr>
                        <a:t>12.5</a:t>
                      </a:r>
                    </a:p>
                  </a:txBody>
                  <a:tcPr marL="0" marR="0" marT="0" marB="0" anchor="ctr"/>
                </a:tc>
                <a:tc>
                  <a:txBody>
                    <a:bodyPr/>
                    <a:lstStyle/>
                    <a:p>
                      <a:pPr algn="ctr" fontAlgn="ctr"/>
                      <a:r>
                        <a:rPr lang="en-IE" sz="1200" b="0" i="0" u="none" strike="noStrike" dirty="0">
                          <a:solidFill>
                            <a:srgbClr val="000000"/>
                          </a:solidFill>
                          <a:effectLst/>
                          <a:latin typeface="Calibri" panose="020F0502020204030204" pitchFamily="34" charset="0"/>
                          <a:cs typeface="Calibri" panose="020F0502020204030204" pitchFamily="34" charset="0"/>
                        </a:rPr>
                        <a:t>2</a:t>
                      </a:r>
                    </a:p>
                  </a:txBody>
                  <a:tcPr marL="0" marR="0" marT="0" marB="0" anchor="ctr"/>
                </a:tc>
                <a:tc>
                  <a:txBody>
                    <a:bodyPr/>
                    <a:lstStyle/>
                    <a:p>
                      <a:pPr algn="ctr" fontAlgn="ctr"/>
                      <a:r>
                        <a:rPr lang="en-IE" sz="1200" b="0" i="0" u="none" strike="noStrike" dirty="0">
                          <a:solidFill>
                            <a:srgbClr val="000000"/>
                          </a:solidFill>
                          <a:effectLst/>
                          <a:latin typeface="Calibri" panose="020F0502020204030204" pitchFamily="34" charset="0"/>
                          <a:cs typeface="Calibri" panose="020F0502020204030204" pitchFamily="34" charset="0"/>
                        </a:rPr>
                        <a:t>14.3</a:t>
                      </a:r>
                    </a:p>
                  </a:txBody>
                  <a:tcPr marL="0" marR="0" marT="0" marB="0" anchor="ctr"/>
                </a:tc>
                <a:tc>
                  <a:txBody>
                    <a:bodyPr/>
                    <a:lstStyle/>
                    <a:p>
                      <a:pPr algn="ctr" fontAlgn="ctr"/>
                      <a:r>
                        <a:rPr lang="en-IE" sz="1200" b="0" i="0" u="none" strike="noStrike" dirty="0">
                          <a:solidFill>
                            <a:srgbClr val="000000"/>
                          </a:solidFill>
                          <a:effectLst/>
                          <a:latin typeface="Calibri" panose="020F0502020204030204" pitchFamily="34" charset="0"/>
                          <a:cs typeface="Calibri" panose="020F0502020204030204" pitchFamily="34" charset="0"/>
                        </a:rPr>
                        <a:t>2</a:t>
                      </a:r>
                    </a:p>
                  </a:txBody>
                  <a:tcPr marL="0" marR="0" marT="0" marB="0" anchor="ctr"/>
                </a:tc>
                <a:tc>
                  <a:txBody>
                    <a:bodyPr/>
                    <a:lstStyle/>
                    <a:p>
                      <a:pPr algn="ctr" fontAlgn="ctr"/>
                      <a:r>
                        <a:rPr lang="en-IE" sz="1200" b="0" i="0" u="none" strike="noStrike" dirty="0">
                          <a:solidFill>
                            <a:srgbClr val="000000"/>
                          </a:solidFill>
                          <a:effectLst/>
                          <a:latin typeface="Calibri" panose="020F0502020204030204" pitchFamily="34" charset="0"/>
                          <a:cs typeface="Calibri" panose="020F0502020204030204" pitchFamily="34" charset="0"/>
                        </a:rPr>
                        <a:t>100.0</a:t>
                      </a:r>
                    </a:p>
                  </a:txBody>
                  <a:tcPr marL="0" marR="0" marT="0" marB="0" anchor="ctr"/>
                </a:tc>
                <a:tc>
                  <a:txBody>
                    <a:bodyPr/>
                    <a:lstStyle/>
                    <a:p>
                      <a:pPr algn="ctr" fontAlgn="ctr"/>
                      <a:r>
                        <a:rPr lang="en-IE" sz="1200" b="0" i="0" u="none" strike="noStrike" dirty="0">
                          <a:solidFill>
                            <a:srgbClr val="000000"/>
                          </a:solidFill>
                          <a:effectLst/>
                          <a:latin typeface="Calibri" panose="020F0502020204030204" pitchFamily="34" charset="0"/>
                          <a:cs typeface="Calibri" panose="020F0502020204030204" pitchFamily="34" charset="0"/>
                        </a:rPr>
                        <a:t>1</a:t>
                      </a:r>
                    </a:p>
                  </a:txBody>
                  <a:tcPr marL="0" marR="0" marT="0" marB="0" anchor="ctr"/>
                </a:tc>
                <a:tc>
                  <a:txBody>
                    <a:bodyPr/>
                    <a:lstStyle/>
                    <a:p>
                      <a:pPr algn="ctr" fontAlgn="ctr"/>
                      <a:r>
                        <a:rPr lang="en-IE" sz="1200" b="0" i="0" u="none" strike="noStrike" dirty="0">
                          <a:solidFill>
                            <a:srgbClr val="000000"/>
                          </a:solidFill>
                          <a:effectLst/>
                          <a:latin typeface="Calibri" panose="020F0502020204030204" pitchFamily="34" charset="0"/>
                          <a:cs typeface="Calibri" panose="020F0502020204030204" pitchFamily="34" charset="0"/>
                        </a:rPr>
                        <a:t>-</a:t>
                      </a:r>
                    </a:p>
                  </a:txBody>
                  <a:tcPr marL="0" marR="0" marT="0" marB="0" anchor="ctr"/>
                </a:tc>
                <a:tc>
                  <a:txBody>
                    <a:bodyPr/>
                    <a:lstStyle/>
                    <a:p>
                      <a:pPr algn="ctr" fontAlgn="ctr"/>
                      <a:r>
                        <a:rPr lang="en-IE" sz="1200" b="0" i="0" u="none" strike="noStrike" dirty="0">
                          <a:solidFill>
                            <a:srgbClr val="000000"/>
                          </a:solidFill>
                          <a:effectLst/>
                          <a:latin typeface="Calibri" panose="020F0502020204030204" pitchFamily="34" charset="0"/>
                          <a:cs typeface="Calibri" panose="020F0502020204030204" pitchFamily="34" charset="0"/>
                        </a:rPr>
                        <a:t>0</a:t>
                      </a:r>
                    </a:p>
                  </a:txBody>
                  <a:tcPr marL="0" marR="0" marT="0" marB="0" anchor="ctr"/>
                </a:tc>
                <a:extLst>
                  <a:ext uri="{0D108BD9-81ED-4DB2-BD59-A6C34878D82A}">
                    <a16:rowId xmlns:a16="http://schemas.microsoft.com/office/drawing/2014/main" val="1025368134"/>
                  </a:ext>
                </a:extLst>
              </a:tr>
              <a:tr h="219145">
                <a:tc>
                  <a:txBody>
                    <a:bodyPr/>
                    <a:lstStyle/>
                    <a:p>
                      <a:pPr algn="l" fontAlgn="ctr"/>
                      <a:r>
                        <a:rPr lang="en-GB" sz="1100" b="1" u="none" strike="noStrike" dirty="0">
                          <a:effectLst/>
                        </a:rPr>
                        <a:t>Area 7: KE; DW; DSC; DSW</a:t>
                      </a:r>
                      <a:endParaRPr lang="en-GB" sz="1100" b="1" i="0" u="none" strike="noStrike" dirty="0">
                        <a:solidFill>
                          <a:srgbClr val="000000"/>
                        </a:solidFill>
                        <a:effectLst/>
                        <a:latin typeface="Calibri" panose="020F0502020204030204" pitchFamily="34" charset="0"/>
                      </a:endParaRPr>
                    </a:p>
                  </a:txBody>
                  <a:tcPr marL="0" marR="0" marT="0" marB="0" anchor="ctr"/>
                </a:tc>
                <a:tc>
                  <a:txBody>
                    <a:bodyPr/>
                    <a:lstStyle/>
                    <a:p>
                      <a:pPr algn="ctr" fontAlgn="ctr"/>
                      <a:r>
                        <a:rPr lang="en-IE" sz="1200" b="0" i="0" u="none" strike="noStrike" dirty="0">
                          <a:solidFill>
                            <a:srgbClr val="000000"/>
                          </a:solidFill>
                          <a:effectLst/>
                          <a:latin typeface="Calibri" panose="020F0502020204030204" pitchFamily="34" charset="0"/>
                          <a:cs typeface="Calibri" panose="020F0502020204030204" pitchFamily="34" charset="0"/>
                        </a:rPr>
                        <a:t>95.5</a:t>
                      </a:r>
                    </a:p>
                  </a:txBody>
                  <a:tcPr marL="0" marR="0" marT="0" marB="0" anchor="ctr"/>
                </a:tc>
                <a:tc>
                  <a:txBody>
                    <a:bodyPr/>
                    <a:lstStyle/>
                    <a:p>
                      <a:pPr algn="ctr" fontAlgn="ctr"/>
                      <a:r>
                        <a:rPr lang="en-IE" sz="1200" b="0" i="0" u="none" strike="noStrike" dirty="0">
                          <a:solidFill>
                            <a:srgbClr val="000000"/>
                          </a:solidFill>
                          <a:effectLst/>
                          <a:latin typeface="Calibri" panose="020F0502020204030204" pitchFamily="34" charset="0"/>
                          <a:cs typeface="Calibri" panose="020F0502020204030204" pitchFamily="34" charset="0"/>
                        </a:rPr>
                        <a:t>2</a:t>
                      </a:r>
                    </a:p>
                  </a:txBody>
                  <a:tcPr marL="0" marR="0" marT="0" marB="0" anchor="ctr"/>
                </a:tc>
                <a:tc>
                  <a:txBody>
                    <a:bodyPr/>
                    <a:lstStyle/>
                    <a:p>
                      <a:pPr algn="ctr" fontAlgn="ctr"/>
                      <a:r>
                        <a:rPr lang="en-IE" sz="1200" b="0" i="0" u="none" strike="noStrike" dirty="0">
                          <a:solidFill>
                            <a:srgbClr val="000000"/>
                          </a:solidFill>
                          <a:effectLst/>
                          <a:latin typeface="Calibri" panose="020F0502020204030204" pitchFamily="34" charset="0"/>
                          <a:cs typeface="Calibri" panose="020F0502020204030204" pitchFamily="34" charset="0"/>
                        </a:rPr>
                        <a:t>88.9</a:t>
                      </a:r>
                    </a:p>
                  </a:txBody>
                  <a:tcPr marL="0" marR="0" marT="0" marB="0" anchor="ctr"/>
                </a:tc>
                <a:tc>
                  <a:txBody>
                    <a:bodyPr/>
                    <a:lstStyle/>
                    <a:p>
                      <a:pPr algn="ctr" fontAlgn="ctr"/>
                      <a:r>
                        <a:rPr lang="en-IE" sz="1200" b="0" i="0" u="none" strike="noStrike" dirty="0">
                          <a:solidFill>
                            <a:srgbClr val="000000"/>
                          </a:solidFill>
                          <a:effectLst/>
                          <a:latin typeface="Calibri" panose="020F0502020204030204" pitchFamily="34" charset="0"/>
                          <a:cs typeface="Calibri" panose="020F0502020204030204" pitchFamily="34" charset="0"/>
                        </a:rPr>
                        <a:t>4</a:t>
                      </a:r>
                    </a:p>
                  </a:txBody>
                  <a:tcPr marL="0" marR="0" marT="0" marB="0" anchor="ctr"/>
                </a:tc>
                <a:tc>
                  <a:txBody>
                    <a:bodyPr/>
                    <a:lstStyle/>
                    <a:p>
                      <a:pPr algn="ctr" fontAlgn="ctr"/>
                      <a:r>
                        <a:rPr lang="en-IE" sz="1200" b="0" i="0" u="none" strike="noStrike" dirty="0">
                          <a:solidFill>
                            <a:srgbClr val="000000"/>
                          </a:solidFill>
                          <a:effectLst/>
                          <a:latin typeface="Calibri" panose="020F0502020204030204" pitchFamily="34" charset="0"/>
                          <a:cs typeface="Calibri" panose="020F0502020204030204" pitchFamily="34" charset="0"/>
                        </a:rPr>
                        <a:t>84.2</a:t>
                      </a:r>
                    </a:p>
                  </a:txBody>
                  <a:tcPr marL="0" marR="0" marT="0" marB="0" anchor="ctr"/>
                </a:tc>
                <a:tc>
                  <a:txBody>
                    <a:bodyPr/>
                    <a:lstStyle/>
                    <a:p>
                      <a:pPr algn="ctr" fontAlgn="ctr"/>
                      <a:r>
                        <a:rPr lang="en-IE" sz="1200" b="0" i="0" u="none" strike="noStrike" dirty="0">
                          <a:solidFill>
                            <a:srgbClr val="000000"/>
                          </a:solidFill>
                          <a:effectLst/>
                          <a:latin typeface="Calibri" panose="020F0502020204030204" pitchFamily="34" charset="0"/>
                          <a:cs typeface="Calibri" panose="020F0502020204030204" pitchFamily="34" charset="0"/>
                        </a:rPr>
                        <a:t>3</a:t>
                      </a:r>
                    </a:p>
                  </a:txBody>
                  <a:tcPr marL="0" marR="0" marT="0" marB="0" anchor="ctr"/>
                </a:tc>
                <a:tc>
                  <a:txBody>
                    <a:bodyPr/>
                    <a:lstStyle/>
                    <a:p>
                      <a:pPr algn="ctr" fontAlgn="ctr"/>
                      <a:r>
                        <a:rPr lang="en-IE" sz="1200" b="0" i="0" u="none" strike="noStrike" dirty="0">
                          <a:solidFill>
                            <a:srgbClr val="000000"/>
                          </a:solidFill>
                          <a:effectLst/>
                          <a:latin typeface="Calibri" panose="020F0502020204030204" pitchFamily="34" charset="0"/>
                          <a:cs typeface="Calibri" panose="020F0502020204030204" pitchFamily="34" charset="0"/>
                        </a:rPr>
                        <a:t>91.3</a:t>
                      </a:r>
                    </a:p>
                  </a:txBody>
                  <a:tcPr marL="0" marR="0" marT="0" marB="0" anchor="ctr"/>
                </a:tc>
                <a:tc>
                  <a:txBody>
                    <a:bodyPr/>
                    <a:lstStyle/>
                    <a:p>
                      <a:pPr algn="ctr" fontAlgn="ctr"/>
                      <a:r>
                        <a:rPr lang="en-IE" sz="1200" b="0" i="0" u="none" strike="noStrike" dirty="0">
                          <a:solidFill>
                            <a:srgbClr val="000000"/>
                          </a:solidFill>
                          <a:effectLst/>
                          <a:latin typeface="Calibri" panose="020F0502020204030204" pitchFamily="34" charset="0"/>
                          <a:cs typeface="Calibri" panose="020F0502020204030204" pitchFamily="34" charset="0"/>
                        </a:rPr>
                        <a:t>3</a:t>
                      </a:r>
                    </a:p>
                  </a:txBody>
                  <a:tcPr marL="0" marR="0" marT="0" marB="0" anchor="ctr"/>
                </a:tc>
                <a:tc>
                  <a:txBody>
                    <a:bodyPr/>
                    <a:lstStyle/>
                    <a:p>
                      <a:pPr algn="ctr" fontAlgn="ctr"/>
                      <a:r>
                        <a:rPr lang="en-IE" sz="1200" b="0" i="0" u="none" strike="noStrike" dirty="0">
                          <a:solidFill>
                            <a:srgbClr val="000000"/>
                          </a:solidFill>
                          <a:effectLst/>
                          <a:latin typeface="Calibri" panose="020F0502020204030204" pitchFamily="34" charset="0"/>
                          <a:cs typeface="Calibri" panose="020F0502020204030204" pitchFamily="34" charset="0"/>
                        </a:rPr>
                        <a:t>40.0</a:t>
                      </a:r>
                    </a:p>
                  </a:txBody>
                  <a:tcPr marL="0" marR="0" marT="0" marB="0" anchor="ctr"/>
                </a:tc>
                <a:tc>
                  <a:txBody>
                    <a:bodyPr/>
                    <a:lstStyle/>
                    <a:p>
                      <a:pPr algn="ctr" fontAlgn="ctr"/>
                      <a:r>
                        <a:rPr lang="en-IE" sz="1200" b="0" i="0" u="none" strike="noStrike" dirty="0">
                          <a:solidFill>
                            <a:srgbClr val="000000"/>
                          </a:solidFill>
                          <a:effectLst/>
                          <a:latin typeface="Calibri" panose="020F0502020204030204" pitchFamily="34" charset="0"/>
                          <a:cs typeface="Calibri" panose="020F0502020204030204" pitchFamily="34" charset="0"/>
                        </a:rPr>
                        <a:t>2</a:t>
                      </a:r>
                    </a:p>
                  </a:txBody>
                  <a:tcPr marL="0" marR="0" marT="0" marB="0" anchor="ctr"/>
                </a:tc>
                <a:tc>
                  <a:txBody>
                    <a:bodyPr/>
                    <a:lstStyle/>
                    <a:p>
                      <a:pPr algn="ctr" fontAlgn="ctr"/>
                      <a:r>
                        <a:rPr lang="en-IE" sz="1200" b="0" i="0" u="none" strike="noStrike" dirty="0">
                          <a:solidFill>
                            <a:srgbClr val="000000"/>
                          </a:solidFill>
                          <a:effectLst/>
                          <a:latin typeface="Calibri" panose="020F0502020204030204" pitchFamily="34" charset="0"/>
                          <a:cs typeface="Calibri" panose="020F0502020204030204" pitchFamily="34" charset="0"/>
                        </a:rPr>
                        <a:t>61.5</a:t>
                      </a:r>
                    </a:p>
                  </a:txBody>
                  <a:tcPr marL="0" marR="0" marT="0" marB="0" anchor="ctr"/>
                </a:tc>
                <a:tc>
                  <a:txBody>
                    <a:bodyPr/>
                    <a:lstStyle/>
                    <a:p>
                      <a:pPr algn="ctr" fontAlgn="ctr"/>
                      <a:r>
                        <a:rPr lang="en-IE" sz="1200" b="0" i="0" u="none" strike="noStrike" dirty="0">
                          <a:solidFill>
                            <a:srgbClr val="000000"/>
                          </a:solidFill>
                          <a:effectLst/>
                          <a:latin typeface="Calibri" panose="020F0502020204030204" pitchFamily="34" charset="0"/>
                          <a:cs typeface="Calibri" panose="020F0502020204030204" pitchFamily="34" charset="0"/>
                        </a:rPr>
                        <a:t>2</a:t>
                      </a:r>
                    </a:p>
                  </a:txBody>
                  <a:tcPr marL="0" marR="0" marT="0" marB="0" anchor="ctr"/>
                </a:tc>
                <a:extLst>
                  <a:ext uri="{0D108BD9-81ED-4DB2-BD59-A6C34878D82A}">
                    <a16:rowId xmlns:a16="http://schemas.microsoft.com/office/drawing/2014/main" val="32244854"/>
                  </a:ext>
                </a:extLst>
              </a:tr>
              <a:tr h="219145">
                <a:tc>
                  <a:txBody>
                    <a:bodyPr/>
                    <a:lstStyle/>
                    <a:p>
                      <a:pPr algn="l" fontAlgn="ctr"/>
                      <a:r>
                        <a:rPr lang="en-GB" sz="1100" b="1" u="none" strike="noStrike" dirty="0">
                          <a:effectLst/>
                        </a:rPr>
                        <a:t>Area 8: S/OY; LD/WH; LH/MH</a:t>
                      </a:r>
                      <a:endParaRPr lang="en-GB" sz="1100" b="1" i="0" u="none" strike="noStrike" dirty="0">
                        <a:solidFill>
                          <a:srgbClr val="000000"/>
                        </a:solidFill>
                        <a:effectLst/>
                        <a:latin typeface="Calibri" panose="020F0502020204030204" pitchFamily="34" charset="0"/>
                      </a:endParaRPr>
                    </a:p>
                  </a:txBody>
                  <a:tcPr marL="0" marR="0" marT="0" marB="0" anchor="ctr"/>
                </a:tc>
                <a:tc>
                  <a:txBody>
                    <a:bodyPr/>
                    <a:lstStyle/>
                    <a:p>
                      <a:pPr algn="ctr" fontAlgn="ctr"/>
                      <a:r>
                        <a:rPr lang="en-IE" sz="1200" b="0" i="0" u="none" strike="noStrike" dirty="0">
                          <a:solidFill>
                            <a:srgbClr val="000000"/>
                          </a:solidFill>
                          <a:effectLst/>
                          <a:latin typeface="Calibri" panose="020F0502020204030204" pitchFamily="34" charset="0"/>
                          <a:cs typeface="Calibri" panose="020F0502020204030204" pitchFamily="34" charset="0"/>
                        </a:rPr>
                        <a:t>59.1</a:t>
                      </a:r>
                    </a:p>
                  </a:txBody>
                  <a:tcPr marL="0" marR="0" marT="0" marB="0" anchor="ctr"/>
                </a:tc>
                <a:tc>
                  <a:txBody>
                    <a:bodyPr/>
                    <a:lstStyle/>
                    <a:p>
                      <a:pPr algn="ctr" fontAlgn="ctr"/>
                      <a:r>
                        <a:rPr lang="en-IE" sz="1200" b="0" i="0" u="none" strike="noStrike" dirty="0">
                          <a:solidFill>
                            <a:srgbClr val="000000"/>
                          </a:solidFill>
                          <a:effectLst/>
                          <a:latin typeface="Calibri" panose="020F0502020204030204" pitchFamily="34" charset="0"/>
                          <a:cs typeface="Calibri" panose="020F0502020204030204" pitchFamily="34" charset="0"/>
                        </a:rPr>
                        <a:t>1</a:t>
                      </a:r>
                    </a:p>
                  </a:txBody>
                  <a:tcPr marL="0" marR="0" marT="0" marB="0" anchor="ctr"/>
                </a:tc>
                <a:tc>
                  <a:txBody>
                    <a:bodyPr/>
                    <a:lstStyle/>
                    <a:p>
                      <a:pPr algn="ctr" fontAlgn="ctr"/>
                      <a:r>
                        <a:rPr lang="en-IE" sz="1200" b="0" i="0" u="none" strike="noStrike" dirty="0">
                          <a:solidFill>
                            <a:srgbClr val="000000"/>
                          </a:solidFill>
                          <a:effectLst/>
                          <a:latin typeface="Calibri" panose="020F0502020204030204" pitchFamily="34" charset="0"/>
                          <a:cs typeface="Calibri" panose="020F0502020204030204" pitchFamily="34" charset="0"/>
                        </a:rPr>
                        <a:t>100.0</a:t>
                      </a:r>
                    </a:p>
                  </a:txBody>
                  <a:tcPr marL="0" marR="0" marT="0" marB="0" anchor="ctr"/>
                </a:tc>
                <a:tc>
                  <a:txBody>
                    <a:bodyPr/>
                    <a:lstStyle/>
                    <a:p>
                      <a:pPr algn="ctr" fontAlgn="ctr"/>
                      <a:r>
                        <a:rPr lang="en-IE" sz="1200" b="0" i="0" u="none" strike="noStrike" dirty="0">
                          <a:solidFill>
                            <a:srgbClr val="000000"/>
                          </a:solidFill>
                          <a:effectLst/>
                          <a:latin typeface="Calibri" panose="020F0502020204030204" pitchFamily="34" charset="0"/>
                          <a:cs typeface="Calibri" panose="020F0502020204030204" pitchFamily="34" charset="0"/>
                        </a:rPr>
                        <a:t>2</a:t>
                      </a:r>
                    </a:p>
                  </a:txBody>
                  <a:tcPr marL="0" marR="0" marT="0" marB="0" anchor="ctr"/>
                </a:tc>
                <a:tc>
                  <a:txBody>
                    <a:bodyPr/>
                    <a:lstStyle/>
                    <a:p>
                      <a:pPr algn="ctr" fontAlgn="ctr"/>
                      <a:r>
                        <a:rPr lang="en-IE" sz="1200" b="0" i="0" u="none" strike="noStrike" dirty="0">
                          <a:solidFill>
                            <a:srgbClr val="000000"/>
                          </a:solidFill>
                          <a:effectLst/>
                          <a:latin typeface="Calibri" panose="020F0502020204030204" pitchFamily="34" charset="0"/>
                          <a:cs typeface="Calibri" panose="020F0502020204030204" pitchFamily="34" charset="0"/>
                        </a:rPr>
                        <a:t>61.1</a:t>
                      </a:r>
                    </a:p>
                  </a:txBody>
                  <a:tcPr marL="0" marR="0" marT="0" marB="0" anchor="ctr"/>
                </a:tc>
                <a:tc>
                  <a:txBody>
                    <a:bodyPr/>
                    <a:lstStyle/>
                    <a:p>
                      <a:pPr algn="ctr" fontAlgn="ctr"/>
                      <a:r>
                        <a:rPr lang="en-IE" sz="1200" b="0" i="0" u="none" strike="noStrike" dirty="0">
                          <a:solidFill>
                            <a:srgbClr val="000000"/>
                          </a:solidFill>
                          <a:effectLst/>
                          <a:latin typeface="Calibri" panose="020F0502020204030204" pitchFamily="34" charset="0"/>
                          <a:cs typeface="Calibri" panose="020F0502020204030204" pitchFamily="34" charset="0"/>
                        </a:rPr>
                        <a:t>6</a:t>
                      </a:r>
                    </a:p>
                  </a:txBody>
                  <a:tcPr marL="0" marR="0" marT="0" marB="0" anchor="ctr"/>
                </a:tc>
                <a:tc>
                  <a:txBody>
                    <a:bodyPr/>
                    <a:lstStyle/>
                    <a:p>
                      <a:pPr algn="ctr" fontAlgn="ctr"/>
                      <a:r>
                        <a:rPr lang="en-IE" sz="1200" b="0" i="0" u="none" strike="noStrike" dirty="0">
                          <a:solidFill>
                            <a:srgbClr val="000000"/>
                          </a:solidFill>
                          <a:effectLst/>
                          <a:latin typeface="Calibri" panose="020F0502020204030204" pitchFamily="34" charset="0"/>
                          <a:cs typeface="Calibri" panose="020F0502020204030204" pitchFamily="34" charset="0"/>
                        </a:rPr>
                        <a:t>41.2</a:t>
                      </a:r>
                    </a:p>
                  </a:txBody>
                  <a:tcPr marL="0" marR="0" marT="0" marB="0" anchor="ctr"/>
                </a:tc>
                <a:tc>
                  <a:txBody>
                    <a:bodyPr/>
                    <a:lstStyle/>
                    <a:p>
                      <a:pPr algn="ctr" fontAlgn="ctr"/>
                      <a:r>
                        <a:rPr lang="en-IE" sz="1200" b="0" i="0" u="none" strike="noStrike" dirty="0">
                          <a:solidFill>
                            <a:srgbClr val="000000"/>
                          </a:solidFill>
                          <a:effectLst/>
                          <a:latin typeface="Calibri" panose="020F0502020204030204" pitchFamily="34" charset="0"/>
                          <a:cs typeface="Calibri" panose="020F0502020204030204" pitchFamily="34" charset="0"/>
                        </a:rPr>
                        <a:t>6</a:t>
                      </a:r>
                    </a:p>
                  </a:txBody>
                  <a:tcPr marL="0" marR="0" marT="0" marB="0" anchor="ctr"/>
                </a:tc>
                <a:tc>
                  <a:txBody>
                    <a:bodyPr/>
                    <a:lstStyle/>
                    <a:p>
                      <a:pPr algn="ctr" fontAlgn="ctr"/>
                      <a:r>
                        <a:rPr lang="en-IE" sz="1200" b="0" i="0" u="none" strike="noStrike" dirty="0">
                          <a:solidFill>
                            <a:srgbClr val="000000"/>
                          </a:solidFill>
                          <a:effectLst/>
                          <a:latin typeface="Calibri" panose="020F0502020204030204" pitchFamily="34" charset="0"/>
                          <a:cs typeface="Calibri" panose="020F0502020204030204" pitchFamily="34" charset="0"/>
                        </a:rPr>
                        <a:t>100.0</a:t>
                      </a:r>
                    </a:p>
                  </a:txBody>
                  <a:tcPr marL="0" marR="0" marT="0" marB="0" anchor="ctr"/>
                </a:tc>
                <a:tc>
                  <a:txBody>
                    <a:bodyPr/>
                    <a:lstStyle/>
                    <a:p>
                      <a:pPr algn="ctr" fontAlgn="ctr"/>
                      <a:r>
                        <a:rPr lang="en-IE" sz="1200" b="0" i="0" u="none" strike="noStrike" dirty="0">
                          <a:solidFill>
                            <a:srgbClr val="000000"/>
                          </a:solidFill>
                          <a:effectLst/>
                          <a:latin typeface="Calibri" panose="020F0502020204030204" pitchFamily="34" charset="0"/>
                          <a:cs typeface="Calibri" panose="020F0502020204030204" pitchFamily="34" charset="0"/>
                        </a:rPr>
                        <a:t>1</a:t>
                      </a:r>
                    </a:p>
                  </a:txBody>
                  <a:tcPr marL="0" marR="0" marT="0" marB="0" anchor="ctr"/>
                </a:tc>
                <a:tc>
                  <a:txBody>
                    <a:bodyPr/>
                    <a:lstStyle/>
                    <a:p>
                      <a:pPr algn="ctr" fontAlgn="ctr"/>
                      <a:r>
                        <a:rPr lang="en-IE" sz="1200" b="0" i="0" u="none" strike="noStrike" dirty="0">
                          <a:solidFill>
                            <a:srgbClr val="000000"/>
                          </a:solidFill>
                          <a:effectLst/>
                          <a:latin typeface="Calibri" panose="020F0502020204030204" pitchFamily="34" charset="0"/>
                          <a:cs typeface="Calibri" panose="020F0502020204030204" pitchFamily="34" charset="0"/>
                        </a:rPr>
                        <a:t>100.0</a:t>
                      </a:r>
                    </a:p>
                  </a:txBody>
                  <a:tcPr marL="0" marR="0" marT="0" marB="0" anchor="ctr"/>
                </a:tc>
                <a:tc>
                  <a:txBody>
                    <a:bodyPr/>
                    <a:lstStyle/>
                    <a:p>
                      <a:pPr algn="ctr" fontAlgn="ctr"/>
                      <a:r>
                        <a:rPr lang="en-IE" sz="1200" b="0" i="0" u="none" strike="noStrike" dirty="0">
                          <a:solidFill>
                            <a:srgbClr val="000000"/>
                          </a:solidFill>
                          <a:effectLst/>
                          <a:latin typeface="Calibri" panose="020F0502020204030204" pitchFamily="34" charset="0"/>
                          <a:cs typeface="Calibri" panose="020F0502020204030204" pitchFamily="34" charset="0"/>
                        </a:rPr>
                        <a:t>2</a:t>
                      </a:r>
                    </a:p>
                  </a:txBody>
                  <a:tcPr marL="0" marR="0" marT="0" marB="0" anchor="ctr"/>
                </a:tc>
                <a:extLst>
                  <a:ext uri="{0D108BD9-81ED-4DB2-BD59-A6C34878D82A}">
                    <a16:rowId xmlns:a16="http://schemas.microsoft.com/office/drawing/2014/main" val="2543365719"/>
                  </a:ext>
                </a:extLst>
              </a:tr>
              <a:tr h="230103">
                <a:tc>
                  <a:txBody>
                    <a:bodyPr/>
                    <a:lstStyle/>
                    <a:p>
                      <a:pPr algn="l" fontAlgn="ctr"/>
                      <a:r>
                        <a:rPr lang="en-GB" sz="1100" b="1" u="none" strike="noStrike" dirty="0">
                          <a:effectLst/>
                        </a:rPr>
                        <a:t>Area 9: DN; DNC; DNW</a:t>
                      </a:r>
                      <a:endParaRPr lang="en-GB" sz="1100" b="1" i="0" u="none" strike="noStrike" dirty="0">
                        <a:solidFill>
                          <a:srgbClr val="000000"/>
                        </a:solidFill>
                        <a:effectLst/>
                        <a:latin typeface="Calibri" panose="020F0502020204030204" pitchFamily="34" charset="0"/>
                      </a:endParaRPr>
                    </a:p>
                  </a:txBody>
                  <a:tcPr marL="0" marR="0" marT="0" marB="0" anchor="ctr"/>
                </a:tc>
                <a:tc>
                  <a:txBody>
                    <a:bodyPr/>
                    <a:lstStyle/>
                    <a:p>
                      <a:pPr algn="ctr" fontAlgn="ctr"/>
                      <a:r>
                        <a:rPr lang="en-IE" sz="1200" b="0" i="0" u="none" strike="noStrike" dirty="0">
                          <a:solidFill>
                            <a:srgbClr val="000000"/>
                          </a:solidFill>
                          <a:effectLst/>
                          <a:latin typeface="Calibri" panose="020F0502020204030204" pitchFamily="34" charset="0"/>
                          <a:cs typeface="Calibri" panose="020F0502020204030204" pitchFamily="34" charset="0"/>
                        </a:rPr>
                        <a:t>55.4</a:t>
                      </a:r>
                    </a:p>
                  </a:txBody>
                  <a:tcPr marL="0" marR="0" marT="0" marB="0" anchor="ctr"/>
                </a:tc>
                <a:tc>
                  <a:txBody>
                    <a:bodyPr/>
                    <a:lstStyle/>
                    <a:p>
                      <a:pPr algn="ctr" fontAlgn="ctr"/>
                      <a:r>
                        <a:rPr lang="en-IE" sz="1200" b="0" i="0" u="none" strike="noStrike" dirty="0">
                          <a:solidFill>
                            <a:srgbClr val="000000"/>
                          </a:solidFill>
                          <a:effectLst/>
                          <a:latin typeface="Calibri" panose="020F0502020204030204" pitchFamily="34" charset="0"/>
                          <a:cs typeface="Calibri" panose="020F0502020204030204" pitchFamily="34" charset="0"/>
                        </a:rPr>
                        <a:t>6</a:t>
                      </a:r>
                    </a:p>
                  </a:txBody>
                  <a:tcPr marL="0" marR="0" marT="0" marB="0" anchor="ctr"/>
                </a:tc>
                <a:tc>
                  <a:txBody>
                    <a:bodyPr/>
                    <a:lstStyle/>
                    <a:p>
                      <a:pPr algn="ctr" fontAlgn="ctr"/>
                      <a:r>
                        <a:rPr lang="en-IE" sz="1200" b="0" i="0" u="none" strike="noStrike" dirty="0">
                          <a:solidFill>
                            <a:srgbClr val="000000"/>
                          </a:solidFill>
                          <a:effectLst/>
                          <a:latin typeface="Calibri" panose="020F0502020204030204" pitchFamily="34" charset="0"/>
                          <a:cs typeface="Calibri" panose="020F0502020204030204" pitchFamily="34" charset="0"/>
                        </a:rPr>
                        <a:t>56.1</a:t>
                      </a:r>
                    </a:p>
                  </a:txBody>
                  <a:tcPr marL="0" marR="0" marT="0" marB="0" anchor="ctr"/>
                </a:tc>
                <a:tc>
                  <a:txBody>
                    <a:bodyPr/>
                    <a:lstStyle/>
                    <a:p>
                      <a:pPr algn="ctr" fontAlgn="ctr"/>
                      <a:r>
                        <a:rPr lang="en-IE" sz="1200" b="0" i="0" u="none" strike="noStrike" dirty="0">
                          <a:solidFill>
                            <a:srgbClr val="000000"/>
                          </a:solidFill>
                          <a:effectLst/>
                          <a:latin typeface="Calibri" panose="020F0502020204030204" pitchFamily="34" charset="0"/>
                          <a:cs typeface="Calibri" panose="020F0502020204030204" pitchFamily="34" charset="0"/>
                        </a:rPr>
                        <a:t>4</a:t>
                      </a:r>
                    </a:p>
                  </a:txBody>
                  <a:tcPr marL="0" marR="0" marT="0" marB="0" anchor="ctr"/>
                </a:tc>
                <a:tc>
                  <a:txBody>
                    <a:bodyPr/>
                    <a:lstStyle/>
                    <a:p>
                      <a:pPr algn="ctr" fontAlgn="ctr"/>
                      <a:r>
                        <a:rPr lang="en-IE" sz="1200" b="0" i="0" u="none" strike="noStrike" dirty="0">
                          <a:solidFill>
                            <a:srgbClr val="000000"/>
                          </a:solidFill>
                          <a:effectLst/>
                          <a:latin typeface="Calibri" panose="020F0502020204030204" pitchFamily="34" charset="0"/>
                          <a:cs typeface="Calibri" panose="020F0502020204030204" pitchFamily="34" charset="0"/>
                        </a:rPr>
                        <a:t>81.0</a:t>
                      </a:r>
                    </a:p>
                  </a:txBody>
                  <a:tcPr marL="0" marR="0" marT="0" marB="0" anchor="ctr"/>
                </a:tc>
                <a:tc>
                  <a:txBody>
                    <a:bodyPr/>
                    <a:lstStyle/>
                    <a:p>
                      <a:pPr algn="ctr" fontAlgn="ctr"/>
                      <a:r>
                        <a:rPr lang="en-IE" sz="1200" b="0" i="0" u="none" strike="noStrike" dirty="0">
                          <a:solidFill>
                            <a:srgbClr val="000000"/>
                          </a:solidFill>
                          <a:effectLst/>
                          <a:latin typeface="Calibri" panose="020F0502020204030204" pitchFamily="34" charset="0"/>
                          <a:cs typeface="Calibri" panose="020F0502020204030204" pitchFamily="34" charset="0"/>
                        </a:rPr>
                        <a:t>5</a:t>
                      </a:r>
                    </a:p>
                  </a:txBody>
                  <a:tcPr marL="0" marR="0" marT="0" marB="0" anchor="ctr"/>
                </a:tc>
                <a:tc>
                  <a:txBody>
                    <a:bodyPr/>
                    <a:lstStyle/>
                    <a:p>
                      <a:pPr algn="ctr" fontAlgn="ctr"/>
                      <a:r>
                        <a:rPr lang="en-IE" sz="1200" b="0" i="0" u="none" strike="noStrike" dirty="0">
                          <a:solidFill>
                            <a:srgbClr val="000000"/>
                          </a:solidFill>
                          <a:effectLst/>
                          <a:latin typeface="Calibri" panose="020F0502020204030204" pitchFamily="34" charset="0"/>
                          <a:cs typeface="Calibri" panose="020F0502020204030204" pitchFamily="34" charset="0"/>
                        </a:rPr>
                        <a:t>49.2</a:t>
                      </a:r>
                    </a:p>
                  </a:txBody>
                  <a:tcPr marL="0" marR="0" marT="0" marB="0" anchor="ctr"/>
                </a:tc>
                <a:tc>
                  <a:txBody>
                    <a:bodyPr/>
                    <a:lstStyle/>
                    <a:p>
                      <a:pPr algn="ctr" fontAlgn="ctr"/>
                      <a:r>
                        <a:rPr lang="en-IE" sz="1200" b="0" i="0" u="none" strike="noStrike" dirty="0">
                          <a:solidFill>
                            <a:srgbClr val="000000"/>
                          </a:solidFill>
                          <a:effectLst/>
                          <a:latin typeface="Calibri" panose="020F0502020204030204" pitchFamily="34" charset="0"/>
                          <a:cs typeface="Calibri" panose="020F0502020204030204" pitchFamily="34" charset="0"/>
                        </a:rPr>
                        <a:t>4</a:t>
                      </a:r>
                    </a:p>
                  </a:txBody>
                  <a:tcPr marL="0" marR="0" marT="0" marB="0" anchor="ctr"/>
                </a:tc>
                <a:tc>
                  <a:txBody>
                    <a:bodyPr/>
                    <a:lstStyle/>
                    <a:p>
                      <a:pPr algn="ctr" fontAlgn="ctr"/>
                      <a:r>
                        <a:rPr lang="en-IE" sz="1200" b="0" i="0" u="none" strike="noStrike" dirty="0">
                          <a:solidFill>
                            <a:srgbClr val="000000"/>
                          </a:solidFill>
                          <a:effectLst/>
                          <a:latin typeface="Calibri" panose="020F0502020204030204" pitchFamily="34" charset="0"/>
                          <a:cs typeface="Calibri" panose="020F0502020204030204" pitchFamily="34" charset="0"/>
                        </a:rPr>
                        <a:t>10.3</a:t>
                      </a:r>
                    </a:p>
                  </a:txBody>
                  <a:tcPr marL="0" marR="0" marT="0" marB="0" anchor="ctr"/>
                </a:tc>
                <a:tc>
                  <a:txBody>
                    <a:bodyPr/>
                    <a:lstStyle/>
                    <a:p>
                      <a:pPr algn="ctr" fontAlgn="ctr"/>
                      <a:r>
                        <a:rPr lang="en-IE" sz="1200" b="0" i="0" u="none" strike="noStrike" dirty="0">
                          <a:solidFill>
                            <a:srgbClr val="000000"/>
                          </a:solidFill>
                          <a:effectLst/>
                          <a:latin typeface="Calibri" panose="020F0502020204030204" pitchFamily="34" charset="0"/>
                          <a:cs typeface="Calibri" panose="020F0502020204030204" pitchFamily="34" charset="0"/>
                        </a:rPr>
                        <a:t>2</a:t>
                      </a:r>
                    </a:p>
                  </a:txBody>
                  <a:tcPr marL="0" marR="0" marT="0" marB="0" anchor="ctr"/>
                </a:tc>
                <a:tc>
                  <a:txBody>
                    <a:bodyPr/>
                    <a:lstStyle/>
                    <a:p>
                      <a:pPr algn="ctr" fontAlgn="ctr"/>
                      <a:r>
                        <a:rPr lang="en-IE" sz="1200" b="0" i="0" u="none" strike="noStrike" dirty="0">
                          <a:solidFill>
                            <a:srgbClr val="000000"/>
                          </a:solidFill>
                          <a:effectLst/>
                          <a:latin typeface="Calibri" panose="020F0502020204030204" pitchFamily="34" charset="0"/>
                          <a:cs typeface="Calibri" panose="020F0502020204030204" pitchFamily="34" charset="0"/>
                        </a:rPr>
                        <a:t>-</a:t>
                      </a:r>
                    </a:p>
                  </a:txBody>
                  <a:tcPr marL="0" marR="0" marT="0" marB="0" anchor="ctr"/>
                </a:tc>
                <a:tc>
                  <a:txBody>
                    <a:bodyPr/>
                    <a:lstStyle/>
                    <a:p>
                      <a:pPr algn="ctr" fontAlgn="ctr"/>
                      <a:r>
                        <a:rPr lang="en-IE" sz="1200" b="0" i="0" u="none" strike="noStrike" dirty="0">
                          <a:solidFill>
                            <a:srgbClr val="000000"/>
                          </a:solidFill>
                          <a:effectLst/>
                          <a:latin typeface="Calibri" panose="020F0502020204030204" pitchFamily="34" charset="0"/>
                          <a:cs typeface="Calibri" panose="020F0502020204030204" pitchFamily="34" charset="0"/>
                        </a:rPr>
                        <a:t>0</a:t>
                      </a:r>
                    </a:p>
                  </a:txBody>
                  <a:tcPr marL="0" marR="0" marT="0" marB="0" anchor="ctr"/>
                </a:tc>
                <a:extLst>
                  <a:ext uri="{0D108BD9-81ED-4DB2-BD59-A6C34878D82A}">
                    <a16:rowId xmlns:a16="http://schemas.microsoft.com/office/drawing/2014/main" val="3698851053"/>
                  </a:ext>
                </a:extLst>
              </a:tr>
              <a:tr h="230103">
                <a:tc>
                  <a:txBody>
                    <a:bodyPr/>
                    <a:lstStyle/>
                    <a:p>
                      <a:pPr algn="l" fontAlgn="ctr"/>
                      <a:r>
                        <a:rPr lang="en-IE" sz="1100" b="1" u="none" strike="noStrike" dirty="0">
                          <a:effectLst/>
                        </a:rPr>
                        <a:t>All Public only LTCFs</a:t>
                      </a:r>
                      <a:endParaRPr lang="en-IE" sz="1100" b="1" i="0" u="none" strike="noStrike" dirty="0">
                        <a:solidFill>
                          <a:srgbClr val="000000"/>
                        </a:solidFill>
                        <a:effectLst/>
                        <a:latin typeface="Calibri" panose="020F0502020204030204" pitchFamily="34" charset="0"/>
                      </a:endParaRPr>
                    </a:p>
                  </a:txBody>
                  <a:tcPr marL="0" marR="0" marT="0" marB="0" anchor="ctr"/>
                </a:tc>
                <a:tc>
                  <a:txBody>
                    <a:bodyPr/>
                    <a:lstStyle/>
                    <a:p>
                      <a:pPr algn="ctr" fontAlgn="ctr"/>
                      <a:r>
                        <a:rPr lang="en-IE" sz="1200" b="1" i="0" u="none" strike="noStrike" dirty="0">
                          <a:solidFill>
                            <a:srgbClr val="000000"/>
                          </a:solidFill>
                          <a:effectLst/>
                          <a:latin typeface="Calibri" panose="020F0502020204030204" pitchFamily="34" charset="0"/>
                          <a:cs typeface="Calibri" panose="020F0502020204030204" pitchFamily="34" charset="0"/>
                        </a:rPr>
                        <a:t>57.5</a:t>
                      </a:r>
                    </a:p>
                  </a:txBody>
                  <a:tcPr marL="0" marR="0" marT="0" marB="0" anchor="ctr"/>
                </a:tc>
                <a:tc>
                  <a:txBody>
                    <a:bodyPr/>
                    <a:lstStyle/>
                    <a:p>
                      <a:pPr algn="ctr" fontAlgn="ctr"/>
                      <a:r>
                        <a:rPr lang="en-IE" sz="1200" b="1" i="0" u="none" strike="noStrike" dirty="0">
                          <a:solidFill>
                            <a:srgbClr val="000000"/>
                          </a:solidFill>
                          <a:effectLst/>
                          <a:latin typeface="Calibri" panose="020F0502020204030204" pitchFamily="34" charset="0"/>
                          <a:cs typeface="Calibri" panose="020F0502020204030204" pitchFamily="34" charset="0"/>
                        </a:rPr>
                        <a:t>44</a:t>
                      </a:r>
                    </a:p>
                  </a:txBody>
                  <a:tcPr marL="0" marR="0" marT="0" marB="0" anchor="ctr"/>
                </a:tc>
                <a:tc>
                  <a:txBody>
                    <a:bodyPr/>
                    <a:lstStyle/>
                    <a:p>
                      <a:pPr algn="ctr" fontAlgn="ctr"/>
                      <a:r>
                        <a:rPr lang="en-IE" sz="1200" b="1" i="0" u="none" strike="noStrike" dirty="0">
                          <a:solidFill>
                            <a:srgbClr val="000000"/>
                          </a:solidFill>
                          <a:effectLst/>
                          <a:latin typeface="Calibri" panose="020F0502020204030204" pitchFamily="34" charset="0"/>
                          <a:cs typeface="Calibri" panose="020F0502020204030204" pitchFamily="34" charset="0"/>
                        </a:rPr>
                        <a:t>56.0</a:t>
                      </a:r>
                    </a:p>
                  </a:txBody>
                  <a:tcPr marL="0" marR="0" marT="0" marB="0" anchor="ctr"/>
                </a:tc>
                <a:tc>
                  <a:txBody>
                    <a:bodyPr/>
                    <a:lstStyle/>
                    <a:p>
                      <a:pPr algn="ctr" fontAlgn="ctr"/>
                      <a:r>
                        <a:rPr lang="en-IE" sz="1200" b="1" i="0" u="none" strike="noStrike" dirty="0">
                          <a:solidFill>
                            <a:srgbClr val="000000"/>
                          </a:solidFill>
                          <a:effectLst/>
                          <a:latin typeface="Calibri" panose="020F0502020204030204" pitchFamily="34" charset="0"/>
                          <a:cs typeface="Calibri" panose="020F0502020204030204" pitchFamily="34" charset="0"/>
                        </a:rPr>
                        <a:t>46</a:t>
                      </a:r>
                    </a:p>
                  </a:txBody>
                  <a:tcPr marL="0" marR="0" marT="0" marB="0" anchor="ctr"/>
                </a:tc>
                <a:tc>
                  <a:txBody>
                    <a:bodyPr/>
                    <a:lstStyle/>
                    <a:p>
                      <a:pPr algn="ctr" fontAlgn="ctr"/>
                      <a:r>
                        <a:rPr lang="en-IE" sz="1200" b="1" i="0" u="none" strike="noStrike" dirty="0">
                          <a:solidFill>
                            <a:srgbClr val="000000"/>
                          </a:solidFill>
                          <a:effectLst/>
                          <a:latin typeface="Calibri" panose="020F0502020204030204" pitchFamily="34" charset="0"/>
                          <a:cs typeface="Calibri" panose="020F0502020204030204" pitchFamily="34" charset="0"/>
                        </a:rPr>
                        <a:t>57.7</a:t>
                      </a:r>
                    </a:p>
                  </a:txBody>
                  <a:tcPr marL="0" marR="0" marT="0" marB="0" anchor="ctr"/>
                </a:tc>
                <a:tc>
                  <a:txBody>
                    <a:bodyPr/>
                    <a:lstStyle/>
                    <a:p>
                      <a:pPr algn="ctr" fontAlgn="ctr"/>
                      <a:r>
                        <a:rPr lang="en-IE" sz="1200" b="1" i="0" u="none" strike="noStrike" dirty="0">
                          <a:solidFill>
                            <a:srgbClr val="000000"/>
                          </a:solidFill>
                          <a:effectLst/>
                          <a:latin typeface="Calibri" panose="020F0502020204030204" pitchFamily="34" charset="0"/>
                          <a:cs typeface="Calibri" panose="020F0502020204030204" pitchFamily="34" charset="0"/>
                        </a:rPr>
                        <a:t>88</a:t>
                      </a:r>
                    </a:p>
                  </a:txBody>
                  <a:tcPr marL="0" marR="0" marT="0" marB="0" anchor="ctr"/>
                </a:tc>
                <a:tc>
                  <a:txBody>
                    <a:bodyPr/>
                    <a:lstStyle/>
                    <a:p>
                      <a:pPr algn="ctr" fontAlgn="ctr"/>
                      <a:r>
                        <a:rPr lang="en-IE" sz="1200" b="1" i="0" u="none" strike="noStrike" dirty="0">
                          <a:solidFill>
                            <a:srgbClr val="000000"/>
                          </a:solidFill>
                          <a:effectLst/>
                          <a:latin typeface="Calibri" panose="020F0502020204030204" pitchFamily="34" charset="0"/>
                          <a:cs typeface="Calibri" panose="020F0502020204030204" pitchFamily="34" charset="0"/>
                        </a:rPr>
                        <a:t>67.1</a:t>
                      </a:r>
                    </a:p>
                  </a:txBody>
                  <a:tcPr marL="0" marR="0" marT="0" marB="0" anchor="ctr"/>
                </a:tc>
                <a:tc>
                  <a:txBody>
                    <a:bodyPr/>
                    <a:lstStyle/>
                    <a:p>
                      <a:pPr algn="ctr" fontAlgn="ctr"/>
                      <a:r>
                        <a:rPr lang="en-IE" sz="1200" b="1" i="0" u="none" strike="noStrike" dirty="0">
                          <a:solidFill>
                            <a:srgbClr val="000000"/>
                          </a:solidFill>
                          <a:effectLst/>
                          <a:latin typeface="Calibri" panose="020F0502020204030204" pitchFamily="34" charset="0"/>
                          <a:cs typeface="Calibri" panose="020F0502020204030204" pitchFamily="34" charset="0"/>
                        </a:rPr>
                        <a:t>85</a:t>
                      </a:r>
                    </a:p>
                  </a:txBody>
                  <a:tcPr marL="0" marR="0" marT="0" marB="0" anchor="ctr"/>
                </a:tc>
                <a:tc>
                  <a:txBody>
                    <a:bodyPr/>
                    <a:lstStyle/>
                    <a:p>
                      <a:pPr algn="ctr" fontAlgn="ctr"/>
                      <a:r>
                        <a:rPr lang="en-IE" sz="1200" b="1" i="0" u="none" strike="noStrike" dirty="0">
                          <a:solidFill>
                            <a:srgbClr val="000000"/>
                          </a:solidFill>
                          <a:effectLst/>
                          <a:latin typeface="Calibri" panose="020F0502020204030204" pitchFamily="34" charset="0"/>
                          <a:cs typeface="Calibri" panose="020F0502020204030204" pitchFamily="34" charset="0"/>
                        </a:rPr>
                        <a:t>56.3</a:t>
                      </a:r>
                    </a:p>
                  </a:txBody>
                  <a:tcPr marL="0" marR="0" marT="0" marB="0" anchor="ctr"/>
                </a:tc>
                <a:tc>
                  <a:txBody>
                    <a:bodyPr/>
                    <a:lstStyle/>
                    <a:p>
                      <a:pPr algn="ctr" fontAlgn="ctr"/>
                      <a:r>
                        <a:rPr lang="en-IE" sz="1200" b="1" i="0" u="none" strike="noStrike" dirty="0">
                          <a:solidFill>
                            <a:srgbClr val="000000"/>
                          </a:solidFill>
                          <a:effectLst/>
                          <a:latin typeface="Calibri" panose="020F0502020204030204" pitchFamily="34" charset="0"/>
                          <a:cs typeface="Calibri" panose="020F0502020204030204" pitchFamily="34" charset="0"/>
                        </a:rPr>
                        <a:t>30</a:t>
                      </a:r>
                    </a:p>
                  </a:txBody>
                  <a:tcPr marL="0" marR="0" marT="0" marB="0" anchor="ctr"/>
                </a:tc>
                <a:tc>
                  <a:txBody>
                    <a:bodyPr/>
                    <a:lstStyle/>
                    <a:p>
                      <a:pPr algn="ctr" fontAlgn="ctr"/>
                      <a:r>
                        <a:rPr lang="en-IE" sz="1200" b="1" i="0" u="none" strike="noStrike" dirty="0">
                          <a:solidFill>
                            <a:srgbClr val="000000"/>
                          </a:solidFill>
                          <a:effectLst/>
                          <a:latin typeface="Calibri" panose="020F0502020204030204" pitchFamily="34" charset="0"/>
                          <a:cs typeface="Calibri" panose="020F0502020204030204" pitchFamily="34" charset="0"/>
                        </a:rPr>
                        <a:t>78.7</a:t>
                      </a:r>
                    </a:p>
                  </a:txBody>
                  <a:tcPr marL="0" marR="0" marT="0" marB="0" anchor="ctr"/>
                </a:tc>
                <a:tc>
                  <a:txBody>
                    <a:bodyPr/>
                    <a:lstStyle/>
                    <a:p>
                      <a:pPr algn="ctr" fontAlgn="ctr"/>
                      <a:r>
                        <a:rPr lang="en-IE" sz="1200" b="1" i="0" u="none" strike="noStrike" dirty="0">
                          <a:solidFill>
                            <a:srgbClr val="000000"/>
                          </a:solidFill>
                          <a:effectLst/>
                          <a:latin typeface="Calibri" panose="020F0502020204030204" pitchFamily="34" charset="0"/>
                          <a:cs typeface="Calibri" panose="020F0502020204030204" pitchFamily="34" charset="0"/>
                        </a:rPr>
                        <a:t>21</a:t>
                      </a:r>
                    </a:p>
                  </a:txBody>
                  <a:tcPr marL="0" marR="0" marT="0" marB="0" anchor="ctr"/>
                </a:tc>
                <a:extLst>
                  <a:ext uri="{0D108BD9-81ED-4DB2-BD59-A6C34878D82A}">
                    <a16:rowId xmlns:a16="http://schemas.microsoft.com/office/drawing/2014/main" val="3249780852"/>
                  </a:ext>
                </a:extLst>
              </a:tr>
              <a:tr h="230103">
                <a:tc>
                  <a:txBody>
                    <a:bodyPr/>
                    <a:lstStyle/>
                    <a:p>
                      <a:pPr algn="l" fontAlgn="ctr"/>
                      <a:r>
                        <a:rPr lang="en-IE" sz="1100" b="1" u="none" strike="noStrike" dirty="0">
                          <a:effectLst/>
                        </a:rPr>
                        <a:t>All LTCFs, including private</a:t>
                      </a:r>
                      <a:endParaRPr lang="en-IE" sz="1100" b="1" i="1" u="none" strike="noStrike" dirty="0">
                        <a:solidFill>
                          <a:srgbClr val="000000"/>
                        </a:solidFill>
                        <a:effectLst/>
                        <a:latin typeface="Calibri" panose="020F0502020204030204" pitchFamily="34" charset="0"/>
                      </a:endParaRPr>
                    </a:p>
                  </a:txBody>
                  <a:tcPr marL="0" marR="0" marT="0" marB="0" anchor="ctr"/>
                </a:tc>
                <a:tc>
                  <a:txBody>
                    <a:bodyPr/>
                    <a:lstStyle/>
                    <a:p>
                      <a:pPr algn="ctr" fontAlgn="ctr"/>
                      <a:r>
                        <a:rPr lang="en-IE" sz="1200" b="0" i="1" u="none" strike="noStrike" dirty="0">
                          <a:solidFill>
                            <a:srgbClr val="000000"/>
                          </a:solidFill>
                          <a:effectLst/>
                          <a:latin typeface="Calibri" panose="020F0502020204030204" pitchFamily="34" charset="0"/>
                          <a:cs typeface="Calibri" panose="020F0502020204030204" pitchFamily="34" charset="0"/>
                        </a:rPr>
                        <a:t>58.7</a:t>
                      </a:r>
                    </a:p>
                  </a:txBody>
                  <a:tcPr marL="0" marR="0" marT="0" marB="0" anchor="ctr"/>
                </a:tc>
                <a:tc>
                  <a:txBody>
                    <a:bodyPr/>
                    <a:lstStyle/>
                    <a:p>
                      <a:pPr algn="ctr" fontAlgn="ctr"/>
                      <a:r>
                        <a:rPr lang="en-IE" sz="1200" b="0" i="1" u="none" strike="noStrike" dirty="0">
                          <a:solidFill>
                            <a:srgbClr val="000000"/>
                          </a:solidFill>
                          <a:effectLst/>
                          <a:latin typeface="Calibri" panose="020F0502020204030204" pitchFamily="34" charset="0"/>
                          <a:cs typeface="Calibri" panose="020F0502020204030204" pitchFamily="34" charset="0"/>
                        </a:rPr>
                        <a:t>64</a:t>
                      </a:r>
                    </a:p>
                  </a:txBody>
                  <a:tcPr marL="0" marR="0" marT="0" marB="0" anchor="ctr"/>
                </a:tc>
                <a:tc>
                  <a:txBody>
                    <a:bodyPr/>
                    <a:lstStyle/>
                    <a:p>
                      <a:pPr algn="ctr" fontAlgn="ctr"/>
                      <a:r>
                        <a:rPr lang="en-IE" sz="1200" b="0" i="1" u="none" strike="noStrike" dirty="0">
                          <a:solidFill>
                            <a:srgbClr val="000000"/>
                          </a:solidFill>
                          <a:effectLst/>
                          <a:latin typeface="Calibri" panose="020F0502020204030204" pitchFamily="34" charset="0"/>
                          <a:cs typeface="Calibri" panose="020F0502020204030204" pitchFamily="34" charset="0"/>
                        </a:rPr>
                        <a:t>48.0</a:t>
                      </a:r>
                    </a:p>
                  </a:txBody>
                  <a:tcPr marL="0" marR="0" marT="0" marB="0" anchor="ctr"/>
                </a:tc>
                <a:tc>
                  <a:txBody>
                    <a:bodyPr/>
                    <a:lstStyle/>
                    <a:p>
                      <a:pPr algn="ctr" fontAlgn="ctr"/>
                      <a:r>
                        <a:rPr lang="en-IE" sz="1200" b="0" i="1" u="none" strike="noStrike" dirty="0">
                          <a:solidFill>
                            <a:srgbClr val="000000"/>
                          </a:solidFill>
                          <a:effectLst/>
                          <a:latin typeface="Calibri" panose="020F0502020204030204" pitchFamily="34" charset="0"/>
                          <a:cs typeface="Calibri" panose="020F0502020204030204" pitchFamily="34" charset="0"/>
                        </a:rPr>
                        <a:t>63</a:t>
                      </a:r>
                    </a:p>
                  </a:txBody>
                  <a:tcPr marL="0" marR="0" marT="0" marB="0" anchor="ctr"/>
                </a:tc>
                <a:tc>
                  <a:txBody>
                    <a:bodyPr/>
                    <a:lstStyle/>
                    <a:p>
                      <a:pPr algn="ctr" fontAlgn="ctr"/>
                      <a:r>
                        <a:rPr lang="en-IE" sz="1200" b="0" i="1" u="none" strike="noStrike" dirty="0">
                          <a:solidFill>
                            <a:srgbClr val="000000"/>
                          </a:solidFill>
                          <a:effectLst/>
                          <a:latin typeface="Calibri" panose="020F0502020204030204" pitchFamily="34" charset="0"/>
                          <a:cs typeface="Calibri" panose="020F0502020204030204" pitchFamily="34" charset="0"/>
                        </a:rPr>
                        <a:t>53.1</a:t>
                      </a:r>
                    </a:p>
                  </a:txBody>
                  <a:tcPr marL="0" marR="0" marT="0" marB="0" anchor="ctr"/>
                </a:tc>
                <a:tc>
                  <a:txBody>
                    <a:bodyPr/>
                    <a:lstStyle/>
                    <a:p>
                      <a:pPr algn="ctr" fontAlgn="ctr"/>
                      <a:r>
                        <a:rPr lang="en-IE" sz="1200" b="0" i="1" u="none" strike="noStrike" dirty="0">
                          <a:solidFill>
                            <a:srgbClr val="000000"/>
                          </a:solidFill>
                          <a:effectLst/>
                          <a:latin typeface="Calibri" panose="020F0502020204030204" pitchFamily="34" charset="0"/>
                          <a:cs typeface="Calibri" panose="020F0502020204030204" pitchFamily="34" charset="0"/>
                        </a:rPr>
                        <a:t>95</a:t>
                      </a:r>
                    </a:p>
                  </a:txBody>
                  <a:tcPr marL="0" marR="0" marT="0" marB="0" anchor="ctr"/>
                </a:tc>
                <a:tc>
                  <a:txBody>
                    <a:bodyPr/>
                    <a:lstStyle/>
                    <a:p>
                      <a:pPr algn="ctr" fontAlgn="ctr"/>
                      <a:r>
                        <a:rPr lang="en-IE" sz="1200" b="0" i="1" u="none" strike="noStrike" dirty="0">
                          <a:solidFill>
                            <a:srgbClr val="000000"/>
                          </a:solidFill>
                          <a:effectLst/>
                          <a:latin typeface="Calibri" panose="020F0502020204030204" pitchFamily="34" charset="0"/>
                          <a:cs typeface="Calibri" panose="020F0502020204030204" pitchFamily="34" charset="0"/>
                        </a:rPr>
                        <a:t>66.5</a:t>
                      </a:r>
                    </a:p>
                  </a:txBody>
                  <a:tcPr marL="0" marR="0" marT="0" marB="0" anchor="ctr"/>
                </a:tc>
                <a:tc>
                  <a:txBody>
                    <a:bodyPr/>
                    <a:lstStyle/>
                    <a:p>
                      <a:pPr algn="ctr" fontAlgn="ctr"/>
                      <a:r>
                        <a:rPr lang="en-IE" sz="1200" b="0" i="1" u="none" strike="noStrike" dirty="0">
                          <a:solidFill>
                            <a:srgbClr val="000000"/>
                          </a:solidFill>
                          <a:effectLst/>
                          <a:latin typeface="Calibri" panose="020F0502020204030204" pitchFamily="34" charset="0"/>
                          <a:cs typeface="Calibri" panose="020F0502020204030204" pitchFamily="34" charset="0"/>
                        </a:rPr>
                        <a:t>104</a:t>
                      </a:r>
                    </a:p>
                  </a:txBody>
                  <a:tcPr marL="0" marR="0" marT="0" marB="0" anchor="ctr"/>
                </a:tc>
                <a:tc>
                  <a:txBody>
                    <a:bodyPr/>
                    <a:lstStyle/>
                    <a:p>
                      <a:pPr algn="ctr" fontAlgn="ctr"/>
                      <a:r>
                        <a:rPr lang="en-IE" sz="1200" b="0" i="1" u="none" strike="noStrike" dirty="0">
                          <a:solidFill>
                            <a:srgbClr val="000000"/>
                          </a:solidFill>
                          <a:effectLst/>
                          <a:latin typeface="Calibri" panose="020F0502020204030204" pitchFamily="34" charset="0"/>
                          <a:cs typeface="Calibri" panose="020F0502020204030204" pitchFamily="34" charset="0"/>
                        </a:rPr>
                        <a:t>56.5</a:t>
                      </a:r>
                    </a:p>
                  </a:txBody>
                  <a:tcPr marL="0" marR="0" marT="0" marB="0" anchor="ctr"/>
                </a:tc>
                <a:tc>
                  <a:txBody>
                    <a:bodyPr/>
                    <a:lstStyle/>
                    <a:p>
                      <a:pPr algn="ctr" fontAlgn="ctr"/>
                      <a:r>
                        <a:rPr lang="en-IE" sz="1200" b="0" i="1" u="none" strike="noStrike" dirty="0">
                          <a:solidFill>
                            <a:srgbClr val="000000"/>
                          </a:solidFill>
                          <a:effectLst/>
                          <a:latin typeface="Calibri" panose="020F0502020204030204" pitchFamily="34" charset="0"/>
                          <a:cs typeface="Calibri" panose="020F0502020204030204" pitchFamily="34" charset="0"/>
                        </a:rPr>
                        <a:t>58</a:t>
                      </a:r>
                    </a:p>
                  </a:txBody>
                  <a:tcPr marL="0" marR="0" marT="0" marB="0" anchor="ctr"/>
                </a:tc>
                <a:tc>
                  <a:txBody>
                    <a:bodyPr/>
                    <a:lstStyle/>
                    <a:p>
                      <a:pPr algn="ctr" fontAlgn="ctr"/>
                      <a:r>
                        <a:rPr lang="en-IE" sz="1200" b="0" i="1" u="none" strike="noStrike" dirty="0">
                          <a:solidFill>
                            <a:srgbClr val="000000"/>
                          </a:solidFill>
                          <a:effectLst/>
                          <a:latin typeface="Calibri" panose="020F0502020204030204" pitchFamily="34" charset="0"/>
                          <a:cs typeface="Calibri" panose="020F0502020204030204" pitchFamily="34" charset="0"/>
                        </a:rPr>
                        <a:t>82.8</a:t>
                      </a:r>
                    </a:p>
                  </a:txBody>
                  <a:tcPr marL="0" marR="0" marT="0" marB="0" anchor="ctr"/>
                </a:tc>
                <a:tc>
                  <a:txBody>
                    <a:bodyPr/>
                    <a:lstStyle/>
                    <a:p>
                      <a:pPr algn="ctr" fontAlgn="ctr"/>
                      <a:r>
                        <a:rPr lang="en-IE" sz="1200" b="0" i="1" u="none" strike="noStrike" dirty="0">
                          <a:solidFill>
                            <a:srgbClr val="000000"/>
                          </a:solidFill>
                          <a:effectLst/>
                          <a:latin typeface="Calibri" panose="020F0502020204030204" pitchFamily="34" charset="0"/>
                          <a:cs typeface="Calibri" panose="020F0502020204030204" pitchFamily="34" charset="0"/>
                        </a:rPr>
                        <a:t>44</a:t>
                      </a:r>
                    </a:p>
                  </a:txBody>
                  <a:tcPr marL="0" marR="0" marT="0" marB="0" anchor="ctr"/>
                </a:tc>
                <a:extLst>
                  <a:ext uri="{0D108BD9-81ED-4DB2-BD59-A6C34878D82A}">
                    <a16:rowId xmlns:a16="http://schemas.microsoft.com/office/drawing/2014/main" val="481542891"/>
                  </a:ext>
                </a:extLst>
              </a:tr>
            </a:tbl>
          </a:graphicData>
        </a:graphic>
      </p:graphicFrame>
    </p:spTree>
    <p:extLst>
      <p:ext uri="{BB962C8B-B14F-4D97-AF65-F5344CB8AC3E}">
        <p14:creationId xmlns:p14="http://schemas.microsoft.com/office/powerpoint/2010/main" val="483595675"/>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5A64CA-6DA8-494B-9860-A924BA612E68}"/>
              </a:ext>
            </a:extLst>
          </p:cNvPr>
          <p:cNvSpPr>
            <a:spLocks noGrp="1"/>
          </p:cNvSpPr>
          <p:nvPr>
            <p:ph type="ctrTitle"/>
          </p:nvPr>
        </p:nvSpPr>
        <p:spPr>
          <a:xfrm>
            <a:off x="685800" y="620689"/>
            <a:ext cx="7772400" cy="1440160"/>
          </a:xfrm>
        </p:spPr>
        <p:txBody>
          <a:bodyPr>
            <a:normAutofit/>
          </a:bodyPr>
          <a:lstStyle/>
          <a:p>
            <a:r>
              <a:rPr lang="en-IE" sz="2000" b="1" dirty="0">
                <a:solidFill>
                  <a:srgbClr val="BA1F46"/>
                </a:solidFill>
                <a:latin typeface="Tahoma" panose="020B0604030504040204" pitchFamily="34" charset="0"/>
                <a:ea typeface="Tahoma" panose="020B0604030504040204" pitchFamily="34" charset="0"/>
                <a:cs typeface="Tahoma" panose="020B0604030504040204" pitchFamily="34" charset="0"/>
              </a:rPr>
              <a:t>Influenza vaccine uptake (%) by RHA in LTCF </a:t>
            </a:r>
            <a:r>
              <a:rPr lang="en-IE" sz="2000" b="1" u="sng" dirty="0">
                <a:solidFill>
                  <a:srgbClr val="BA1F46"/>
                </a:solidFill>
                <a:latin typeface="Tahoma" panose="020B0604030504040204" pitchFamily="34" charset="0"/>
                <a:ea typeface="Tahoma" panose="020B0604030504040204" pitchFamily="34" charset="0"/>
                <a:cs typeface="Tahoma" panose="020B0604030504040204" pitchFamily="34" charset="0"/>
              </a:rPr>
              <a:t>Respite </a:t>
            </a:r>
            <a:r>
              <a:rPr lang="en-IE" sz="2000" b="1" dirty="0">
                <a:solidFill>
                  <a:srgbClr val="BA1F46"/>
                </a:solidFill>
                <a:latin typeface="Tahoma" panose="020B0604030504040204" pitchFamily="34" charset="0"/>
                <a:ea typeface="Tahoma" panose="020B0604030504040204" pitchFamily="34" charset="0"/>
                <a:cs typeface="Tahoma" panose="020B0604030504040204" pitchFamily="34" charset="0"/>
              </a:rPr>
              <a:t>residents Based on Point Prevalence Surveys (PPSs) by RHA and by season from 2017-2018 to 2021-2022</a:t>
            </a:r>
            <a:endParaRPr lang="en-IE" sz="2000" dirty="0"/>
          </a:p>
        </p:txBody>
      </p:sp>
      <p:sp>
        <p:nvSpPr>
          <p:cNvPr id="7" name="Shape 1073741829">
            <a:extLst>
              <a:ext uri="{FF2B5EF4-FFF2-40B4-BE49-F238E27FC236}">
                <a16:creationId xmlns:a16="http://schemas.microsoft.com/office/drawing/2014/main" id="{0CBAA41D-EE33-4988-8D04-B45F25CB3A2F}"/>
              </a:ext>
            </a:extLst>
          </p:cNvPr>
          <p:cNvSpPr>
            <a:spLocks noChangeArrowheads="1"/>
          </p:cNvSpPr>
          <p:nvPr/>
        </p:nvSpPr>
        <p:spPr bwMode="auto">
          <a:xfrm>
            <a:off x="12" y="6525344"/>
            <a:ext cx="9143999" cy="332656"/>
          </a:xfrm>
          <a:prstGeom prst="rect">
            <a:avLst/>
          </a:prstGeom>
          <a:solidFill>
            <a:srgbClr val="BA1F46"/>
          </a:solidFill>
          <a:ln>
            <a:noFill/>
          </a:ln>
        </p:spPr>
        <p:txBody>
          <a:bodyPr vert="horz" wrap="square" lIns="91440" tIns="45720" rIns="91440" bIns="45720" numCol="1" anchor="t" anchorCtr="0" compatLnSpc="1">
            <a:prstTxWarp prst="textNoShape">
              <a:avLst/>
            </a:prstTxWarp>
          </a:bodyPr>
          <a:lstStyle/>
          <a:p>
            <a:endParaRPr lang="en-IE" sz="2000" b="1" dirty="0">
              <a:solidFill>
                <a:schemeClr val="bg1"/>
              </a:solidFill>
            </a:endParaRPr>
          </a:p>
        </p:txBody>
      </p:sp>
      <p:graphicFrame>
        <p:nvGraphicFramePr>
          <p:cNvPr id="4" name="Table 3">
            <a:extLst>
              <a:ext uri="{FF2B5EF4-FFF2-40B4-BE49-F238E27FC236}">
                <a16:creationId xmlns:a16="http://schemas.microsoft.com/office/drawing/2014/main" id="{EFF92832-68E3-4BC9-8516-9A1FE51F3F7B}"/>
              </a:ext>
            </a:extLst>
          </p:cNvPr>
          <p:cNvGraphicFramePr>
            <a:graphicFrameLocks noGrp="1"/>
          </p:cNvGraphicFramePr>
          <p:nvPr>
            <p:extLst>
              <p:ext uri="{D42A27DB-BD31-4B8C-83A1-F6EECF244321}">
                <p14:modId xmlns:p14="http://schemas.microsoft.com/office/powerpoint/2010/main" val="772652705"/>
              </p:ext>
            </p:extLst>
          </p:nvPr>
        </p:nvGraphicFramePr>
        <p:xfrm>
          <a:off x="543820" y="2043020"/>
          <a:ext cx="7886700" cy="3834251"/>
        </p:xfrm>
        <a:graphic>
          <a:graphicData uri="http://schemas.openxmlformats.org/drawingml/2006/table">
            <a:tbl>
              <a:tblPr/>
              <a:tblGrid>
                <a:gridCol w="1863150">
                  <a:extLst>
                    <a:ext uri="{9D8B030D-6E8A-4147-A177-3AD203B41FA5}">
                      <a16:colId xmlns:a16="http://schemas.microsoft.com/office/drawing/2014/main" val="1950537973"/>
                    </a:ext>
                  </a:extLst>
                </a:gridCol>
                <a:gridCol w="583026">
                  <a:extLst>
                    <a:ext uri="{9D8B030D-6E8A-4147-A177-3AD203B41FA5}">
                      <a16:colId xmlns:a16="http://schemas.microsoft.com/office/drawing/2014/main" val="3036013039"/>
                    </a:ext>
                  </a:extLst>
                </a:gridCol>
                <a:gridCol w="522823">
                  <a:extLst>
                    <a:ext uri="{9D8B030D-6E8A-4147-A177-3AD203B41FA5}">
                      <a16:colId xmlns:a16="http://schemas.microsoft.com/office/drawing/2014/main" val="1674532682"/>
                    </a:ext>
                  </a:extLst>
                </a:gridCol>
                <a:gridCol w="443607">
                  <a:extLst>
                    <a:ext uri="{9D8B030D-6E8A-4147-A177-3AD203B41FA5}">
                      <a16:colId xmlns:a16="http://schemas.microsoft.com/office/drawing/2014/main" val="4246724724"/>
                    </a:ext>
                  </a:extLst>
                </a:gridCol>
                <a:gridCol w="408752">
                  <a:extLst>
                    <a:ext uri="{9D8B030D-6E8A-4147-A177-3AD203B41FA5}">
                      <a16:colId xmlns:a16="http://schemas.microsoft.com/office/drawing/2014/main" val="3595716628"/>
                    </a:ext>
                  </a:extLst>
                </a:gridCol>
                <a:gridCol w="621050">
                  <a:extLst>
                    <a:ext uri="{9D8B030D-6E8A-4147-A177-3AD203B41FA5}">
                      <a16:colId xmlns:a16="http://schemas.microsoft.com/office/drawing/2014/main" val="4105741723"/>
                    </a:ext>
                  </a:extLst>
                </a:gridCol>
                <a:gridCol w="443607">
                  <a:extLst>
                    <a:ext uri="{9D8B030D-6E8A-4147-A177-3AD203B41FA5}">
                      <a16:colId xmlns:a16="http://schemas.microsoft.com/office/drawing/2014/main" val="885642262"/>
                    </a:ext>
                  </a:extLst>
                </a:gridCol>
                <a:gridCol w="443607">
                  <a:extLst>
                    <a:ext uri="{9D8B030D-6E8A-4147-A177-3AD203B41FA5}">
                      <a16:colId xmlns:a16="http://schemas.microsoft.com/office/drawing/2014/main" val="2697678739"/>
                    </a:ext>
                  </a:extLst>
                </a:gridCol>
                <a:gridCol w="408752">
                  <a:extLst>
                    <a:ext uri="{9D8B030D-6E8A-4147-A177-3AD203B41FA5}">
                      <a16:colId xmlns:a16="http://schemas.microsoft.com/office/drawing/2014/main" val="1986441069"/>
                    </a:ext>
                  </a:extLst>
                </a:gridCol>
                <a:gridCol w="621050">
                  <a:extLst>
                    <a:ext uri="{9D8B030D-6E8A-4147-A177-3AD203B41FA5}">
                      <a16:colId xmlns:a16="http://schemas.microsoft.com/office/drawing/2014/main" val="4274427170"/>
                    </a:ext>
                  </a:extLst>
                </a:gridCol>
                <a:gridCol w="484799">
                  <a:extLst>
                    <a:ext uri="{9D8B030D-6E8A-4147-A177-3AD203B41FA5}">
                      <a16:colId xmlns:a16="http://schemas.microsoft.com/office/drawing/2014/main" val="3636628900"/>
                    </a:ext>
                  </a:extLst>
                </a:gridCol>
                <a:gridCol w="522823">
                  <a:extLst>
                    <a:ext uri="{9D8B030D-6E8A-4147-A177-3AD203B41FA5}">
                      <a16:colId xmlns:a16="http://schemas.microsoft.com/office/drawing/2014/main" val="399938108"/>
                    </a:ext>
                  </a:extLst>
                </a:gridCol>
                <a:gridCol w="519654">
                  <a:extLst>
                    <a:ext uri="{9D8B030D-6E8A-4147-A177-3AD203B41FA5}">
                      <a16:colId xmlns:a16="http://schemas.microsoft.com/office/drawing/2014/main" val="1667873797"/>
                    </a:ext>
                  </a:extLst>
                </a:gridCol>
              </a:tblGrid>
              <a:tr h="697577">
                <a:tc rowSpan="2">
                  <a:txBody>
                    <a:bodyPr/>
                    <a:lstStyle/>
                    <a:p>
                      <a:pPr algn="ctr" fontAlgn="ctr"/>
                      <a:r>
                        <a:rPr lang="en-IE" sz="1200" b="0" i="0" u="none" strike="noStrike" dirty="0">
                          <a:solidFill>
                            <a:srgbClr val="000000"/>
                          </a:solidFill>
                          <a:effectLst/>
                          <a:latin typeface="Calibri" panose="020F0502020204030204" pitchFamily="34" charset="0"/>
                        </a:rPr>
                        <a:t>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fontAlgn="ctr"/>
                      <a:r>
                        <a:rPr lang="en-GB" sz="1200" b="1" i="0" u="none" strike="noStrike" dirty="0">
                          <a:solidFill>
                            <a:srgbClr val="FFFFFF"/>
                          </a:solidFill>
                          <a:effectLst/>
                          <a:latin typeface="Calibri" panose="020F0502020204030204" pitchFamily="34" charset="0"/>
                        </a:rPr>
                        <a:t>Last Week November 2017 approx.</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A1F46"/>
                    </a:solidFill>
                  </a:tcPr>
                </a:tc>
                <a:tc hMerge="1">
                  <a:txBody>
                    <a:bodyPr/>
                    <a:lstStyle/>
                    <a:p>
                      <a:endParaRPr lang="en-IE"/>
                    </a:p>
                  </a:txBody>
                  <a:tcPr/>
                </a:tc>
                <a:tc gridSpan="2">
                  <a:txBody>
                    <a:bodyPr/>
                    <a:lstStyle/>
                    <a:p>
                      <a:pPr algn="ctr" fontAlgn="ctr"/>
                      <a:r>
                        <a:rPr lang="en-GB" sz="1200" b="1" i="0" u="none" strike="noStrike" dirty="0">
                          <a:solidFill>
                            <a:srgbClr val="FFFFFF"/>
                          </a:solidFill>
                          <a:effectLst/>
                          <a:latin typeface="Calibri" panose="020F0502020204030204" pitchFamily="34" charset="0"/>
                        </a:rPr>
                        <a:t>Last Week April 2018 approx.</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A1F46"/>
                    </a:solidFill>
                  </a:tcPr>
                </a:tc>
                <a:tc hMerge="1">
                  <a:txBody>
                    <a:bodyPr/>
                    <a:lstStyle/>
                    <a:p>
                      <a:endParaRPr lang="en-IE"/>
                    </a:p>
                  </a:txBody>
                  <a:tcPr/>
                </a:tc>
                <a:tc gridSpan="2">
                  <a:txBody>
                    <a:bodyPr/>
                    <a:lstStyle/>
                    <a:p>
                      <a:pPr algn="ctr" fontAlgn="ctr"/>
                      <a:r>
                        <a:rPr lang="en-GB" sz="1200" b="1" i="0" u="none" strike="noStrike" dirty="0">
                          <a:solidFill>
                            <a:srgbClr val="FFFFFF"/>
                          </a:solidFill>
                          <a:effectLst/>
                          <a:latin typeface="Calibri" panose="020F0502020204030204" pitchFamily="34" charset="0"/>
                        </a:rPr>
                        <a:t>Last Week Jan 2019 approx.</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A1F46"/>
                    </a:solidFill>
                  </a:tcPr>
                </a:tc>
                <a:tc hMerge="1">
                  <a:txBody>
                    <a:bodyPr/>
                    <a:lstStyle/>
                    <a:p>
                      <a:endParaRPr lang="en-IE"/>
                    </a:p>
                  </a:txBody>
                  <a:tcPr/>
                </a:tc>
                <a:tc gridSpan="2">
                  <a:txBody>
                    <a:bodyPr/>
                    <a:lstStyle/>
                    <a:p>
                      <a:pPr algn="ctr" fontAlgn="ctr"/>
                      <a:r>
                        <a:rPr lang="en-GB" sz="1200" b="1" i="0" u="none" strike="noStrike" dirty="0">
                          <a:solidFill>
                            <a:srgbClr val="FFFFFF"/>
                          </a:solidFill>
                          <a:effectLst/>
                          <a:latin typeface="Calibri" panose="020F0502020204030204" pitchFamily="34" charset="0"/>
                        </a:rPr>
                        <a:t>Last Week Jan 2020 approx.</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A1F46"/>
                    </a:solidFill>
                  </a:tcPr>
                </a:tc>
                <a:tc hMerge="1">
                  <a:txBody>
                    <a:bodyPr/>
                    <a:lstStyle/>
                    <a:p>
                      <a:endParaRPr lang="en-IE"/>
                    </a:p>
                  </a:txBody>
                  <a:tcPr/>
                </a:tc>
                <a:tc gridSpan="2">
                  <a:txBody>
                    <a:bodyPr/>
                    <a:lstStyle/>
                    <a:p>
                      <a:pPr algn="ctr" fontAlgn="ctr"/>
                      <a:r>
                        <a:rPr lang="en-GB" sz="1200" b="1" i="0" u="none" strike="noStrike" dirty="0">
                          <a:solidFill>
                            <a:srgbClr val="FFFFFF"/>
                          </a:solidFill>
                          <a:effectLst/>
                          <a:latin typeface="Calibri" panose="020F0502020204030204" pitchFamily="34" charset="0"/>
                        </a:rPr>
                        <a:t>Second Week December 2020 approx.</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A1F46"/>
                    </a:solidFill>
                  </a:tcPr>
                </a:tc>
                <a:tc hMerge="1">
                  <a:txBody>
                    <a:bodyPr/>
                    <a:lstStyle/>
                    <a:p>
                      <a:endParaRPr lang="en-IE"/>
                    </a:p>
                  </a:txBody>
                  <a:tcPr/>
                </a:tc>
                <a:tc gridSpan="2">
                  <a:txBody>
                    <a:bodyPr/>
                    <a:lstStyle/>
                    <a:p>
                      <a:pPr algn="ctr" fontAlgn="ctr"/>
                      <a:r>
                        <a:rPr lang="en-GB" sz="1200" b="1" i="0" u="none" strike="noStrike" dirty="0">
                          <a:solidFill>
                            <a:srgbClr val="FFFFFF"/>
                          </a:solidFill>
                          <a:effectLst/>
                          <a:latin typeface="Calibri" panose="020F0502020204030204" pitchFamily="34" charset="0"/>
                        </a:rPr>
                        <a:t>Second Week December 2020 approx.</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A1F46"/>
                    </a:solidFill>
                  </a:tcPr>
                </a:tc>
                <a:tc hMerge="1">
                  <a:txBody>
                    <a:bodyPr/>
                    <a:lstStyle/>
                    <a:p>
                      <a:endParaRPr lang="en-IE"/>
                    </a:p>
                  </a:txBody>
                  <a:tcPr/>
                </a:tc>
                <a:extLst>
                  <a:ext uri="{0D108BD9-81ED-4DB2-BD59-A6C34878D82A}">
                    <a16:rowId xmlns:a16="http://schemas.microsoft.com/office/drawing/2014/main" val="4172581833"/>
                  </a:ext>
                </a:extLst>
              </a:tr>
              <a:tr h="232526">
                <a:tc vMerge="1">
                  <a:txBody>
                    <a:bodyPr/>
                    <a:lstStyle/>
                    <a:p>
                      <a:endParaRPr lang="en-IE"/>
                    </a:p>
                  </a:txBody>
                  <a:tcPr/>
                </a:tc>
                <a:tc gridSpan="12">
                  <a:txBody>
                    <a:bodyPr/>
                    <a:lstStyle/>
                    <a:p>
                      <a:pPr algn="ctr" fontAlgn="ctr"/>
                      <a:r>
                        <a:rPr lang="en-IE" sz="1200" b="1" i="0" u="none" strike="noStrike" dirty="0">
                          <a:solidFill>
                            <a:srgbClr val="FFFFFF"/>
                          </a:solidFill>
                          <a:effectLst/>
                          <a:latin typeface="Calibri" panose="020F0502020204030204" pitchFamily="34" charset="0"/>
                        </a:rPr>
                        <a:t>Respite residents</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A1F46"/>
                    </a:solidFill>
                  </a:tcPr>
                </a:tc>
                <a:tc hMerge="1">
                  <a:txBody>
                    <a:bodyPr/>
                    <a:lstStyle/>
                    <a:p>
                      <a:endParaRPr lang="en-IE"/>
                    </a:p>
                  </a:txBody>
                  <a:tcPr/>
                </a:tc>
                <a:tc hMerge="1">
                  <a:txBody>
                    <a:bodyPr/>
                    <a:lstStyle/>
                    <a:p>
                      <a:endParaRPr lang="en-IE"/>
                    </a:p>
                  </a:txBody>
                  <a:tcPr/>
                </a:tc>
                <a:tc hMerge="1">
                  <a:txBody>
                    <a:bodyPr/>
                    <a:lstStyle/>
                    <a:p>
                      <a:endParaRPr lang="en-IE"/>
                    </a:p>
                  </a:txBody>
                  <a:tcPr/>
                </a:tc>
                <a:tc hMerge="1">
                  <a:txBody>
                    <a:bodyPr/>
                    <a:lstStyle/>
                    <a:p>
                      <a:endParaRPr lang="en-IE"/>
                    </a:p>
                  </a:txBody>
                  <a:tcPr/>
                </a:tc>
                <a:tc hMerge="1">
                  <a:txBody>
                    <a:bodyPr/>
                    <a:lstStyle/>
                    <a:p>
                      <a:endParaRPr lang="en-IE"/>
                    </a:p>
                  </a:txBody>
                  <a:tcPr/>
                </a:tc>
                <a:tc hMerge="1">
                  <a:txBody>
                    <a:bodyPr/>
                    <a:lstStyle/>
                    <a:p>
                      <a:endParaRPr lang="en-IE"/>
                    </a:p>
                  </a:txBody>
                  <a:tcPr/>
                </a:tc>
                <a:tc hMerge="1">
                  <a:txBody>
                    <a:bodyPr/>
                    <a:lstStyle/>
                    <a:p>
                      <a:endParaRPr lang="en-IE"/>
                    </a:p>
                  </a:txBody>
                  <a:tcPr/>
                </a:tc>
                <a:tc hMerge="1">
                  <a:txBody>
                    <a:bodyPr/>
                    <a:lstStyle/>
                    <a:p>
                      <a:endParaRPr lang="en-IE"/>
                    </a:p>
                  </a:txBody>
                  <a:tcPr/>
                </a:tc>
                <a:tc hMerge="1">
                  <a:txBody>
                    <a:bodyPr/>
                    <a:lstStyle/>
                    <a:p>
                      <a:endParaRPr lang="en-IE"/>
                    </a:p>
                  </a:txBody>
                  <a:tcPr/>
                </a:tc>
                <a:tc hMerge="1">
                  <a:txBody>
                    <a:bodyPr/>
                    <a:lstStyle/>
                    <a:p>
                      <a:endParaRPr lang="en-IE"/>
                    </a:p>
                  </a:txBody>
                  <a:tcPr/>
                </a:tc>
                <a:tc hMerge="1">
                  <a:txBody>
                    <a:bodyPr/>
                    <a:lstStyle/>
                    <a:p>
                      <a:endParaRPr lang="en-IE"/>
                    </a:p>
                  </a:txBody>
                  <a:tcPr/>
                </a:tc>
                <a:extLst>
                  <a:ext uri="{0D108BD9-81ED-4DB2-BD59-A6C34878D82A}">
                    <a16:rowId xmlns:a16="http://schemas.microsoft.com/office/drawing/2014/main" val="4216699920"/>
                  </a:ext>
                </a:extLst>
              </a:tr>
              <a:tr h="930103">
                <a:tc>
                  <a:txBody>
                    <a:bodyPr/>
                    <a:lstStyle/>
                    <a:p>
                      <a:pPr algn="l" fontAlgn="ctr"/>
                      <a:r>
                        <a:rPr lang="en-IE" sz="1200" b="1" i="0" u="none" strike="noStrike" dirty="0">
                          <a:solidFill>
                            <a:srgbClr val="FFFFFF"/>
                          </a:solidFill>
                          <a:effectLst/>
                          <a:latin typeface="Calibri" panose="020F0502020204030204" pitchFamily="34" charset="0"/>
                        </a:rPr>
                        <a:t>Regional Health Area (RHA)</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A1F46"/>
                    </a:solidFill>
                  </a:tcPr>
                </a:tc>
                <a:tc>
                  <a:txBody>
                    <a:bodyPr/>
                    <a:lstStyle/>
                    <a:p>
                      <a:pPr algn="ctr" fontAlgn="ctr"/>
                      <a:r>
                        <a:rPr lang="en-IE" sz="1200" b="1" i="0" u="none" strike="noStrike" dirty="0">
                          <a:solidFill>
                            <a:srgbClr val="FFFFFF"/>
                          </a:solidFill>
                          <a:effectLst/>
                          <a:latin typeface="Calibri" panose="020F0502020204030204" pitchFamily="34" charset="0"/>
                        </a:rPr>
                        <a:t>Overall % Uptake</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A1F46"/>
                    </a:solidFill>
                  </a:tcPr>
                </a:tc>
                <a:tc>
                  <a:txBody>
                    <a:bodyPr/>
                    <a:lstStyle/>
                    <a:p>
                      <a:pPr algn="ctr" fontAlgn="ctr"/>
                      <a:r>
                        <a:rPr lang="en-IE" sz="1200" b="1" i="0" u="none" strike="noStrike" dirty="0">
                          <a:solidFill>
                            <a:srgbClr val="FFFFFF"/>
                          </a:solidFill>
                          <a:effectLst/>
                          <a:latin typeface="Calibri" panose="020F0502020204030204" pitchFamily="34" charset="0"/>
                        </a:rPr>
                        <a:t>No. of LTCFs</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A1F46"/>
                    </a:solidFill>
                  </a:tcPr>
                </a:tc>
                <a:tc>
                  <a:txBody>
                    <a:bodyPr/>
                    <a:lstStyle/>
                    <a:p>
                      <a:pPr algn="ctr" fontAlgn="ctr"/>
                      <a:r>
                        <a:rPr lang="en-IE" sz="1200" b="1" i="0" u="none" strike="noStrike" dirty="0">
                          <a:solidFill>
                            <a:srgbClr val="FFFFFF"/>
                          </a:solidFill>
                          <a:effectLst/>
                          <a:latin typeface="Calibri" panose="020F0502020204030204" pitchFamily="34" charset="0"/>
                        </a:rPr>
                        <a:t>Overall % Uptake</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A1F46"/>
                    </a:solidFill>
                  </a:tcPr>
                </a:tc>
                <a:tc>
                  <a:txBody>
                    <a:bodyPr/>
                    <a:lstStyle/>
                    <a:p>
                      <a:pPr algn="ctr" fontAlgn="ctr"/>
                      <a:r>
                        <a:rPr lang="en-IE" sz="1200" b="1" i="0" u="none" strike="noStrike" dirty="0">
                          <a:solidFill>
                            <a:srgbClr val="FFFFFF"/>
                          </a:solidFill>
                          <a:effectLst/>
                          <a:latin typeface="Calibri" panose="020F0502020204030204" pitchFamily="34" charset="0"/>
                        </a:rPr>
                        <a:t>No. of LTCFs</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A1F46"/>
                    </a:solidFill>
                  </a:tcPr>
                </a:tc>
                <a:tc>
                  <a:txBody>
                    <a:bodyPr/>
                    <a:lstStyle/>
                    <a:p>
                      <a:pPr algn="ctr" fontAlgn="ctr"/>
                      <a:r>
                        <a:rPr lang="en-IE" sz="1200" b="1" i="0" u="none" strike="noStrike" dirty="0">
                          <a:solidFill>
                            <a:srgbClr val="FFFFFF"/>
                          </a:solidFill>
                          <a:effectLst/>
                          <a:latin typeface="Calibri" panose="020F0502020204030204" pitchFamily="34" charset="0"/>
                        </a:rPr>
                        <a:t>Overall % Uptake</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A1F46"/>
                    </a:solidFill>
                  </a:tcPr>
                </a:tc>
                <a:tc>
                  <a:txBody>
                    <a:bodyPr/>
                    <a:lstStyle/>
                    <a:p>
                      <a:pPr algn="ctr" fontAlgn="ctr"/>
                      <a:r>
                        <a:rPr lang="en-IE" sz="1200" b="1" i="0" u="none" strike="noStrike" dirty="0">
                          <a:solidFill>
                            <a:srgbClr val="FFFFFF"/>
                          </a:solidFill>
                          <a:effectLst/>
                          <a:latin typeface="Calibri" panose="020F0502020204030204" pitchFamily="34" charset="0"/>
                        </a:rPr>
                        <a:t>No. of LTCFs</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A1F46"/>
                    </a:solidFill>
                  </a:tcPr>
                </a:tc>
                <a:tc>
                  <a:txBody>
                    <a:bodyPr/>
                    <a:lstStyle/>
                    <a:p>
                      <a:pPr algn="ctr" fontAlgn="ctr"/>
                      <a:r>
                        <a:rPr lang="en-IE" sz="1200" b="1" i="0" u="none" strike="noStrike" dirty="0">
                          <a:solidFill>
                            <a:srgbClr val="FFFFFF"/>
                          </a:solidFill>
                          <a:effectLst/>
                          <a:latin typeface="Calibri" panose="020F0502020204030204" pitchFamily="34" charset="0"/>
                        </a:rPr>
                        <a:t>Overall % Uptake</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A1F46"/>
                    </a:solidFill>
                  </a:tcPr>
                </a:tc>
                <a:tc>
                  <a:txBody>
                    <a:bodyPr/>
                    <a:lstStyle/>
                    <a:p>
                      <a:pPr algn="ctr" fontAlgn="ctr"/>
                      <a:r>
                        <a:rPr lang="en-IE" sz="1200" b="1" i="0" u="none" strike="noStrike" dirty="0">
                          <a:solidFill>
                            <a:srgbClr val="FFFFFF"/>
                          </a:solidFill>
                          <a:effectLst/>
                          <a:latin typeface="Calibri" panose="020F0502020204030204" pitchFamily="34" charset="0"/>
                        </a:rPr>
                        <a:t>No. of LTCFs</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A1F46"/>
                    </a:solidFill>
                  </a:tcPr>
                </a:tc>
                <a:tc>
                  <a:txBody>
                    <a:bodyPr/>
                    <a:lstStyle/>
                    <a:p>
                      <a:pPr algn="ctr" fontAlgn="ctr"/>
                      <a:r>
                        <a:rPr lang="en-IE" sz="1200" b="1" i="0" u="none" strike="noStrike" dirty="0">
                          <a:solidFill>
                            <a:srgbClr val="FFFFFF"/>
                          </a:solidFill>
                          <a:effectLst/>
                          <a:latin typeface="Calibri" panose="020F0502020204030204" pitchFamily="34" charset="0"/>
                        </a:rPr>
                        <a:t>Overall % Uptake</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A1F46"/>
                    </a:solidFill>
                  </a:tcPr>
                </a:tc>
                <a:tc>
                  <a:txBody>
                    <a:bodyPr/>
                    <a:lstStyle/>
                    <a:p>
                      <a:pPr algn="ctr" fontAlgn="ctr"/>
                      <a:r>
                        <a:rPr lang="en-IE" sz="1200" b="1" i="0" u="none" strike="noStrike" dirty="0">
                          <a:solidFill>
                            <a:srgbClr val="FFFFFF"/>
                          </a:solidFill>
                          <a:effectLst/>
                          <a:latin typeface="Calibri" panose="020F0502020204030204" pitchFamily="34" charset="0"/>
                        </a:rPr>
                        <a:t>No. of LTCFs</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A1F46"/>
                    </a:solidFill>
                  </a:tcPr>
                </a:tc>
                <a:tc>
                  <a:txBody>
                    <a:bodyPr/>
                    <a:lstStyle/>
                    <a:p>
                      <a:pPr algn="ctr" fontAlgn="ctr"/>
                      <a:r>
                        <a:rPr lang="en-IE" sz="1200" b="1" i="0" u="none" strike="noStrike" dirty="0">
                          <a:solidFill>
                            <a:srgbClr val="FFFFFF"/>
                          </a:solidFill>
                          <a:effectLst/>
                          <a:latin typeface="Calibri" panose="020F0502020204030204" pitchFamily="34" charset="0"/>
                        </a:rPr>
                        <a:t>Overall % Uptake</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A1F46"/>
                    </a:solidFill>
                  </a:tcPr>
                </a:tc>
                <a:tc>
                  <a:txBody>
                    <a:bodyPr/>
                    <a:lstStyle/>
                    <a:p>
                      <a:pPr algn="ctr" fontAlgn="ctr"/>
                      <a:r>
                        <a:rPr lang="en-IE" sz="1200" b="1" i="0" u="none" strike="noStrike" dirty="0">
                          <a:solidFill>
                            <a:srgbClr val="FFFFFF"/>
                          </a:solidFill>
                          <a:effectLst/>
                          <a:latin typeface="Calibri" panose="020F0502020204030204" pitchFamily="34" charset="0"/>
                        </a:rPr>
                        <a:t>No. of LTCFs</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A1F46"/>
                    </a:solidFill>
                  </a:tcPr>
                </a:tc>
                <a:extLst>
                  <a:ext uri="{0D108BD9-81ED-4DB2-BD59-A6C34878D82A}">
                    <a16:rowId xmlns:a16="http://schemas.microsoft.com/office/drawing/2014/main" val="3394006095"/>
                  </a:ext>
                </a:extLst>
              </a:tr>
              <a:tr h="242214">
                <a:tc>
                  <a:txBody>
                    <a:bodyPr/>
                    <a:lstStyle/>
                    <a:p>
                      <a:pPr algn="l" fontAlgn="ctr"/>
                      <a:r>
                        <a:rPr lang="en-IE" sz="1200" b="0" i="0" u="none" strike="noStrike" dirty="0">
                          <a:solidFill>
                            <a:srgbClr val="000000"/>
                          </a:solidFill>
                          <a:effectLst/>
                          <a:latin typeface="Calibri" panose="020F0502020204030204" pitchFamily="34" charset="0"/>
                        </a:rPr>
                        <a:t>Area A</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ctr"/>
                      <a:r>
                        <a:rPr lang="en-IE" sz="1200" b="0" i="0" u="none" strike="noStrike" dirty="0">
                          <a:solidFill>
                            <a:srgbClr val="000000"/>
                          </a:solidFill>
                          <a:effectLst/>
                          <a:latin typeface="Calibri" panose="020F0502020204030204" pitchFamily="34" charset="0"/>
                        </a:rPr>
                        <a:t>55.1</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ctr"/>
                      <a:r>
                        <a:rPr lang="en-IE" sz="1200" b="0" i="0" u="none" strike="noStrike" dirty="0">
                          <a:solidFill>
                            <a:srgbClr val="000000"/>
                          </a:solidFill>
                          <a:effectLst/>
                          <a:latin typeface="Calibri" panose="020F0502020204030204" pitchFamily="34" charset="0"/>
                        </a:rPr>
                        <a:t>12</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ctr"/>
                      <a:r>
                        <a:rPr lang="en-IE" sz="1200" b="0" i="0" u="none" strike="noStrike" dirty="0">
                          <a:solidFill>
                            <a:srgbClr val="000000"/>
                          </a:solidFill>
                          <a:effectLst/>
                          <a:latin typeface="Calibri" panose="020F0502020204030204" pitchFamily="34" charset="0"/>
                        </a:rPr>
                        <a:t>56.6</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ctr"/>
                      <a:r>
                        <a:rPr lang="en-IE" sz="1200" b="0" i="0" u="none" strike="noStrike" dirty="0">
                          <a:solidFill>
                            <a:srgbClr val="000000"/>
                          </a:solidFill>
                          <a:effectLst/>
                          <a:latin typeface="Calibri" panose="020F0502020204030204" pitchFamily="34" charset="0"/>
                        </a:rPr>
                        <a:t>9</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ctr"/>
                      <a:r>
                        <a:rPr lang="en-IE" sz="1200" b="0" i="0" u="none" strike="noStrike" dirty="0">
                          <a:solidFill>
                            <a:srgbClr val="000000"/>
                          </a:solidFill>
                          <a:effectLst/>
                          <a:latin typeface="Calibri" panose="020F0502020204030204" pitchFamily="34" charset="0"/>
                        </a:rPr>
                        <a:t>65.5</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ctr"/>
                      <a:r>
                        <a:rPr lang="en-IE" sz="1200" b="0" i="0" u="none" strike="noStrike" dirty="0">
                          <a:solidFill>
                            <a:srgbClr val="000000"/>
                          </a:solidFill>
                          <a:effectLst/>
                          <a:latin typeface="Calibri" panose="020F0502020204030204" pitchFamily="34" charset="0"/>
                        </a:rPr>
                        <a:t>17</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ctr"/>
                      <a:r>
                        <a:rPr lang="en-IE" sz="1200" b="0" i="0" u="none" strike="noStrike" dirty="0">
                          <a:solidFill>
                            <a:srgbClr val="000000"/>
                          </a:solidFill>
                          <a:effectLst/>
                          <a:latin typeface="Calibri" panose="020F0502020204030204" pitchFamily="34" charset="0"/>
                        </a:rPr>
                        <a:t>55.5</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ctr"/>
                      <a:r>
                        <a:rPr lang="en-IE" sz="1200" b="0" i="0" u="none" strike="noStrike" dirty="0">
                          <a:solidFill>
                            <a:srgbClr val="000000"/>
                          </a:solidFill>
                          <a:effectLst/>
                          <a:latin typeface="Calibri" panose="020F0502020204030204" pitchFamily="34" charset="0"/>
                        </a:rPr>
                        <a:t>14</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ctr"/>
                      <a:r>
                        <a:rPr lang="en-IE" sz="1200" b="0" i="0" u="none" strike="noStrike" dirty="0">
                          <a:solidFill>
                            <a:srgbClr val="000000"/>
                          </a:solidFill>
                          <a:effectLst/>
                          <a:latin typeface="Calibri" panose="020F0502020204030204" pitchFamily="34" charset="0"/>
                        </a:rPr>
                        <a:t>12.5</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ctr"/>
                      <a:r>
                        <a:rPr lang="en-IE" sz="1200" b="0" i="0" u="none" strike="noStrike" dirty="0">
                          <a:solidFill>
                            <a:srgbClr val="000000"/>
                          </a:solidFill>
                          <a:effectLst/>
                          <a:latin typeface="Calibri" panose="020F0502020204030204" pitchFamily="34" charset="0"/>
                        </a:rPr>
                        <a:t>3</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ctr"/>
                      <a:r>
                        <a:rPr lang="en-IE" sz="1200" b="0" i="0" u="none" strike="noStrike" dirty="0">
                          <a:solidFill>
                            <a:srgbClr val="000000"/>
                          </a:solidFill>
                          <a:effectLst/>
                          <a:latin typeface="Calibri" panose="020F0502020204030204" pitchFamily="34" charset="0"/>
                        </a:rPr>
                        <a:t>72.2</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ctr"/>
                      <a:r>
                        <a:rPr lang="en-IE" sz="1200" b="0" i="0" u="none" strike="noStrike" dirty="0">
                          <a:solidFill>
                            <a:srgbClr val="000000"/>
                          </a:solidFill>
                          <a:effectLst/>
                          <a:latin typeface="Calibri" panose="020F0502020204030204" pitchFamily="34" charset="0"/>
                        </a:rPr>
                        <a:t>5</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727087248"/>
                  </a:ext>
                </a:extLst>
              </a:tr>
              <a:tr h="242214">
                <a:tc>
                  <a:txBody>
                    <a:bodyPr/>
                    <a:lstStyle/>
                    <a:p>
                      <a:pPr algn="l" fontAlgn="ctr"/>
                      <a:r>
                        <a:rPr lang="en-IE" sz="1200" b="0" i="0" u="none" strike="noStrike" dirty="0">
                          <a:solidFill>
                            <a:srgbClr val="000000"/>
                          </a:solidFill>
                          <a:effectLst/>
                          <a:latin typeface="Calibri" panose="020F0502020204030204" pitchFamily="34" charset="0"/>
                        </a:rPr>
                        <a:t>Area B</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en-IE" sz="1200" b="0" i="0" u="none" strike="noStrike" dirty="0">
                          <a:solidFill>
                            <a:srgbClr val="000000"/>
                          </a:solidFill>
                          <a:effectLst/>
                          <a:latin typeface="Calibri" panose="020F0502020204030204" pitchFamily="34" charset="0"/>
                        </a:rPr>
                        <a:t>95.5</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en-IE" sz="1200" b="0" i="0" u="none" strike="noStrike" dirty="0">
                          <a:solidFill>
                            <a:srgbClr val="000000"/>
                          </a:solidFill>
                          <a:effectLst/>
                          <a:latin typeface="Calibri" panose="020F0502020204030204" pitchFamily="34" charset="0"/>
                        </a:rPr>
                        <a:t>2</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en-IE" sz="1200" b="0" i="0" u="none" strike="noStrike" dirty="0">
                          <a:solidFill>
                            <a:srgbClr val="000000"/>
                          </a:solidFill>
                          <a:effectLst/>
                          <a:latin typeface="Calibri" panose="020F0502020204030204" pitchFamily="34" charset="0"/>
                        </a:rPr>
                        <a:t>88.9</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en-IE" sz="1200" b="0" i="0" u="none" strike="noStrike" dirty="0">
                          <a:solidFill>
                            <a:srgbClr val="000000"/>
                          </a:solidFill>
                          <a:effectLst/>
                          <a:latin typeface="Calibri" panose="020F0502020204030204" pitchFamily="34" charset="0"/>
                        </a:rPr>
                        <a:t>4</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en-IE" sz="1200" b="0" i="0" u="none" strike="noStrike" dirty="0">
                          <a:solidFill>
                            <a:srgbClr val="000000"/>
                          </a:solidFill>
                          <a:effectLst/>
                          <a:latin typeface="Calibri" panose="020F0502020204030204" pitchFamily="34" charset="0"/>
                        </a:rPr>
                        <a:t>84.2</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en-IE" sz="1200" b="0" i="0" u="none" strike="noStrike" dirty="0">
                          <a:solidFill>
                            <a:srgbClr val="000000"/>
                          </a:solidFill>
                          <a:effectLst/>
                          <a:latin typeface="Calibri" panose="020F0502020204030204" pitchFamily="34" charset="0"/>
                        </a:rPr>
                        <a:t>3</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en-IE" sz="1200" b="0" i="0" u="none" strike="noStrike" dirty="0">
                          <a:solidFill>
                            <a:srgbClr val="000000"/>
                          </a:solidFill>
                          <a:effectLst/>
                          <a:latin typeface="Calibri" panose="020F0502020204030204" pitchFamily="34" charset="0"/>
                        </a:rPr>
                        <a:t>91.3</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en-IE" sz="1200" b="0" i="0" u="none" strike="noStrike" dirty="0">
                          <a:solidFill>
                            <a:srgbClr val="000000"/>
                          </a:solidFill>
                          <a:effectLst/>
                          <a:latin typeface="Calibri" panose="020F0502020204030204" pitchFamily="34" charset="0"/>
                        </a:rPr>
                        <a:t>3</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en-IE" sz="1200" b="0" i="0" u="none" strike="noStrike" dirty="0">
                          <a:solidFill>
                            <a:srgbClr val="000000"/>
                          </a:solidFill>
                          <a:effectLst/>
                          <a:latin typeface="Calibri" panose="020F0502020204030204" pitchFamily="34" charset="0"/>
                        </a:rPr>
                        <a:t>40.0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en-IE" sz="1200" b="0" i="0" u="none" strike="noStrike" dirty="0">
                          <a:solidFill>
                            <a:srgbClr val="000000"/>
                          </a:solidFill>
                          <a:effectLst/>
                          <a:latin typeface="Calibri" panose="020F0502020204030204" pitchFamily="34" charset="0"/>
                        </a:rPr>
                        <a:t>2</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en-IE" sz="1200" b="0" i="0" u="none" strike="noStrike" dirty="0">
                          <a:solidFill>
                            <a:srgbClr val="000000"/>
                          </a:solidFill>
                          <a:effectLst/>
                          <a:latin typeface="Calibri" panose="020F0502020204030204" pitchFamily="34" charset="0"/>
                        </a:rPr>
                        <a:t>94.4</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en-IE" sz="1200" b="0" i="0" u="none" strike="noStrike" dirty="0">
                          <a:solidFill>
                            <a:srgbClr val="000000"/>
                          </a:solidFill>
                          <a:effectLst/>
                          <a:latin typeface="Calibri" panose="020F0502020204030204" pitchFamily="34" charset="0"/>
                        </a:rPr>
                        <a:t>4</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567443166"/>
                  </a:ext>
                </a:extLst>
              </a:tr>
              <a:tr h="242214">
                <a:tc>
                  <a:txBody>
                    <a:bodyPr/>
                    <a:lstStyle/>
                    <a:p>
                      <a:pPr algn="l" fontAlgn="ctr"/>
                      <a:r>
                        <a:rPr lang="en-IE" sz="1200" b="0" i="0" u="none" strike="noStrike" dirty="0">
                          <a:solidFill>
                            <a:srgbClr val="000000"/>
                          </a:solidFill>
                          <a:effectLst/>
                          <a:latin typeface="Calibri" panose="020F0502020204030204" pitchFamily="34" charset="0"/>
                        </a:rPr>
                        <a:t>Area C</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en-IE" sz="1200" b="0" i="0" u="none" strike="noStrike" dirty="0">
                          <a:solidFill>
                            <a:srgbClr val="000000"/>
                          </a:solidFill>
                          <a:effectLst/>
                          <a:latin typeface="Calibri" panose="020F0502020204030204" pitchFamily="34" charset="0"/>
                        </a:rPr>
                        <a:t>61.3</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en-IE" sz="1200" b="0" i="0" u="none" strike="noStrike" dirty="0">
                          <a:solidFill>
                            <a:srgbClr val="000000"/>
                          </a:solidFill>
                          <a:effectLst/>
                          <a:latin typeface="Calibri" panose="020F0502020204030204" pitchFamily="34" charset="0"/>
                        </a:rPr>
                        <a:t>4</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en-IE" sz="1200" b="0" i="0" u="none" strike="noStrike" dirty="0">
                          <a:solidFill>
                            <a:srgbClr val="000000"/>
                          </a:solidFill>
                          <a:effectLst/>
                          <a:latin typeface="Calibri" panose="020F0502020204030204" pitchFamily="34" charset="0"/>
                        </a:rPr>
                        <a:t>56.2</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en-IE" sz="1200" b="0" i="0" u="none" strike="noStrike" dirty="0">
                          <a:solidFill>
                            <a:srgbClr val="000000"/>
                          </a:solidFill>
                          <a:effectLst/>
                          <a:latin typeface="Calibri" panose="020F0502020204030204" pitchFamily="34" charset="0"/>
                        </a:rPr>
                        <a:t>7</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en-IE" sz="1200" b="0" i="0" u="none" strike="noStrike" dirty="0">
                          <a:solidFill>
                            <a:srgbClr val="000000"/>
                          </a:solidFill>
                          <a:effectLst/>
                          <a:latin typeface="Calibri" panose="020F0502020204030204" pitchFamily="34" charset="0"/>
                        </a:rPr>
                        <a:t>45.6</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en-IE" sz="1200" b="0" i="0" u="none" strike="noStrike" dirty="0">
                          <a:solidFill>
                            <a:srgbClr val="000000"/>
                          </a:solidFill>
                          <a:effectLst/>
                          <a:latin typeface="Calibri" panose="020F0502020204030204" pitchFamily="34" charset="0"/>
                        </a:rPr>
                        <a:t>10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en-IE" sz="1200" b="0" i="0" u="none" strike="noStrike" dirty="0">
                          <a:solidFill>
                            <a:srgbClr val="000000"/>
                          </a:solidFill>
                          <a:effectLst/>
                          <a:latin typeface="Calibri" panose="020F0502020204030204" pitchFamily="34" charset="0"/>
                        </a:rPr>
                        <a:t>85.3</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en-IE" sz="1200" b="0" i="0" u="none" strike="noStrike" dirty="0">
                          <a:solidFill>
                            <a:srgbClr val="000000"/>
                          </a:solidFill>
                          <a:effectLst/>
                          <a:latin typeface="Calibri" panose="020F0502020204030204" pitchFamily="34" charset="0"/>
                        </a:rPr>
                        <a:t>15</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en-IE" sz="1200" b="0" i="0" u="none" strike="noStrike" dirty="0">
                          <a:solidFill>
                            <a:srgbClr val="000000"/>
                          </a:solidFill>
                          <a:effectLst/>
                          <a:latin typeface="Calibri" panose="020F0502020204030204" pitchFamily="34" charset="0"/>
                        </a:rPr>
                        <a:t>47.7</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en-IE" sz="1200" b="0" i="0" u="none" strike="noStrike" dirty="0">
                          <a:solidFill>
                            <a:srgbClr val="000000"/>
                          </a:solidFill>
                          <a:effectLst/>
                          <a:latin typeface="Calibri" panose="020F0502020204030204" pitchFamily="34" charset="0"/>
                        </a:rPr>
                        <a:t>6</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en-IE" sz="1200" b="0" i="0" u="none" strike="noStrike" dirty="0">
                          <a:solidFill>
                            <a:srgbClr val="000000"/>
                          </a:solidFill>
                          <a:effectLst/>
                          <a:latin typeface="Calibri" panose="020F0502020204030204" pitchFamily="34" charset="0"/>
                        </a:rPr>
                        <a:t>77.8</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en-IE" sz="1200" b="0" i="0" u="none" strike="noStrike" dirty="0">
                          <a:solidFill>
                            <a:srgbClr val="000000"/>
                          </a:solidFill>
                          <a:effectLst/>
                          <a:latin typeface="Calibri" panose="020F0502020204030204" pitchFamily="34" charset="0"/>
                        </a:rPr>
                        <a:t>2</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693120420"/>
                  </a:ext>
                </a:extLst>
              </a:tr>
              <a:tr h="242214">
                <a:tc>
                  <a:txBody>
                    <a:bodyPr/>
                    <a:lstStyle/>
                    <a:p>
                      <a:pPr algn="l" fontAlgn="ctr"/>
                      <a:r>
                        <a:rPr lang="en-IE" sz="1200" b="0" i="0" u="none" strike="noStrike" dirty="0">
                          <a:solidFill>
                            <a:srgbClr val="000000"/>
                          </a:solidFill>
                          <a:effectLst/>
                          <a:latin typeface="Calibri" panose="020F0502020204030204" pitchFamily="34" charset="0"/>
                        </a:rPr>
                        <a:t>Area D</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en-IE" sz="1200" b="0" i="0" u="none" strike="noStrike" dirty="0">
                          <a:solidFill>
                            <a:srgbClr val="000000"/>
                          </a:solidFill>
                          <a:effectLst/>
                          <a:latin typeface="Calibri" panose="020F0502020204030204" pitchFamily="34" charset="0"/>
                        </a:rPr>
                        <a:t>40.3</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en-IE" sz="1200" b="0" i="0" u="none" strike="noStrike" dirty="0">
                          <a:solidFill>
                            <a:srgbClr val="000000"/>
                          </a:solidFill>
                          <a:effectLst/>
                          <a:latin typeface="Calibri" panose="020F0502020204030204" pitchFamily="34" charset="0"/>
                        </a:rPr>
                        <a:t>6</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en-IE" sz="1200" b="0" i="0" u="none" strike="noStrike" dirty="0">
                          <a:solidFill>
                            <a:srgbClr val="000000"/>
                          </a:solidFill>
                          <a:effectLst/>
                          <a:latin typeface="Calibri" panose="020F0502020204030204" pitchFamily="34" charset="0"/>
                        </a:rPr>
                        <a:t>23.9</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en-IE" sz="1200" b="0" i="0" u="none" strike="noStrike" dirty="0">
                          <a:solidFill>
                            <a:srgbClr val="000000"/>
                          </a:solidFill>
                          <a:effectLst/>
                          <a:latin typeface="Calibri" panose="020F0502020204030204" pitchFamily="34" charset="0"/>
                        </a:rPr>
                        <a:t>8</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en-IE" sz="1200" b="0" i="0" u="none" strike="noStrike" dirty="0">
                          <a:solidFill>
                            <a:srgbClr val="000000"/>
                          </a:solidFill>
                          <a:effectLst/>
                          <a:latin typeface="Calibri" panose="020F0502020204030204" pitchFamily="34" charset="0"/>
                        </a:rPr>
                        <a:t>51.1</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en-IE" sz="1200" b="0" i="0" u="none" strike="noStrike" dirty="0">
                          <a:solidFill>
                            <a:srgbClr val="000000"/>
                          </a:solidFill>
                          <a:effectLst/>
                          <a:latin typeface="Calibri" panose="020F0502020204030204" pitchFamily="34" charset="0"/>
                        </a:rPr>
                        <a:t>11</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en-IE" sz="1200" b="0" i="0" u="none" strike="noStrike" dirty="0">
                          <a:solidFill>
                            <a:srgbClr val="000000"/>
                          </a:solidFill>
                          <a:effectLst/>
                          <a:latin typeface="Calibri" panose="020F0502020204030204" pitchFamily="34" charset="0"/>
                        </a:rPr>
                        <a:t>45.1</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en-IE" sz="1200" b="0" i="0" u="none" strike="noStrike" dirty="0">
                          <a:solidFill>
                            <a:srgbClr val="000000"/>
                          </a:solidFill>
                          <a:effectLst/>
                          <a:latin typeface="Calibri" panose="020F0502020204030204" pitchFamily="34" charset="0"/>
                        </a:rPr>
                        <a:t>13</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en-IE" sz="1200" b="0" i="0" u="none" strike="noStrike" dirty="0">
                          <a:solidFill>
                            <a:srgbClr val="000000"/>
                          </a:solidFill>
                          <a:effectLst/>
                          <a:latin typeface="Calibri" panose="020F0502020204030204" pitchFamily="34" charset="0"/>
                        </a:rPr>
                        <a:t>59.3</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en-IE" sz="1200" b="0" i="0" u="none" strike="noStrike" dirty="0">
                          <a:solidFill>
                            <a:srgbClr val="000000"/>
                          </a:solidFill>
                          <a:effectLst/>
                          <a:latin typeface="Calibri" panose="020F0502020204030204" pitchFamily="34" charset="0"/>
                        </a:rPr>
                        <a:t>6</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en-IE" sz="1200" b="0" i="0" u="none" strike="noStrike" dirty="0">
                          <a:solidFill>
                            <a:srgbClr val="000000"/>
                          </a:solidFill>
                          <a:effectLst/>
                          <a:latin typeface="Calibri" panose="020F0502020204030204" pitchFamily="34" charset="0"/>
                        </a:rPr>
                        <a:t>83.3</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en-IE" sz="1200" b="0" i="0" u="none" strike="noStrike" dirty="0">
                          <a:solidFill>
                            <a:srgbClr val="000000"/>
                          </a:solidFill>
                          <a:effectLst/>
                          <a:latin typeface="Calibri" panose="020F0502020204030204" pitchFamily="34" charset="0"/>
                        </a:rPr>
                        <a:t>5</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54846484"/>
                  </a:ext>
                </a:extLst>
              </a:tr>
              <a:tr h="242214">
                <a:tc>
                  <a:txBody>
                    <a:bodyPr/>
                    <a:lstStyle/>
                    <a:p>
                      <a:pPr algn="l" fontAlgn="ctr"/>
                      <a:r>
                        <a:rPr lang="en-IE" sz="1200" b="0" i="0" u="none" strike="noStrike" dirty="0">
                          <a:solidFill>
                            <a:srgbClr val="000000"/>
                          </a:solidFill>
                          <a:effectLst/>
                          <a:latin typeface="Calibri" panose="020F0502020204030204" pitchFamily="34" charset="0"/>
                        </a:rPr>
                        <a:t>Area E</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en-IE" sz="1200" b="0" i="0" u="none" strike="noStrike" dirty="0">
                          <a:solidFill>
                            <a:srgbClr val="000000"/>
                          </a:solidFill>
                          <a:effectLst/>
                          <a:latin typeface="Calibri" panose="020F0502020204030204" pitchFamily="34" charset="0"/>
                        </a:rPr>
                        <a:t>38.9</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en-IE" sz="1200" b="0" i="0" u="none" strike="noStrike" dirty="0">
                          <a:solidFill>
                            <a:srgbClr val="000000"/>
                          </a:solidFill>
                          <a:effectLst/>
                          <a:latin typeface="Calibri" panose="020F0502020204030204" pitchFamily="34" charset="0"/>
                        </a:rPr>
                        <a:t>3</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en-IE" sz="1200" b="0" i="0" u="none" strike="noStrike" dirty="0">
                          <a:solidFill>
                            <a:srgbClr val="000000"/>
                          </a:solidFill>
                          <a:effectLst/>
                          <a:latin typeface="Calibri" panose="020F0502020204030204" pitchFamily="34" charset="0"/>
                        </a:rPr>
                        <a:t>94.3</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en-IE" sz="1200" b="0" i="0" u="none" strike="noStrike" dirty="0">
                          <a:solidFill>
                            <a:srgbClr val="000000"/>
                          </a:solidFill>
                          <a:effectLst/>
                          <a:latin typeface="Calibri" panose="020F0502020204030204" pitchFamily="34" charset="0"/>
                        </a:rPr>
                        <a:t>5</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en-IE" sz="1200" b="0" i="0" u="none" strike="noStrike" dirty="0">
                          <a:solidFill>
                            <a:srgbClr val="000000"/>
                          </a:solidFill>
                          <a:effectLst/>
                          <a:latin typeface="Calibri" panose="020F0502020204030204" pitchFamily="34" charset="0"/>
                        </a:rPr>
                        <a:t>91.3</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en-IE" sz="1200" b="0" i="0" u="none" strike="noStrike" dirty="0">
                          <a:solidFill>
                            <a:srgbClr val="000000"/>
                          </a:solidFill>
                          <a:effectLst/>
                          <a:latin typeface="Calibri" panose="020F0502020204030204" pitchFamily="34" charset="0"/>
                        </a:rPr>
                        <a:t>5</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en-IE" sz="1200" b="0" i="0" u="none" strike="noStrike" dirty="0">
                          <a:solidFill>
                            <a:srgbClr val="000000"/>
                          </a:solidFill>
                          <a:effectLst/>
                          <a:latin typeface="Calibri" panose="020F0502020204030204" pitchFamily="34" charset="0"/>
                        </a:rPr>
                        <a:t>54.1</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en-IE" sz="1200" b="0" i="0" u="none" strike="noStrike" dirty="0">
                          <a:solidFill>
                            <a:srgbClr val="000000"/>
                          </a:solidFill>
                          <a:effectLst/>
                          <a:latin typeface="Calibri" panose="020F0502020204030204" pitchFamily="34" charset="0"/>
                        </a:rPr>
                        <a:t>5</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en-IE" sz="1200" b="0" i="0" u="none" strike="noStrike" dirty="0">
                          <a:solidFill>
                            <a:srgbClr val="000000"/>
                          </a:solidFill>
                          <a:effectLst/>
                          <a:latin typeface="Calibri" panose="020F0502020204030204" pitchFamily="34" charset="0"/>
                        </a:rPr>
                        <a:t>86.1</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en-IE" sz="1200" b="0" i="0" u="none" strike="noStrike" dirty="0">
                          <a:solidFill>
                            <a:srgbClr val="000000"/>
                          </a:solidFill>
                          <a:effectLst/>
                          <a:latin typeface="Calibri" panose="020F0502020204030204" pitchFamily="34" charset="0"/>
                        </a:rPr>
                        <a:t>3</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en-IE" sz="1200" b="0" i="0" u="none" strike="noStrike" dirty="0">
                          <a:solidFill>
                            <a:srgbClr val="000000"/>
                          </a:solidFill>
                          <a:effectLst/>
                          <a:latin typeface="Calibri" panose="020F0502020204030204" pitchFamily="34" charset="0"/>
                        </a:rPr>
                        <a:t>77.4</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en-IE" sz="1200" b="0" i="0" u="none" strike="noStrike" dirty="0">
                          <a:solidFill>
                            <a:srgbClr val="000000"/>
                          </a:solidFill>
                          <a:effectLst/>
                          <a:latin typeface="Calibri" panose="020F0502020204030204" pitchFamily="34" charset="0"/>
                        </a:rPr>
                        <a:t>4</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420448221"/>
                  </a:ext>
                </a:extLst>
              </a:tr>
              <a:tr h="254325">
                <a:tc>
                  <a:txBody>
                    <a:bodyPr/>
                    <a:lstStyle/>
                    <a:p>
                      <a:pPr algn="l" fontAlgn="ctr"/>
                      <a:r>
                        <a:rPr lang="en-IE" sz="1200" b="0" i="0" u="none" strike="noStrike" dirty="0">
                          <a:solidFill>
                            <a:srgbClr val="000000"/>
                          </a:solidFill>
                          <a:effectLst/>
                          <a:latin typeface="Calibri" panose="020F0502020204030204" pitchFamily="34" charset="0"/>
                        </a:rPr>
                        <a:t>Area F</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en-IE" sz="1200" b="0" i="0" u="none" strike="noStrike" dirty="0">
                          <a:solidFill>
                            <a:srgbClr val="000000"/>
                          </a:solidFill>
                          <a:effectLst/>
                          <a:latin typeface="Calibri" panose="020F0502020204030204" pitchFamily="34" charset="0"/>
                        </a:rPr>
                        <a:t>66.0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ctr"/>
                      <a:r>
                        <a:rPr lang="en-IE" sz="1200" b="0" i="0" u="none" strike="noStrike" dirty="0">
                          <a:solidFill>
                            <a:srgbClr val="000000"/>
                          </a:solidFill>
                          <a:effectLst/>
                          <a:latin typeface="Calibri" panose="020F0502020204030204" pitchFamily="34" charset="0"/>
                        </a:rPr>
                        <a:t>17</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ctr"/>
                      <a:r>
                        <a:rPr lang="en-IE" sz="1200" b="0" i="0" u="none" strike="noStrike" dirty="0">
                          <a:solidFill>
                            <a:srgbClr val="000000"/>
                          </a:solidFill>
                          <a:effectLst/>
                          <a:latin typeface="Calibri" panose="020F0502020204030204" pitchFamily="34" charset="0"/>
                        </a:rPr>
                        <a:t>54.8</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ctr"/>
                      <a:r>
                        <a:rPr lang="en-IE" sz="1200" b="0" i="0" u="none" strike="noStrike" dirty="0">
                          <a:solidFill>
                            <a:srgbClr val="000000"/>
                          </a:solidFill>
                          <a:effectLst/>
                          <a:latin typeface="Calibri" panose="020F0502020204030204" pitchFamily="34" charset="0"/>
                        </a:rPr>
                        <a:t>14</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ctr"/>
                      <a:r>
                        <a:rPr lang="en-IE" sz="1200" b="0" i="0" u="none" strike="noStrike" dirty="0">
                          <a:solidFill>
                            <a:srgbClr val="000000"/>
                          </a:solidFill>
                          <a:effectLst/>
                          <a:latin typeface="Calibri" panose="020F0502020204030204" pitchFamily="34" charset="0"/>
                        </a:rPr>
                        <a:t>56.8</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ctr"/>
                      <a:r>
                        <a:rPr lang="en-IE" sz="1200" b="0" i="0" u="none" strike="noStrike" dirty="0">
                          <a:solidFill>
                            <a:srgbClr val="000000"/>
                          </a:solidFill>
                          <a:effectLst/>
                          <a:latin typeface="Calibri" panose="020F0502020204030204" pitchFamily="34" charset="0"/>
                        </a:rPr>
                        <a:t>42</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ctr"/>
                      <a:r>
                        <a:rPr lang="en-IE" sz="1200" b="0" i="0" u="none" strike="noStrike" dirty="0">
                          <a:solidFill>
                            <a:srgbClr val="000000"/>
                          </a:solidFill>
                          <a:effectLst/>
                          <a:latin typeface="Calibri" panose="020F0502020204030204" pitchFamily="34" charset="0"/>
                        </a:rPr>
                        <a:t>68.9</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ctr"/>
                      <a:r>
                        <a:rPr lang="en-IE" sz="1200" b="0" i="0" u="none" strike="noStrike" dirty="0">
                          <a:solidFill>
                            <a:srgbClr val="000000"/>
                          </a:solidFill>
                          <a:effectLst/>
                          <a:latin typeface="Calibri" panose="020F0502020204030204" pitchFamily="34" charset="0"/>
                        </a:rPr>
                        <a:t>33</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ctr"/>
                      <a:r>
                        <a:rPr lang="en-IE" sz="1200" b="0" i="0" u="none" strike="noStrike" dirty="0">
                          <a:solidFill>
                            <a:srgbClr val="000000"/>
                          </a:solidFill>
                          <a:effectLst/>
                          <a:latin typeface="Calibri" panose="020F0502020204030204" pitchFamily="34" charset="0"/>
                        </a:rPr>
                        <a:t>69.3</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ctr"/>
                      <a:r>
                        <a:rPr lang="en-IE" sz="1200" b="0" i="0" u="none" strike="noStrike" dirty="0">
                          <a:solidFill>
                            <a:srgbClr val="000000"/>
                          </a:solidFill>
                          <a:effectLst/>
                          <a:latin typeface="Calibri" panose="020F0502020204030204" pitchFamily="34" charset="0"/>
                        </a:rPr>
                        <a:t>10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ctr"/>
                      <a:r>
                        <a:rPr lang="en-IE" sz="1200" b="0" i="0" u="none" strike="noStrike" dirty="0">
                          <a:solidFill>
                            <a:srgbClr val="000000"/>
                          </a:solidFill>
                          <a:effectLst/>
                          <a:latin typeface="Calibri" panose="020F0502020204030204" pitchFamily="34" charset="0"/>
                        </a:rPr>
                        <a:t>71.4</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ctr"/>
                      <a:r>
                        <a:rPr lang="en-IE" sz="1200" b="0" i="0" u="none" strike="noStrike" dirty="0">
                          <a:solidFill>
                            <a:srgbClr val="000000"/>
                          </a:solidFill>
                          <a:effectLst/>
                          <a:latin typeface="Calibri" panose="020F0502020204030204" pitchFamily="34" charset="0"/>
                        </a:rPr>
                        <a:t>1</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34120328"/>
                  </a:ext>
                </a:extLst>
              </a:tr>
              <a:tr h="254325">
                <a:tc>
                  <a:txBody>
                    <a:bodyPr/>
                    <a:lstStyle/>
                    <a:p>
                      <a:pPr algn="l" fontAlgn="ctr"/>
                      <a:r>
                        <a:rPr lang="en-IE" sz="1200" b="1" i="0" u="none" strike="noStrike" dirty="0">
                          <a:solidFill>
                            <a:srgbClr val="000000"/>
                          </a:solidFill>
                          <a:effectLst/>
                          <a:latin typeface="Calibri" panose="020F0502020204030204" pitchFamily="34" charset="0"/>
                        </a:rPr>
                        <a:t>All Public only LTCFs</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ctr"/>
                      <a:r>
                        <a:rPr lang="en-IE" sz="1200" b="1" i="0" u="none" strike="noStrike" dirty="0">
                          <a:solidFill>
                            <a:srgbClr val="000000"/>
                          </a:solidFill>
                          <a:effectLst/>
                          <a:latin typeface="Calibri" panose="020F0502020204030204" pitchFamily="34" charset="0"/>
                        </a:rPr>
                        <a:t>57.5</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IE" sz="1200" b="1" i="0" u="none" strike="noStrike" dirty="0">
                          <a:solidFill>
                            <a:srgbClr val="000000"/>
                          </a:solidFill>
                          <a:effectLst/>
                          <a:latin typeface="Calibri" panose="020F0502020204030204" pitchFamily="34" charset="0"/>
                        </a:rPr>
                        <a:t>44</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IE" sz="1200" b="1" i="0" u="none" strike="noStrike" dirty="0">
                          <a:solidFill>
                            <a:srgbClr val="000000"/>
                          </a:solidFill>
                          <a:effectLst/>
                          <a:latin typeface="Calibri" panose="020F0502020204030204" pitchFamily="34" charset="0"/>
                        </a:rPr>
                        <a:t>56.0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IE" sz="1200" b="1" i="0" u="none" strike="noStrike" dirty="0">
                          <a:solidFill>
                            <a:srgbClr val="000000"/>
                          </a:solidFill>
                          <a:effectLst/>
                          <a:latin typeface="Calibri" panose="020F0502020204030204" pitchFamily="34" charset="0"/>
                        </a:rPr>
                        <a:t>47</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IE" sz="1200" b="1" i="0" u="none" strike="noStrike" dirty="0">
                          <a:solidFill>
                            <a:srgbClr val="000000"/>
                          </a:solidFill>
                          <a:effectLst/>
                          <a:latin typeface="Calibri" panose="020F0502020204030204" pitchFamily="34" charset="0"/>
                        </a:rPr>
                        <a:t>57.7</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IE" sz="1200" b="1" i="0" u="none" strike="noStrike" dirty="0">
                          <a:solidFill>
                            <a:srgbClr val="000000"/>
                          </a:solidFill>
                          <a:effectLst/>
                          <a:latin typeface="Calibri" panose="020F0502020204030204" pitchFamily="34" charset="0"/>
                        </a:rPr>
                        <a:t>88</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IE" sz="1200" b="1" i="0" u="none" strike="noStrike" dirty="0">
                          <a:solidFill>
                            <a:srgbClr val="000000"/>
                          </a:solidFill>
                          <a:effectLst/>
                          <a:latin typeface="Calibri" panose="020F0502020204030204" pitchFamily="34" charset="0"/>
                        </a:rPr>
                        <a:t>69.5</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IE" sz="1200" b="1" i="0" u="none" strike="noStrike" dirty="0">
                          <a:solidFill>
                            <a:srgbClr val="000000"/>
                          </a:solidFill>
                          <a:effectLst/>
                          <a:latin typeface="Calibri" panose="020F0502020204030204" pitchFamily="34" charset="0"/>
                        </a:rPr>
                        <a:t>83</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IE" sz="1200" b="1" i="0" u="none" strike="noStrike" dirty="0">
                          <a:solidFill>
                            <a:srgbClr val="000000"/>
                          </a:solidFill>
                          <a:effectLst/>
                          <a:latin typeface="Calibri" panose="020F0502020204030204" pitchFamily="34" charset="0"/>
                        </a:rPr>
                        <a:t>56.3</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IE" sz="1200" b="1" i="0" u="none" strike="noStrike" dirty="0">
                          <a:solidFill>
                            <a:srgbClr val="000000"/>
                          </a:solidFill>
                          <a:effectLst/>
                          <a:latin typeface="Calibri" panose="020F0502020204030204" pitchFamily="34" charset="0"/>
                        </a:rPr>
                        <a:t>30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IE" sz="1200" b="1" i="0" u="none" strike="noStrike" dirty="0">
                          <a:solidFill>
                            <a:srgbClr val="000000"/>
                          </a:solidFill>
                          <a:effectLst/>
                          <a:latin typeface="Calibri" panose="020F0502020204030204" pitchFamily="34" charset="0"/>
                        </a:rPr>
                        <a:t>78.7</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IE" sz="1200" b="1" i="0" u="none" strike="noStrike" dirty="0">
                          <a:solidFill>
                            <a:srgbClr val="000000"/>
                          </a:solidFill>
                          <a:effectLst/>
                          <a:latin typeface="Calibri" panose="020F0502020204030204" pitchFamily="34" charset="0"/>
                        </a:rPr>
                        <a:t>21</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24574839"/>
                  </a:ext>
                </a:extLst>
              </a:tr>
              <a:tr h="254325">
                <a:tc>
                  <a:txBody>
                    <a:bodyPr/>
                    <a:lstStyle/>
                    <a:p>
                      <a:pPr algn="l" fontAlgn="ctr"/>
                      <a:r>
                        <a:rPr lang="en-IE" sz="1200" b="0" i="1" u="none" strike="noStrike" dirty="0">
                          <a:solidFill>
                            <a:srgbClr val="000000"/>
                          </a:solidFill>
                          <a:effectLst/>
                          <a:latin typeface="Calibri" panose="020F0502020204030204" pitchFamily="34" charset="0"/>
                        </a:rPr>
                        <a:t>All LTCFs, including private</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IE" sz="1200" b="0" i="1" u="none" strike="noStrike" dirty="0">
                          <a:solidFill>
                            <a:srgbClr val="000000"/>
                          </a:solidFill>
                          <a:effectLst/>
                          <a:latin typeface="Calibri" panose="020F0502020204030204" pitchFamily="34" charset="0"/>
                        </a:rPr>
                        <a:t>58.7</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IE" sz="1200" b="0" i="1" u="none" strike="noStrike" dirty="0">
                          <a:solidFill>
                            <a:srgbClr val="000000"/>
                          </a:solidFill>
                          <a:effectLst/>
                          <a:latin typeface="Calibri" panose="020F0502020204030204" pitchFamily="34" charset="0"/>
                        </a:rPr>
                        <a:t>64</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IE" sz="1200" b="0" i="1" u="none" strike="noStrike" dirty="0">
                          <a:solidFill>
                            <a:srgbClr val="000000"/>
                          </a:solidFill>
                          <a:effectLst/>
                          <a:latin typeface="Calibri" panose="020F0502020204030204" pitchFamily="34" charset="0"/>
                        </a:rPr>
                        <a:t>48.0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IE" sz="1200" b="0" i="1" u="none" strike="noStrike" dirty="0">
                          <a:solidFill>
                            <a:srgbClr val="000000"/>
                          </a:solidFill>
                          <a:effectLst/>
                          <a:latin typeface="Calibri" panose="020F0502020204030204" pitchFamily="34" charset="0"/>
                        </a:rPr>
                        <a:t>63</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IE" sz="1200" b="0" i="1" u="none" strike="noStrike" dirty="0">
                          <a:solidFill>
                            <a:srgbClr val="000000"/>
                          </a:solidFill>
                          <a:effectLst/>
                          <a:latin typeface="Calibri" panose="020F0502020204030204" pitchFamily="34" charset="0"/>
                        </a:rPr>
                        <a:t>53.1</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IE" sz="1200" b="0" i="1" u="none" strike="noStrike" dirty="0">
                          <a:solidFill>
                            <a:srgbClr val="000000"/>
                          </a:solidFill>
                          <a:effectLst/>
                          <a:latin typeface="Calibri" panose="020F0502020204030204" pitchFamily="34" charset="0"/>
                        </a:rPr>
                        <a:t>95</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IE" sz="1200" b="0" i="1" u="none" strike="noStrike" dirty="0">
                          <a:solidFill>
                            <a:srgbClr val="000000"/>
                          </a:solidFill>
                          <a:effectLst/>
                          <a:latin typeface="Calibri" panose="020F0502020204030204" pitchFamily="34" charset="0"/>
                        </a:rPr>
                        <a:t>69.6</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IE" sz="1200" b="0" i="1" u="none" strike="noStrike" dirty="0">
                          <a:solidFill>
                            <a:srgbClr val="000000"/>
                          </a:solidFill>
                          <a:effectLst/>
                          <a:latin typeface="Calibri" panose="020F0502020204030204" pitchFamily="34" charset="0"/>
                        </a:rPr>
                        <a:t>102</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IE" sz="1200" b="0" i="1" u="none" strike="noStrike" dirty="0">
                          <a:solidFill>
                            <a:srgbClr val="000000"/>
                          </a:solidFill>
                          <a:effectLst/>
                          <a:latin typeface="Calibri" panose="020F0502020204030204" pitchFamily="34" charset="0"/>
                        </a:rPr>
                        <a:t>56.5</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IE" sz="1200" b="0" i="1" u="none" strike="noStrike" dirty="0">
                          <a:solidFill>
                            <a:srgbClr val="000000"/>
                          </a:solidFill>
                          <a:effectLst/>
                          <a:latin typeface="Calibri" panose="020F0502020204030204" pitchFamily="34" charset="0"/>
                        </a:rPr>
                        <a:t>58</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IE" sz="1200" b="0" i="1" u="none" strike="noStrike" dirty="0">
                          <a:solidFill>
                            <a:srgbClr val="000000"/>
                          </a:solidFill>
                          <a:effectLst/>
                          <a:latin typeface="Calibri" panose="020F0502020204030204" pitchFamily="34" charset="0"/>
                        </a:rPr>
                        <a:t>82.8</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IE" sz="1200" b="0" i="1" u="none" strike="noStrike" dirty="0">
                          <a:solidFill>
                            <a:srgbClr val="000000"/>
                          </a:solidFill>
                          <a:effectLst/>
                          <a:latin typeface="Calibri" panose="020F0502020204030204" pitchFamily="34" charset="0"/>
                        </a:rPr>
                        <a:t>44</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73298158"/>
                  </a:ext>
                </a:extLst>
              </a:tr>
            </a:tbl>
          </a:graphicData>
        </a:graphic>
      </p:graphicFrame>
    </p:spTree>
    <p:extLst>
      <p:ext uri="{BB962C8B-B14F-4D97-AF65-F5344CB8AC3E}">
        <p14:creationId xmlns:p14="http://schemas.microsoft.com/office/powerpoint/2010/main" val="3911040052"/>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919633" y="25289"/>
            <a:ext cx="1190625" cy="809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hape 1073741829"/>
          <p:cNvSpPr>
            <a:spLocks noChangeArrowheads="1"/>
          </p:cNvSpPr>
          <p:nvPr/>
        </p:nvSpPr>
        <p:spPr bwMode="auto">
          <a:xfrm>
            <a:off x="12" y="6525344"/>
            <a:ext cx="9143999" cy="332656"/>
          </a:xfrm>
          <a:prstGeom prst="rect">
            <a:avLst/>
          </a:prstGeom>
          <a:solidFill>
            <a:srgbClr val="BA1F46"/>
          </a:solidFill>
          <a:ln>
            <a:noFill/>
          </a:ln>
        </p:spPr>
        <p:txBody>
          <a:bodyPr vert="horz" wrap="square" lIns="91440" tIns="45720" rIns="91440" bIns="45720" numCol="1" anchor="t" anchorCtr="0" compatLnSpc="1">
            <a:prstTxWarp prst="textNoShape">
              <a:avLst/>
            </a:prstTxWarp>
          </a:bodyPr>
          <a:lstStyle/>
          <a:p>
            <a:endParaRPr lang="en-IE" sz="2000" b="1" dirty="0">
              <a:solidFill>
                <a:schemeClr val="bg1"/>
              </a:solidFill>
            </a:endParaRPr>
          </a:p>
        </p:txBody>
      </p:sp>
      <p:sp>
        <p:nvSpPr>
          <p:cNvPr id="10" name="Title 1"/>
          <p:cNvSpPr txBox="1">
            <a:spLocks/>
          </p:cNvSpPr>
          <p:nvPr/>
        </p:nvSpPr>
        <p:spPr>
          <a:xfrm>
            <a:off x="467544" y="620688"/>
            <a:ext cx="8208912" cy="998984"/>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IE" sz="2000" b="1" dirty="0">
                <a:solidFill>
                  <a:srgbClr val="BA1F46"/>
                </a:solidFill>
                <a:latin typeface="Tahoma" panose="020B0604030504040204" pitchFamily="34" charset="0"/>
                <a:ea typeface="Tahoma" panose="020B0604030504040204" pitchFamily="34" charset="0"/>
                <a:cs typeface="Tahoma" panose="020B0604030504040204" pitchFamily="34" charset="0"/>
              </a:rPr>
              <a:t>Influenza vaccine uptake among LTCF residents, Point Prevalence Surveys (PPS), (Nov. 2017, April 2018, Jan. 2019 Jan. 2020, Dec. 2020, Dec 2021), by CHO, Ireland*</a:t>
            </a:r>
          </a:p>
        </p:txBody>
      </p:sp>
      <p:graphicFrame>
        <p:nvGraphicFramePr>
          <p:cNvPr id="8" name="Content Placeholder 7">
            <a:extLst>
              <a:ext uri="{FF2B5EF4-FFF2-40B4-BE49-F238E27FC236}">
                <a16:creationId xmlns:a16="http://schemas.microsoft.com/office/drawing/2014/main" id="{00000000-0008-0000-3F00-000004000000}"/>
              </a:ext>
            </a:extLst>
          </p:cNvPr>
          <p:cNvGraphicFramePr>
            <a:graphicFrameLocks noGrp="1"/>
          </p:cNvGraphicFramePr>
          <p:nvPr>
            <p:ph idx="1"/>
            <p:extLst>
              <p:ext uri="{D42A27DB-BD31-4B8C-83A1-F6EECF244321}">
                <p14:modId xmlns:p14="http://schemas.microsoft.com/office/powerpoint/2010/main" val="3142562487"/>
              </p:ext>
            </p:extLst>
          </p:nvPr>
        </p:nvGraphicFramePr>
        <p:xfrm>
          <a:off x="421081" y="1658517"/>
          <a:ext cx="8229600" cy="4525963"/>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236701236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919633" y="25289"/>
            <a:ext cx="1190625" cy="809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hape 1073741829"/>
          <p:cNvSpPr>
            <a:spLocks noChangeArrowheads="1"/>
          </p:cNvSpPr>
          <p:nvPr/>
        </p:nvSpPr>
        <p:spPr bwMode="auto">
          <a:xfrm>
            <a:off x="12" y="6525344"/>
            <a:ext cx="9143999" cy="332656"/>
          </a:xfrm>
          <a:prstGeom prst="rect">
            <a:avLst/>
          </a:prstGeom>
          <a:solidFill>
            <a:srgbClr val="BA1F46"/>
          </a:solidFill>
          <a:ln>
            <a:noFill/>
          </a:ln>
        </p:spPr>
        <p:txBody>
          <a:bodyPr vert="horz" wrap="square" lIns="91440" tIns="45720" rIns="91440" bIns="45720" numCol="1" anchor="t" anchorCtr="0" compatLnSpc="1">
            <a:prstTxWarp prst="textNoShape">
              <a:avLst/>
            </a:prstTxWarp>
          </a:bodyPr>
          <a:lstStyle/>
          <a:p>
            <a:endParaRPr lang="en-IE" sz="2000" b="1" dirty="0">
              <a:solidFill>
                <a:schemeClr val="bg1"/>
              </a:solidFill>
            </a:endParaRPr>
          </a:p>
        </p:txBody>
      </p:sp>
      <p:sp>
        <p:nvSpPr>
          <p:cNvPr id="10" name="Title 1"/>
          <p:cNvSpPr txBox="1">
            <a:spLocks/>
          </p:cNvSpPr>
          <p:nvPr/>
        </p:nvSpPr>
        <p:spPr>
          <a:xfrm>
            <a:off x="467544" y="620688"/>
            <a:ext cx="8208912" cy="998984"/>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IE" sz="2000" b="1" dirty="0">
                <a:solidFill>
                  <a:srgbClr val="BA1F46"/>
                </a:solidFill>
                <a:latin typeface="Tahoma" panose="020B0604030504040204" pitchFamily="34" charset="0"/>
                <a:ea typeface="Tahoma" panose="020B0604030504040204" pitchFamily="34" charset="0"/>
                <a:cs typeface="Tahoma" panose="020B0604030504040204" pitchFamily="34" charset="0"/>
              </a:rPr>
              <a:t>Influenza vaccine uptake among LTCF residents, Point Prevalence Surveys (PPS), (Nov. 2017, April 2018, Jan. 2019 Jan. 2020, Dec. 2020, Dec 2021), by RHA, Ireland*</a:t>
            </a:r>
          </a:p>
        </p:txBody>
      </p:sp>
      <p:graphicFrame>
        <p:nvGraphicFramePr>
          <p:cNvPr id="7" name="Content Placeholder 6">
            <a:extLst>
              <a:ext uri="{FF2B5EF4-FFF2-40B4-BE49-F238E27FC236}">
                <a16:creationId xmlns:a16="http://schemas.microsoft.com/office/drawing/2014/main" id="{7B9329E1-550E-457B-84B0-B63AB0E9384B}"/>
              </a:ext>
            </a:extLst>
          </p:cNvPr>
          <p:cNvGraphicFramePr>
            <a:graphicFrameLocks noGrp="1"/>
          </p:cNvGraphicFramePr>
          <p:nvPr>
            <p:ph idx="1"/>
            <p:extLst>
              <p:ext uri="{D42A27DB-BD31-4B8C-83A1-F6EECF244321}">
                <p14:modId xmlns:p14="http://schemas.microsoft.com/office/powerpoint/2010/main" val="3589435621"/>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2909324891"/>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919633" y="25289"/>
            <a:ext cx="1190625" cy="809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hape 1073741829"/>
          <p:cNvSpPr>
            <a:spLocks noChangeArrowheads="1"/>
          </p:cNvSpPr>
          <p:nvPr/>
        </p:nvSpPr>
        <p:spPr bwMode="auto">
          <a:xfrm>
            <a:off x="12" y="6525344"/>
            <a:ext cx="9143999" cy="332656"/>
          </a:xfrm>
          <a:prstGeom prst="rect">
            <a:avLst/>
          </a:prstGeom>
          <a:solidFill>
            <a:srgbClr val="BA1F46"/>
          </a:solidFill>
          <a:ln>
            <a:noFill/>
          </a:ln>
        </p:spPr>
        <p:txBody>
          <a:bodyPr vert="horz" wrap="square" lIns="91440" tIns="45720" rIns="91440" bIns="45720" numCol="1" anchor="t" anchorCtr="0" compatLnSpc="1">
            <a:prstTxWarp prst="textNoShape">
              <a:avLst/>
            </a:prstTxWarp>
          </a:bodyPr>
          <a:lstStyle/>
          <a:p>
            <a:endParaRPr lang="en-IE" sz="2000" b="1" dirty="0">
              <a:solidFill>
                <a:schemeClr val="bg1"/>
              </a:solidFill>
            </a:endParaRPr>
          </a:p>
        </p:txBody>
      </p:sp>
      <p:sp>
        <p:nvSpPr>
          <p:cNvPr id="10" name="Title 1"/>
          <p:cNvSpPr txBox="1">
            <a:spLocks/>
          </p:cNvSpPr>
          <p:nvPr/>
        </p:nvSpPr>
        <p:spPr>
          <a:xfrm>
            <a:off x="33742" y="620688"/>
            <a:ext cx="9076516" cy="998984"/>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IE" sz="2000" b="1" dirty="0">
                <a:solidFill>
                  <a:srgbClr val="BA1F46"/>
                </a:solidFill>
                <a:latin typeface="Tahoma" panose="020B0604030504040204" pitchFamily="34" charset="0"/>
                <a:ea typeface="Tahoma" panose="020B0604030504040204" pitchFamily="34" charset="0"/>
                <a:cs typeface="Tahoma" panose="020B0604030504040204" pitchFamily="34" charset="0"/>
              </a:rPr>
              <a:t>Influenza vaccine uptake, LTCF respite residents, </a:t>
            </a:r>
          </a:p>
          <a:p>
            <a:r>
              <a:rPr lang="en-IE" sz="2000" b="1" dirty="0">
                <a:solidFill>
                  <a:srgbClr val="BA1F46"/>
                </a:solidFill>
                <a:latin typeface="Tahoma" panose="020B0604030504040204" pitchFamily="34" charset="0"/>
                <a:ea typeface="Tahoma" panose="020B0604030504040204" pitchFamily="34" charset="0"/>
                <a:cs typeface="Tahoma" panose="020B0604030504040204" pitchFamily="34" charset="0"/>
              </a:rPr>
              <a:t>Point Prevalence Surveys (PPSs), (Nov. 2017, April 2018, Jan. 2019 and Jan. 2020 and Dec. 2020), by CHO, Ireland*</a:t>
            </a:r>
          </a:p>
        </p:txBody>
      </p:sp>
      <p:graphicFrame>
        <p:nvGraphicFramePr>
          <p:cNvPr id="8" name="Content Placeholder 7">
            <a:extLst>
              <a:ext uri="{FF2B5EF4-FFF2-40B4-BE49-F238E27FC236}">
                <a16:creationId xmlns:a16="http://schemas.microsoft.com/office/drawing/2014/main" id="{00000000-0008-0000-3F00-000003000000}"/>
              </a:ext>
            </a:extLst>
          </p:cNvPr>
          <p:cNvGraphicFramePr>
            <a:graphicFrameLocks noGrp="1"/>
          </p:cNvGraphicFramePr>
          <p:nvPr>
            <p:ph idx="1"/>
            <p:extLst>
              <p:ext uri="{D42A27DB-BD31-4B8C-83A1-F6EECF244321}">
                <p14:modId xmlns:p14="http://schemas.microsoft.com/office/powerpoint/2010/main" val="1905234321"/>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28256219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12372" y="25289"/>
            <a:ext cx="1190625" cy="809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827596" y="260648"/>
            <a:ext cx="7232331" cy="998984"/>
          </a:xfrm>
        </p:spPr>
        <p:txBody>
          <a:bodyPr>
            <a:noAutofit/>
          </a:bodyPr>
          <a:lstStyle/>
          <a:p>
            <a:r>
              <a:rPr lang="en-IE" sz="2000" b="1" dirty="0">
                <a:solidFill>
                  <a:srgbClr val="BA1F46"/>
                </a:solidFill>
                <a:latin typeface="Tahoma" panose="020B0604030504040204" pitchFamily="34" charset="0"/>
                <a:ea typeface="Tahoma" panose="020B0604030504040204" pitchFamily="34" charset="0"/>
                <a:cs typeface="Tahoma" panose="020B0604030504040204" pitchFamily="34" charset="0"/>
              </a:rPr>
              <a:t>Influenza vaccine uptake in public hospital-based HCWs by hospital group and season*</a:t>
            </a:r>
          </a:p>
        </p:txBody>
      </p:sp>
      <p:sp>
        <p:nvSpPr>
          <p:cNvPr id="7" name="Shape 1073741829"/>
          <p:cNvSpPr>
            <a:spLocks noChangeArrowheads="1"/>
          </p:cNvSpPr>
          <p:nvPr/>
        </p:nvSpPr>
        <p:spPr bwMode="auto">
          <a:xfrm>
            <a:off x="12" y="6525344"/>
            <a:ext cx="9143999" cy="332656"/>
          </a:xfrm>
          <a:prstGeom prst="rect">
            <a:avLst/>
          </a:prstGeom>
          <a:solidFill>
            <a:srgbClr val="BA1F46"/>
          </a:solidFill>
          <a:ln>
            <a:noFill/>
          </a:ln>
        </p:spPr>
        <p:txBody>
          <a:bodyPr vert="horz" wrap="square" lIns="91440" tIns="45720" rIns="91440" bIns="45720" numCol="1" anchor="t" anchorCtr="0" compatLnSpc="1">
            <a:prstTxWarp prst="textNoShape">
              <a:avLst/>
            </a:prstTxWarp>
          </a:bodyPr>
          <a:lstStyle/>
          <a:p>
            <a:endParaRPr lang="en-IE" sz="2000" b="1" dirty="0">
              <a:solidFill>
                <a:schemeClr val="bg1"/>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102594017"/>
              </p:ext>
            </p:extLst>
          </p:nvPr>
        </p:nvGraphicFramePr>
        <p:xfrm>
          <a:off x="395538" y="1700808"/>
          <a:ext cx="8352924" cy="3811905"/>
        </p:xfrm>
        <a:graphic>
          <a:graphicData uri="http://schemas.openxmlformats.org/drawingml/2006/table">
            <a:tbl>
              <a:tblPr firstRow="1" firstCol="1" bandRow="1">
                <a:tableStyleId>{5C22544A-7EE6-4342-B048-85BDC9FD1C3A}</a:tableStyleId>
              </a:tblPr>
              <a:tblGrid>
                <a:gridCol w="2390691">
                  <a:extLst>
                    <a:ext uri="{9D8B030D-6E8A-4147-A177-3AD203B41FA5}">
                      <a16:colId xmlns:a16="http://schemas.microsoft.com/office/drawing/2014/main" val="20000"/>
                    </a:ext>
                  </a:extLst>
                </a:gridCol>
                <a:gridCol w="461892">
                  <a:extLst>
                    <a:ext uri="{9D8B030D-6E8A-4147-A177-3AD203B41FA5}">
                      <a16:colId xmlns:a16="http://schemas.microsoft.com/office/drawing/2014/main" val="20001"/>
                    </a:ext>
                  </a:extLst>
                </a:gridCol>
                <a:gridCol w="518208">
                  <a:extLst>
                    <a:ext uri="{9D8B030D-6E8A-4147-A177-3AD203B41FA5}">
                      <a16:colId xmlns:a16="http://schemas.microsoft.com/office/drawing/2014/main" val="20002"/>
                    </a:ext>
                  </a:extLst>
                </a:gridCol>
                <a:gridCol w="605388">
                  <a:extLst>
                    <a:ext uri="{9D8B030D-6E8A-4147-A177-3AD203B41FA5}">
                      <a16:colId xmlns:a16="http://schemas.microsoft.com/office/drawing/2014/main" val="20003"/>
                    </a:ext>
                  </a:extLst>
                </a:gridCol>
                <a:gridCol w="604779">
                  <a:extLst>
                    <a:ext uri="{9D8B030D-6E8A-4147-A177-3AD203B41FA5}">
                      <a16:colId xmlns:a16="http://schemas.microsoft.com/office/drawing/2014/main" val="20004"/>
                    </a:ext>
                  </a:extLst>
                </a:gridCol>
                <a:gridCol w="518208">
                  <a:extLst>
                    <a:ext uri="{9D8B030D-6E8A-4147-A177-3AD203B41FA5}">
                      <a16:colId xmlns:a16="http://schemas.microsoft.com/office/drawing/2014/main" val="20005"/>
                    </a:ext>
                  </a:extLst>
                </a:gridCol>
                <a:gridCol w="605388">
                  <a:extLst>
                    <a:ext uri="{9D8B030D-6E8A-4147-A177-3AD203B41FA5}">
                      <a16:colId xmlns:a16="http://schemas.microsoft.com/office/drawing/2014/main" val="20006"/>
                    </a:ext>
                  </a:extLst>
                </a:gridCol>
                <a:gridCol w="529674">
                  <a:extLst>
                    <a:ext uri="{9D8B030D-6E8A-4147-A177-3AD203B41FA5}">
                      <a16:colId xmlns:a16="http://schemas.microsoft.com/office/drawing/2014/main" val="20007"/>
                    </a:ext>
                  </a:extLst>
                </a:gridCol>
                <a:gridCol w="529674">
                  <a:extLst>
                    <a:ext uri="{9D8B030D-6E8A-4147-A177-3AD203B41FA5}">
                      <a16:colId xmlns:a16="http://schemas.microsoft.com/office/drawing/2014/main" val="20008"/>
                    </a:ext>
                  </a:extLst>
                </a:gridCol>
                <a:gridCol w="529674">
                  <a:extLst>
                    <a:ext uri="{9D8B030D-6E8A-4147-A177-3AD203B41FA5}">
                      <a16:colId xmlns:a16="http://schemas.microsoft.com/office/drawing/2014/main" val="1302607082"/>
                    </a:ext>
                  </a:extLst>
                </a:gridCol>
                <a:gridCol w="529674">
                  <a:extLst>
                    <a:ext uri="{9D8B030D-6E8A-4147-A177-3AD203B41FA5}">
                      <a16:colId xmlns:a16="http://schemas.microsoft.com/office/drawing/2014/main" val="616813763"/>
                    </a:ext>
                  </a:extLst>
                </a:gridCol>
                <a:gridCol w="529674">
                  <a:extLst>
                    <a:ext uri="{9D8B030D-6E8A-4147-A177-3AD203B41FA5}">
                      <a16:colId xmlns:a16="http://schemas.microsoft.com/office/drawing/2014/main" val="436415004"/>
                    </a:ext>
                  </a:extLst>
                </a:gridCol>
              </a:tblGrid>
              <a:tr h="0">
                <a:tc>
                  <a:txBody>
                    <a:bodyPr/>
                    <a:lstStyle/>
                    <a:p>
                      <a:pPr algn="just" rtl="0" fontAlgn="ctr"/>
                      <a:r>
                        <a:rPr lang="en-IE" sz="1400" b="1" i="0" u="none" strike="noStrike" dirty="0">
                          <a:solidFill>
                            <a:srgbClr val="FFFFFF"/>
                          </a:solidFill>
                          <a:effectLst/>
                          <a:latin typeface="Calibri" panose="020F0502020204030204" pitchFamily="34" charset="0"/>
                        </a:rPr>
                        <a:t> </a:t>
                      </a:r>
                    </a:p>
                  </a:txBody>
                  <a:tcPr marL="9525" marR="9525" marT="9525" marB="0" anchor="ctr">
                    <a:solidFill>
                      <a:srgbClr val="BA1F46"/>
                    </a:solidFill>
                  </a:tcPr>
                </a:tc>
                <a:tc gridSpan="11">
                  <a:txBody>
                    <a:bodyPr/>
                    <a:lstStyle/>
                    <a:p>
                      <a:pPr algn="r" rtl="0" fontAlgn="ctr"/>
                      <a:r>
                        <a:rPr lang="en-GB" sz="1400" b="1" i="0" u="none" strike="noStrike" dirty="0">
                          <a:solidFill>
                            <a:srgbClr val="FFFFFF"/>
                          </a:solidFill>
                          <a:effectLst/>
                          <a:latin typeface="Calibri" panose="020F0502020204030204" pitchFamily="34" charset="0"/>
                        </a:rPr>
                        <a:t>Seasonal % Uptake in Hospital HCWs</a:t>
                      </a:r>
                    </a:p>
                  </a:txBody>
                  <a:tcPr marL="9525" marR="9525" marT="9525" marB="0" anchor="ctr">
                    <a:solidFill>
                      <a:srgbClr val="BA1F46"/>
                    </a:solidFill>
                  </a:tcPr>
                </a:tc>
                <a:tc hMerge="1">
                  <a:txBody>
                    <a:bodyPr/>
                    <a:lstStyle/>
                    <a:p>
                      <a:endParaRPr lang="en-IE"/>
                    </a:p>
                  </a:txBody>
                  <a:tcPr/>
                </a:tc>
                <a:tc hMerge="1">
                  <a:txBody>
                    <a:bodyPr/>
                    <a:lstStyle/>
                    <a:p>
                      <a:endParaRPr lang="en-IE"/>
                    </a:p>
                  </a:txBody>
                  <a:tcPr/>
                </a:tc>
                <a:tc hMerge="1">
                  <a:txBody>
                    <a:bodyPr/>
                    <a:lstStyle/>
                    <a:p>
                      <a:endParaRPr lang="en-IE"/>
                    </a:p>
                  </a:txBody>
                  <a:tcPr/>
                </a:tc>
                <a:tc hMerge="1">
                  <a:txBody>
                    <a:bodyPr/>
                    <a:lstStyle/>
                    <a:p>
                      <a:endParaRPr lang="en-IE"/>
                    </a:p>
                  </a:txBody>
                  <a:tcPr/>
                </a:tc>
                <a:tc hMerge="1">
                  <a:txBody>
                    <a:bodyPr/>
                    <a:lstStyle/>
                    <a:p>
                      <a:endParaRPr lang="en-IE"/>
                    </a:p>
                  </a:txBody>
                  <a:tcPr/>
                </a:tc>
                <a:tc hMerge="1">
                  <a:txBody>
                    <a:bodyPr/>
                    <a:lstStyle/>
                    <a:p>
                      <a:endParaRPr lang="en-IE"/>
                    </a:p>
                  </a:txBody>
                  <a:tcPr/>
                </a:tc>
                <a:tc hMerge="1">
                  <a:txBody>
                    <a:bodyPr/>
                    <a:lstStyle/>
                    <a:p>
                      <a:endParaRPr lang="en-IE"/>
                    </a:p>
                  </a:txBody>
                  <a:tcPr>
                    <a:solidFill>
                      <a:srgbClr val="BA1F46"/>
                    </a:solidFill>
                  </a:tcPr>
                </a:tc>
                <a:tc hMerge="1">
                  <a:txBody>
                    <a:bodyPr/>
                    <a:lstStyle/>
                    <a:p>
                      <a:endParaRPr lang="en-IE"/>
                    </a:p>
                  </a:txBody>
                  <a:tcPr>
                    <a:solidFill>
                      <a:srgbClr val="BA1F46"/>
                    </a:solidFill>
                  </a:tcPr>
                </a:tc>
                <a:tc hMerge="1">
                  <a:txBody>
                    <a:bodyPr/>
                    <a:lstStyle/>
                    <a:p>
                      <a:pPr algn="r" rtl="0" fontAlgn="ctr"/>
                      <a:endParaRPr lang="en-GB" sz="1400" b="1" i="0" u="none" strike="noStrike" dirty="0">
                        <a:solidFill>
                          <a:srgbClr val="FFFFFF"/>
                        </a:solidFill>
                        <a:effectLst/>
                        <a:latin typeface="Calibri" panose="020F0502020204030204" pitchFamily="34" charset="0"/>
                      </a:endParaRPr>
                    </a:p>
                  </a:txBody>
                  <a:tcPr marL="9525" marR="9525" marT="9525" marB="0" anchor="ctr">
                    <a:solidFill>
                      <a:srgbClr val="BA1F46"/>
                    </a:solidFill>
                  </a:tcPr>
                </a:tc>
                <a:tc hMerge="1">
                  <a:txBody>
                    <a:bodyPr/>
                    <a:lstStyle/>
                    <a:p>
                      <a:pPr algn="ctr" rtl="0" fontAlgn="ctr"/>
                      <a:endParaRPr lang="en-GB" sz="1400" b="1" i="0" u="none" strike="noStrike" dirty="0">
                        <a:solidFill>
                          <a:srgbClr val="FFFFFF"/>
                        </a:solidFill>
                        <a:effectLst/>
                        <a:latin typeface="Calibri" panose="020F0502020204030204" pitchFamily="34" charset="0"/>
                      </a:endParaRPr>
                    </a:p>
                  </a:txBody>
                  <a:tcPr marL="9525" marR="9525" marT="9525" marB="0" anchor="ctr">
                    <a:solidFill>
                      <a:srgbClr val="BA1F46"/>
                    </a:solidFill>
                  </a:tcPr>
                </a:tc>
                <a:extLst>
                  <a:ext uri="{0D108BD9-81ED-4DB2-BD59-A6C34878D82A}">
                    <a16:rowId xmlns:a16="http://schemas.microsoft.com/office/drawing/2014/main" val="10000"/>
                  </a:ext>
                </a:extLst>
              </a:tr>
              <a:tr h="163813">
                <a:tc>
                  <a:txBody>
                    <a:bodyPr/>
                    <a:lstStyle/>
                    <a:p>
                      <a:pPr algn="l" fontAlgn="b">
                        <a:lnSpc>
                          <a:spcPct val="100000"/>
                        </a:lnSpc>
                      </a:pPr>
                      <a:r>
                        <a:rPr lang="en-IE" sz="1800" b="0" i="0" u="none" strike="noStrike" dirty="0">
                          <a:solidFill>
                            <a:srgbClr val="000000"/>
                          </a:solidFill>
                          <a:effectLst/>
                          <a:latin typeface="Arial" panose="020B0604020202020204" pitchFamily="34" charset="0"/>
                        </a:rPr>
                        <a:t> </a:t>
                      </a:r>
                    </a:p>
                  </a:txBody>
                  <a:tcPr marL="9525" marR="9525" marT="9525" marB="0" anchor="b">
                    <a:solidFill>
                      <a:srgbClr val="BA1F46"/>
                    </a:solidFill>
                  </a:tcPr>
                </a:tc>
                <a:tc>
                  <a:txBody>
                    <a:bodyPr/>
                    <a:lstStyle/>
                    <a:p>
                      <a:pPr algn="r" rtl="0" fontAlgn="ctr">
                        <a:lnSpc>
                          <a:spcPct val="100000"/>
                        </a:lnSpc>
                      </a:pPr>
                      <a:r>
                        <a:rPr lang="en-IE" sz="1400" b="1" i="0" u="none" strike="noStrike" dirty="0">
                          <a:solidFill>
                            <a:srgbClr val="FFFFFF"/>
                          </a:solidFill>
                          <a:effectLst/>
                          <a:latin typeface="Calibri" panose="020F0502020204030204" pitchFamily="34" charset="0"/>
                        </a:rPr>
                        <a:t>2011-2012</a:t>
                      </a:r>
                    </a:p>
                  </a:txBody>
                  <a:tcPr marL="9525" marR="9525" marT="9525" marB="0" anchor="ctr">
                    <a:solidFill>
                      <a:srgbClr val="BA1F46"/>
                    </a:solidFill>
                  </a:tcPr>
                </a:tc>
                <a:tc>
                  <a:txBody>
                    <a:bodyPr/>
                    <a:lstStyle/>
                    <a:p>
                      <a:pPr algn="r" rtl="0" fontAlgn="ctr">
                        <a:lnSpc>
                          <a:spcPct val="100000"/>
                        </a:lnSpc>
                      </a:pPr>
                      <a:r>
                        <a:rPr lang="en-IE" sz="1400" b="1" i="0" u="none" strike="noStrike" dirty="0">
                          <a:solidFill>
                            <a:srgbClr val="FFFFFF"/>
                          </a:solidFill>
                          <a:effectLst/>
                          <a:latin typeface="Calibri" panose="020F0502020204030204" pitchFamily="34" charset="0"/>
                        </a:rPr>
                        <a:t>2012-2013</a:t>
                      </a:r>
                    </a:p>
                  </a:txBody>
                  <a:tcPr marL="9525" marR="9525" marT="9525" marB="0" anchor="ctr">
                    <a:solidFill>
                      <a:srgbClr val="BA1F46"/>
                    </a:solidFill>
                  </a:tcPr>
                </a:tc>
                <a:tc>
                  <a:txBody>
                    <a:bodyPr/>
                    <a:lstStyle/>
                    <a:p>
                      <a:pPr algn="r" rtl="0" fontAlgn="ctr">
                        <a:lnSpc>
                          <a:spcPct val="100000"/>
                        </a:lnSpc>
                      </a:pPr>
                      <a:r>
                        <a:rPr lang="en-IE" sz="1400" b="1" i="0" u="none" strike="noStrike" dirty="0">
                          <a:solidFill>
                            <a:srgbClr val="FFFFFF"/>
                          </a:solidFill>
                          <a:effectLst/>
                          <a:latin typeface="Calibri" panose="020F0502020204030204" pitchFamily="34" charset="0"/>
                        </a:rPr>
                        <a:t>2013-2014</a:t>
                      </a:r>
                    </a:p>
                  </a:txBody>
                  <a:tcPr marL="9525" marR="9525" marT="9525" marB="0" anchor="ctr">
                    <a:solidFill>
                      <a:srgbClr val="BA1F46"/>
                    </a:solidFill>
                  </a:tcPr>
                </a:tc>
                <a:tc>
                  <a:txBody>
                    <a:bodyPr/>
                    <a:lstStyle/>
                    <a:p>
                      <a:pPr algn="r" rtl="0" fontAlgn="ctr">
                        <a:lnSpc>
                          <a:spcPct val="100000"/>
                        </a:lnSpc>
                      </a:pPr>
                      <a:r>
                        <a:rPr lang="en-IE" sz="1400" b="1" i="0" u="none" strike="noStrike" dirty="0">
                          <a:solidFill>
                            <a:srgbClr val="FFFFFF"/>
                          </a:solidFill>
                          <a:effectLst/>
                          <a:latin typeface="Calibri" panose="020F0502020204030204" pitchFamily="34" charset="0"/>
                        </a:rPr>
                        <a:t>2014-2015</a:t>
                      </a:r>
                    </a:p>
                  </a:txBody>
                  <a:tcPr marL="9525" marR="9525" marT="9525" marB="0" anchor="ctr">
                    <a:solidFill>
                      <a:srgbClr val="BA1F46"/>
                    </a:solidFill>
                  </a:tcPr>
                </a:tc>
                <a:tc>
                  <a:txBody>
                    <a:bodyPr/>
                    <a:lstStyle/>
                    <a:p>
                      <a:pPr algn="r" rtl="0" fontAlgn="ctr">
                        <a:lnSpc>
                          <a:spcPct val="100000"/>
                        </a:lnSpc>
                      </a:pPr>
                      <a:r>
                        <a:rPr lang="en-IE" sz="1400" b="1" i="0" u="none" strike="noStrike" dirty="0">
                          <a:solidFill>
                            <a:srgbClr val="FFFFFF"/>
                          </a:solidFill>
                          <a:effectLst/>
                          <a:latin typeface="Calibri" panose="020F0502020204030204" pitchFamily="34" charset="0"/>
                        </a:rPr>
                        <a:t>2015-2016</a:t>
                      </a:r>
                    </a:p>
                  </a:txBody>
                  <a:tcPr marL="9525" marR="9525" marT="9525" marB="0" anchor="ctr">
                    <a:solidFill>
                      <a:srgbClr val="BA1F46"/>
                    </a:solidFill>
                  </a:tcPr>
                </a:tc>
                <a:tc>
                  <a:txBody>
                    <a:bodyPr/>
                    <a:lstStyle/>
                    <a:p>
                      <a:pPr algn="r" rtl="0" fontAlgn="ctr">
                        <a:lnSpc>
                          <a:spcPct val="100000"/>
                        </a:lnSpc>
                      </a:pPr>
                      <a:r>
                        <a:rPr lang="en-IE" sz="1400" b="1" i="0" u="none" strike="noStrike" dirty="0">
                          <a:solidFill>
                            <a:srgbClr val="FFFFFF"/>
                          </a:solidFill>
                          <a:effectLst/>
                          <a:latin typeface="Calibri" panose="020F0502020204030204" pitchFamily="34" charset="0"/>
                        </a:rPr>
                        <a:t>2016-2017‡</a:t>
                      </a:r>
                    </a:p>
                  </a:txBody>
                  <a:tcPr marL="9525" marR="9525" marT="9525" marB="0" anchor="ctr">
                    <a:solidFill>
                      <a:srgbClr val="BA1F46"/>
                    </a:solidFill>
                  </a:tcPr>
                </a:tc>
                <a:tc>
                  <a:txBody>
                    <a:bodyPr/>
                    <a:lstStyle/>
                    <a:p>
                      <a:pPr algn="r" rtl="0" fontAlgn="ctr">
                        <a:lnSpc>
                          <a:spcPct val="100000"/>
                        </a:lnSpc>
                      </a:pPr>
                      <a:r>
                        <a:rPr lang="en-IE" sz="1400" b="1" i="0" u="none" strike="noStrike" dirty="0">
                          <a:solidFill>
                            <a:srgbClr val="FFFFFF"/>
                          </a:solidFill>
                          <a:effectLst/>
                          <a:latin typeface="Calibri" panose="020F0502020204030204" pitchFamily="34" charset="0"/>
                        </a:rPr>
                        <a:t>2017-2018</a:t>
                      </a:r>
                    </a:p>
                  </a:txBody>
                  <a:tcPr marL="9525" marR="9525" marT="9525" marB="0" anchor="ctr">
                    <a:solidFill>
                      <a:srgbClr val="BA1F46"/>
                    </a:solidFill>
                  </a:tcPr>
                </a:tc>
                <a:tc>
                  <a:txBody>
                    <a:bodyPr/>
                    <a:lstStyle/>
                    <a:p>
                      <a:pPr algn="r" rtl="0" fontAlgn="ctr">
                        <a:lnSpc>
                          <a:spcPct val="100000"/>
                        </a:lnSpc>
                      </a:pPr>
                      <a:r>
                        <a:rPr lang="en-IE" sz="1400" b="1" i="0" u="none" strike="noStrike" dirty="0">
                          <a:solidFill>
                            <a:srgbClr val="FFFFFF"/>
                          </a:solidFill>
                          <a:effectLst/>
                          <a:latin typeface="Calibri" panose="020F0502020204030204" pitchFamily="34" charset="0"/>
                        </a:rPr>
                        <a:t>2018-2019</a:t>
                      </a:r>
                    </a:p>
                  </a:txBody>
                  <a:tcPr marL="9525" marR="9525" marT="9525" marB="0" anchor="ctr">
                    <a:solidFill>
                      <a:srgbClr val="BA1F46"/>
                    </a:solidFill>
                  </a:tcPr>
                </a:tc>
                <a:tc>
                  <a:txBody>
                    <a:bodyPr/>
                    <a:lstStyle/>
                    <a:p>
                      <a:pPr algn="r" rtl="0" fontAlgn="ctr">
                        <a:lnSpc>
                          <a:spcPct val="100000"/>
                        </a:lnSpc>
                      </a:pPr>
                      <a:r>
                        <a:rPr lang="en-IE" sz="1400" b="1" i="0" u="none" strike="noStrike" dirty="0">
                          <a:solidFill>
                            <a:srgbClr val="FFFFFF"/>
                          </a:solidFill>
                          <a:effectLst/>
                          <a:latin typeface="Calibri" panose="020F0502020204030204" pitchFamily="34" charset="0"/>
                        </a:rPr>
                        <a:t>2019-2020</a:t>
                      </a:r>
                    </a:p>
                  </a:txBody>
                  <a:tcPr marL="9525" marR="9525" marT="9525" marB="0" anchor="ctr">
                    <a:solidFill>
                      <a:srgbClr val="BA1F46"/>
                    </a:solidFill>
                  </a:tcPr>
                </a:tc>
                <a:tc>
                  <a:txBody>
                    <a:bodyPr/>
                    <a:lstStyle/>
                    <a:p>
                      <a:pPr algn="r" rtl="0" fontAlgn="ctr">
                        <a:lnSpc>
                          <a:spcPct val="100000"/>
                        </a:lnSpc>
                      </a:pPr>
                      <a:r>
                        <a:rPr lang="en-IE" sz="1400" b="1" i="0" u="none" strike="noStrike" dirty="0">
                          <a:solidFill>
                            <a:srgbClr val="FFFFFF"/>
                          </a:solidFill>
                          <a:effectLst/>
                          <a:latin typeface="Calibri" panose="020F0502020204030204" pitchFamily="34" charset="0"/>
                        </a:rPr>
                        <a:t>2020-2021</a:t>
                      </a:r>
                    </a:p>
                  </a:txBody>
                  <a:tcPr marL="9525" marR="9525" marT="9525" marB="0" anchor="ctr">
                    <a:solidFill>
                      <a:srgbClr val="BA1F46"/>
                    </a:solidFill>
                  </a:tcPr>
                </a:tc>
                <a:tc>
                  <a:txBody>
                    <a:bodyPr/>
                    <a:lstStyle/>
                    <a:p>
                      <a:pPr algn="r" rtl="0" fontAlgn="ctr">
                        <a:lnSpc>
                          <a:spcPct val="100000"/>
                        </a:lnSpc>
                      </a:pPr>
                      <a:r>
                        <a:rPr lang="en-GB" sz="1400" b="1" i="0" u="none" strike="noStrike" dirty="0">
                          <a:solidFill>
                            <a:srgbClr val="FFFFFF"/>
                          </a:solidFill>
                          <a:effectLst/>
                          <a:latin typeface="Calibri" panose="020F0502020204030204" pitchFamily="34" charset="0"/>
                        </a:rPr>
                        <a:t>2021-2022</a:t>
                      </a:r>
                      <a:endParaRPr lang="en-IE" sz="1400" b="1" i="0" u="none" strike="noStrike" dirty="0">
                        <a:solidFill>
                          <a:srgbClr val="FFFFFF"/>
                        </a:solidFill>
                        <a:effectLst/>
                        <a:latin typeface="Calibri" panose="020F0502020204030204" pitchFamily="34" charset="0"/>
                      </a:endParaRPr>
                    </a:p>
                  </a:txBody>
                  <a:tcPr marL="9525" marR="9525" marT="9525" marB="0" anchor="ctr">
                    <a:solidFill>
                      <a:srgbClr val="BA1F46"/>
                    </a:solidFill>
                  </a:tcPr>
                </a:tc>
                <a:extLst>
                  <a:ext uri="{0D108BD9-81ED-4DB2-BD59-A6C34878D82A}">
                    <a16:rowId xmlns:a16="http://schemas.microsoft.com/office/drawing/2014/main" val="10001"/>
                  </a:ext>
                </a:extLst>
              </a:tr>
              <a:tr h="180195">
                <a:tc>
                  <a:txBody>
                    <a:bodyPr/>
                    <a:lstStyle/>
                    <a:p>
                      <a:pPr algn="l" rtl="0" fontAlgn="ctr">
                        <a:lnSpc>
                          <a:spcPct val="100000"/>
                        </a:lnSpc>
                      </a:pPr>
                      <a:r>
                        <a:rPr lang="en-IE" sz="1400" b="1" i="0" u="none" strike="noStrike" dirty="0">
                          <a:solidFill>
                            <a:srgbClr val="FFFFFF"/>
                          </a:solidFill>
                          <a:effectLst/>
                          <a:latin typeface="Calibri" panose="020F0502020204030204" pitchFamily="34" charset="0"/>
                        </a:rPr>
                        <a:t>NO. PARTICIPATING PUBLIC HOSPITALS</a:t>
                      </a:r>
                    </a:p>
                  </a:txBody>
                  <a:tcPr marL="9525" marR="9525" marT="9525" marB="0" anchor="ctr">
                    <a:solidFill>
                      <a:srgbClr val="BA1F46"/>
                    </a:solidFill>
                  </a:tcPr>
                </a:tc>
                <a:tc>
                  <a:txBody>
                    <a:bodyPr/>
                    <a:lstStyle/>
                    <a:p>
                      <a:pPr algn="r" rtl="0" fontAlgn="ctr">
                        <a:lnSpc>
                          <a:spcPct val="100000"/>
                        </a:lnSpc>
                      </a:pPr>
                      <a:r>
                        <a:rPr lang="en-IE" sz="1400" b="1" i="0" u="none" strike="noStrike" dirty="0">
                          <a:solidFill>
                            <a:srgbClr val="000000"/>
                          </a:solidFill>
                          <a:effectLst/>
                          <a:latin typeface="Calibri" panose="020F0502020204030204" pitchFamily="34" charset="0"/>
                        </a:rPr>
                        <a:t>36</a:t>
                      </a:r>
                    </a:p>
                  </a:txBody>
                  <a:tcPr marL="9525" marR="9525" marT="9525" marB="0" anchor="ctr"/>
                </a:tc>
                <a:tc>
                  <a:txBody>
                    <a:bodyPr/>
                    <a:lstStyle/>
                    <a:p>
                      <a:pPr algn="r" rtl="0" fontAlgn="ctr">
                        <a:lnSpc>
                          <a:spcPct val="100000"/>
                        </a:lnSpc>
                      </a:pPr>
                      <a:r>
                        <a:rPr lang="en-IE" sz="1400" b="1" i="0" u="none" strike="noStrike" dirty="0">
                          <a:solidFill>
                            <a:srgbClr val="000000"/>
                          </a:solidFill>
                          <a:effectLst/>
                          <a:latin typeface="Calibri" panose="020F0502020204030204" pitchFamily="34" charset="0"/>
                        </a:rPr>
                        <a:t>32</a:t>
                      </a:r>
                    </a:p>
                  </a:txBody>
                  <a:tcPr marL="9525" marR="9525" marT="9525" marB="0" anchor="ctr"/>
                </a:tc>
                <a:tc>
                  <a:txBody>
                    <a:bodyPr/>
                    <a:lstStyle/>
                    <a:p>
                      <a:pPr algn="r" rtl="0" fontAlgn="ctr">
                        <a:lnSpc>
                          <a:spcPct val="100000"/>
                        </a:lnSpc>
                      </a:pPr>
                      <a:r>
                        <a:rPr lang="en-IE" sz="1400" b="1" i="0" u="none" strike="noStrike" dirty="0">
                          <a:solidFill>
                            <a:srgbClr val="000000"/>
                          </a:solidFill>
                          <a:effectLst/>
                          <a:latin typeface="Calibri" panose="020F0502020204030204" pitchFamily="34" charset="0"/>
                        </a:rPr>
                        <a:t>41</a:t>
                      </a:r>
                    </a:p>
                  </a:txBody>
                  <a:tcPr marL="9525" marR="9525" marT="9525" marB="0" anchor="ctr"/>
                </a:tc>
                <a:tc>
                  <a:txBody>
                    <a:bodyPr/>
                    <a:lstStyle/>
                    <a:p>
                      <a:pPr algn="r" rtl="0" fontAlgn="ctr">
                        <a:lnSpc>
                          <a:spcPct val="100000"/>
                        </a:lnSpc>
                      </a:pPr>
                      <a:r>
                        <a:rPr lang="en-IE" sz="1400" b="1" i="0" u="none" strike="noStrike" dirty="0">
                          <a:solidFill>
                            <a:srgbClr val="000000"/>
                          </a:solidFill>
                          <a:effectLst/>
                          <a:latin typeface="Calibri" panose="020F0502020204030204" pitchFamily="34" charset="0"/>
                        </a:rPr>
                        <a:t>39</a:t>
                      </a:r>
                    </a:p>
                  </a:txBody>
                  <a:tcPr marL="9525" marR="9525" marT="9525" marB="0" anchor="ctr"/>
                </a:tc>
                <a:tc>
                  <a:txBody>
                    <a:bodyPr/>
                    <a:lstStyle/>
                    <a:p>
                      <a:pPr algn="r" rtl="0" fontAlgn="ctr">
                        <a:lnSpc>
                          <a:spcPct val="100000"/>
                        </a:lnSpc>
                      </a:pPr>
                      <a:r>
                        <a:rPr lang="en-IE" sz="1400" b="1" i="0" u="none" strike="noStrike" dirty="0">
                          <a:solidFill>
                            <a:srgbClr val="000000"/>
                          </a:solidFill>
                          <a:effectLst/>
                          <a:latin typeface="Calibri" panose="020F0502020204030204" pitchFamily="34" charset="0"/>
                        </a:rPr>
                        <a:t>46</a:t>
                      </a:r>
                    </a:p>
                  </a:txBody>
                  <a:tcPr marL="9525" marR="9525" marT="9525" marB="0" anchor="ctr"/>
                </a:tc>
                <a:tc>
                  <a:txBody>
                    <a:bodyPr/>
                    <a:lstStyle/>
                    <a:p>
                      <a:pPr algn="r" rtl="0" fontAlgn="ctr">
                        <a:lnSpc>
                          <a:spcPct val="100000"/>
                        </a:lnSpc>
                      </a:pPr>
                      <a:r>
                        <a:rPr lang="en-IE" sz="1400" b="1" i="0" u="none" strike="noStrike" dirty="0">
                          <a:solidFill>
                            <a:srgbClr val="000000"/>
                          </a:solidFill>
                          <a:effectLst/>
                          <a:latin typeface="Calibri" panose="020F0502020204030204" pitchFamily="34" charset="0"/>
                        </a:rPr>
                        <a:t>48</a:t>
                      </a:r>
                    </a:p>
                  </a:txBody>
                  <a:tcPr marL="9525" marR="9525" marT="9525" marB="0" anchor="ctr"/>
                </a:tc>
                <a:tc>
                  <a:txBody>
                    <a:bodyPr/>
                    <a:lstStyle/>
                    <a:p>
                      <a:pPr algn="r" rtl="0" fontAlgn="ctr">
                        <a:lnSpc>
                          <a:spcPct val="100000"/>
                        </a:lnSpc>
                      </a:pPr>
                      <a:r>
                        <a:rPr lang="en-IE" sz="1400" b="1" i="0" u="none" strike="noStrike" dirty="0">
                          <a:solidFill>
                            <a:srgbClr val="000000"/>
                          </a:solidFill>
                          <a:effectLst/>
                          <a:latin typeface="Calibri" panose="020F0502020204030204" pitchFamily="34" charset="0"/>
                        </a:rPr>
                        <a:t>49</a:t>
                      </a:r>
                    </a:p>
                  </a:txBody>
                  <a:tcPr marL="9525" marR="9525" marT="9525" marB="0" anchor="ctr"/>
                </a:tc>
                <a:tc>
                  <a:txBody>
                    <a:bodyPr/>
                    <a:lstStyle/>
                    <a:p>
                      <a:pPr algn="r" rtl="0" fontAlgn="ctr">
                        <a:lnSpc>
                          <a:spcPct val="100000"/>
                        </a:lnSpc>
                      </a:pPr>
                      <a:r>
                        <a:rPr lang="en-IE" sz="1400" b="1" i="0" u="none" strike="noStrike" dirty="0">
                          <a:solidFill>
                            <a:srgbClr val="000000"/>
                          </a:solidFill>
                          <a:effectLst/>
                          <a:latin typeface="Calibri" panose="020F0502020204030204" pitchFamily="34" charset="0"/>
                        </a:rPr>
                        <a:t>51</a:t>
                      </a:r>
                    </a:p>
                  </a:txBody>
                  <a:tcPr marL="9525" marR="9525" marT="9525" marB="0" anchor="ctr"/>
                </a:tc>
                <a:tc>
                  <a:txBody>
                    <a:bodyPr/>
                    <a:lstStyle/>
                    <a:p>
                      <a:pPr algn="r" rtl="0" fontAlgn="ctr">
                        <a:lnSpc>
                          <a:spcPct val="100000"/>
                        </a:lnSpc>
                      </a:pPr>
                      <a:r>
                        <a:rPr lang="en-IE" sz="1400" b="1" i="0" u="none" strike="noStrike" dirty="0">
                          <a:solidFill>
                            <a:srgbClr val="000000"/>
                          </a:solidFill>
                          <a:effectLst/>
                          <a:latin typeface="Calibri" panose="020F0502020204030204" pitchFamily="34" charset="0"/>
                        </a:rPr>
                        <a:t>50</a:t>
                      </a:r>
                      <a:r>
                        <a:rPr lang="en-IE" sz="1400" kern="1200" baseline="30000" dirty="0">
                          <a:solidFill>
                            <a:schemeClr val="tx1"/>
                          </a:solidFill>
                          <a:effectLst/>
                          <a:latin typeface="+mn-lt"/>
                          <a:ea typeface="+mn-ea"/>
                          <a:cs typeface="+mn-cs"/>
                        </a:rPr>
                        <a:t>Ɨ</a:t>
                      </a:r>
                      <a:endParaRPr lang="en-IE" sz="14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r" rtl="0" fontAlgn="ctr">
                        <a:lnSpc>
                          <a:spcPct val="100000"/>
                        </a:lnSpc>
                      </a:pPr>
                      <a:r>
                        <a:rPr lang="en-IE" sz="1400" b="1" i="0" u="none" strike="noStrike" dirty="0">
                          <a:solidFill>
                            <a:srgbClr val="000000"/>
                          </a:solidFill>
                          <a:effectLst/>
                          <a:latin typeface="Calibri" panose="020F0502020204030204" pitchFamily="34" charset="0"/>
                        </a:rPr>
                        <a:t>49ƗƗ</a:t>
                      </a:r>
                    </a:p>
                  </a:txBody>
                  <a:tcPr marL="9525" marR="9525" marT="9525" marB="0" anchor="ctr"/>
                </a:tc>
                <a:tc>
                  <a:txBody>
                    <a:bodyPr/>
                    <a:lstStyle/>
                    <a:p>
                      <a:pPr algn="r" rtl="0" fontAlgn="ctr">
                        <a:lnSpc>
                          <a:spcPct val="100000"/>
                        </a:lnSpc>
                      </a:pPr>
                      <a:r>
                        <a:rPr lang="en-GB" sz="1400" b="1" i="0" u="none" strike="noStrike" dirty="0">
                          <a:solidFill>
                            <a:srgbClr val="000000"/>
                          </a:solidFill>
                          <a:effectLst/>
                          <a:latin typeface="Calibri" panose="020F0502020204030204" pitchFamily="34" charset="0"/>
                        </a:rPr>
                        <a:t>47§</a:t>
                      </a:r>
                      <a:endParaRPr lang="en-IE" sz="1400" b="1"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10002"/>
                  </a:ext>
                </a:extLst>
              </a:tr>
              <a:tr h="196576">
                <a:tc>
                  <a:txBody>
                    <a:bodyPr/>
                    <a:lstStyle/>
                    <a:p>
                      <a:pPr algn="l" rtl="0" fontAlgn="ctr">
                        <a:lnSpc>
                          <a:spcPct val="100000"/>
                        </a:lnSpc>
                      </a:pPr>
                      <a:r>
                        <a:rPr lang="en-IE" sz="1400" b="1" i="0" u="none" strike="noStrike" dirty="0">
                          <a:solidFill>
                            <a:srgbClr val="FFFFFF"/>
                          </a:solidFill>
                          <a:effectLst/>
                          <a:latin typeface="Calibri" panose="020F0502020204030204" pitchFamily="34" charset="0"/>
                        </a:rPr>
                        <a:t>HOSPITAL GROUP</a:t>
                      </a:r>
                      <a:r>
                        <a:rPr lang="en-IE" sz="1400" b="1" i="0" u="none" strike="noStrike" baseline="30000" dirty="0">
                          <a:solidFill>
                            <a:srgbClr val="FFFFFF"/>
                          </a:solidFill>
                          <a:effectLst/>
                          <a:latin typeface="Calibri" panose="020F0502020204030204" pitchFamily="34" charset="0"/>
                        </a:rPr>
                        <a:t>Ɨ</a:t>
                      </a:r>
                      <a:endParaRPr lang="en-IE" sz="1400" b="1" i="0" u="none" strike="noStrike" dirty="0">
                        <a:solidFill>
                          <a:srgbClr val="FFFFFF"/>
                        </a:solidFill>
                        <a:effectLst/>
                        <a:latin typeface="Calibri" panose="020F0502020204030204" pitchFamily="34" charset="0"/>
                      </a:endParaRPr>
                    </a:p>
                  </a:txBody>
                  <a:tcPr marL="9525" marR="9525" marT="9525" marB="0" anchor="ctr">
                    <a:solidFill>
                      <a:srgbClr val="BA1F46"/>
                    </a:solidFill>
                  </a:tcPr>
                </a:tc>
                <a:tc>
                  <a:txBody>
                    <a:bodyPr/>
                    <a:lstStyle/>
                    <a:p>
                      <a:pPr algn="r" rtl="0" fontAlgn="ctr">
                        <a:lnSpc>
                          <a:spcPct val="100000"/>
                        </a:lnSpc>
                      </a:pPr>
                      <a:r>
                        <a:rPr lang="en-IE" sz="1400" b="0" i="0" u="none" strike="noStrike" dirty="0">
                          <a:solidFill>
                            <a:srgbClr val="000000"/>
                          </a:solidFill>
                          <a:effectLst/>
                          <a:latin typeface="Calibri" panose="020F0502020204030204" pitchFamily="34" charset="0"/>
                        </a:rPr>
                        <a:t> </a:t>
                      </a:r>
                    </a:p>
                  </a:txBody>
                  <a:tcPr marL="9525" marR="9525" marT="9525" marB="0" anchor="ctr">
                    <a:solidFill>
                      <a:schemeClr val="accent1">
                        <a:lumMod val="60000"/>
                        <a:lumOff val="40000"/>
                      </a:schemeClr>
                    </a:solidFill>
                  </a:tcPr>
                </a:tc>
                <a:tc>
                  <a:txBody>
                    <a:bodyPr/>
                    <a:lstStyle/>
                    <a:p>
                      <a:pPr algn="r" rtl="0" fontAlgn="ctr">
                        <a:lnSpc>
                          <a:spcPct val="100000"/>
                        </a:lnSpc>
                      </a:pPr>
                      <a:r>
                        <a:rPr lang="en-IE" sz="1400" b="0" i="0" u="none" strike="noStrike" dirty="0">
                          <a:solidFill>
                            <a:srgbClr val="000000"/>
                          </a:solidFill>
                          <a:effectLst/>
                          <a:latin typeface="Calibri" panose="020F0502020204030204" pitchFamily="34" charset="0"/>
                        </a:rPr>
                        <a:t> </a:t>
                      </a:r>
                    </a:p>
                  </a:txBody>
                  <a:tcPr marL="9525" marR="9525" marT="9525" marB="0" anchor="ctr">
                    <a:solidFill>
                      <a:schemeClr val="accent1">
                        <a:lumMod val="60000"/>
                        <a:lumOff val="40000"/>
                      </a:schemeClr>
                    </a:solidFill>
                  </a:tcPr>
                </a:tc>
                <a:tc>
                  <a:txBody>
                    <a:bodyPr/>
                    <a:lstStyle/>
                    <a:p>
                      <a:pPr algn="r" rtl="0" fontAlgn="ctr">
                        <a:lnSpc>
                          <a:spcPct val="100000"/>
                        </a:lnSpc>
                      </a:pPr>
                      <a:r>
                        <a:rPr lang="en-IE" sz="1400" b="0" i="0" u="none" strike="noStrike" dirty="0">
                          <a:solidFill>
                            <a:srgbClr val="000000"/>
                          </a:solidFill>
                          <a:effectLst/>
                          <a:latin typeface="Calibri" panose="020F0502020204030204" pitchFamily="34" charset="0"/>
                        </a:rPr>
                        <a:t> </a:t>
                      </a:r>
                    </a:p>
                  </a:txBody>
                  <a:tcPr marL="9525" marR="9525" marT="9525" marB="0" anchor="ctr">
                    <a:solidFill>
                      <a:schemeClr val="accent1">
                        <a:lumMod val="60000"/>
                        <a:lumOff val="40000"/>
                      </a:schemeClr>
                    </a:solidFill>
                  </a:tcPr>
                </a:tc>
                <a:tc>
                  <a:txBody>
                    <a:bodyPr/>
                    <a:lstStyle/>
                    <a:p>
                      <a:pPr algn="r" rtl="0" fontAlgn="ctr">
                        <a:lnSpc>
                          <a:spcPct val="100000"/>
                        </a:lnSpc>
                      </a:pPr>
                      <a:r>
                        <a:rPr lang="en-IE" sz="1400" b="0" i="0" u="none" strike="noStrike" dirty="0">
                          <a:solidFill>
                            <a:srgbClr val="000000"/>
                          </a:solidFill>
                          <a:effectLst/>
                          <a:latin typeface="Calibri" panose="020F0502020204030204" pitchFamily="34" charset="0"/>
                        </a:rPr>
                        <a:t> </a:t>
                      </a:r>
                    </a:p>
                  </a:txBody>
                  <a:tcPr marL="9525" marR="9525" marT="9525" marB="0" anchor="ctr">
                    <a:solidFill>
                      <a:schemeClr val="accent1">
                        <a:lumMod val="60000"/>
                        <a:lumOff val="40000"/>
                      </a:schemeClr>
                    </a:solidFill>
                  </a:tcPr>
                </a:tc>
                <a:tc>
                  <a:txBody>
                    <a:bodyPr/>
                    <a:lstStyle/>
                    <a:p>
                      <a:pPr algn="r" rtl="0" fontAlgn="ctr">
                        <a:lnSpc>
                          <a:spcPct val="100000"/>
                        </a:lnSpc>
                      </a:pPr>
                      <a:r>
                        <a:rPr lang="en-IE" sz="1400" b="0" i="0" u="none" strike="noStrike" dirty="0">
                          <a:solidFill>
                            <a:srgbClr val="000000"/>
                          </a:solidFill>
                          <a:effectLst/>
                          <a:latin typeface="Calibri" panose="020F0502020204030204" pitchFamily="34" charset="0"/>
                        </a:rPr>
                        <a:t> </a:t>
                      </a:r>
                    </a:p>
                  </a:txBody>
                  <a:tcPr marL="9525" marR="9525" marT="9525" marB="0" anchor="ctr">
                    <a:solidFill>
                      <a:schemeClr val="accent1">
                        <a:lumMod val="60000"/>
                        <a:lumOff val="40000"/>
                      </a:schemeClr>
                    </a:solidFill>
                  </a:tcPr>
                </a:tc>
                <a:tc>
                  <a:txBody>
                    <a:bodyPr/>
                    <a:lstStyle/>
                    <a:p>
                      <a:pPr algn="r" rtl="0" fontAlgn="ctr">
                        <a:lnSpc>
                          <a:spcPct val="100000"/>
                        </a:lnSpc>
                      </a:pPr>
                      <a:r>
                        <a:rPr lang="en-IE" sz="1400" b="0" i="0" u="none" strike="noStrike" dirty="0">
                          <a:solidFill>
                            <a:srgbClr val="000000"/>
                          </a:solidFill>
                          <a:effectLst/>
                          <a:latin typeface="Calibri" panose="020F0502020204030204" pitchFamily="34" charset="0"/>
                        </a:rPr>
                        <a:t> </a:t>
                      </a:r>
                    </a:p>
                  </a:txBody>
                  <a:tcPr marL="9525" marR="9525" marT="9525" marB="0" anchor="ctr">
                    <a:solidFill>
                      <a:schemeClr val="accent1">
                        <a:lumMod val="60000"/>
                        <a:lumOff val="40000"/>
                      </a:schemeClr>
                    </a:solidFill>
                  </a:tcPr>
                </a:tc>
                <a:tc>
                  <a:txBody>
                    <a:bodyPr/>
                    <a:lstStyle/>
                    <a:p>
                      <a:pPr algn="r" rtl="0" fontAlgn="ctr">
                        <a:lnSpc>
                          <a:spcPct val="100000"/>
                        </a:lnSpc>
                      </a:pPr>
                      <a:r>
                        <a:rPr lang="en-IE" sz="1400" b="0" i="0" u="none" strike="noStrike" dirty="0">
                          <a:solidFill>
                            <a:srgbClr val="000000"/>
                          </a:solidFill>
                          <a:effectLst/>
                          <a:latin typeface="Calibri" panose="020F0502020204030204" pitchFamily="34" charset="0"/>
                        </a:rPr>
                        <a:t> </a:t>
                      </a:r>
                    </a:p>
                  </a:txBody>
                  <a:tcPr marL="9525" marR="9525" marT="9525" marB="0" anchor="ctr">
                    <a:solidFill>
                      <a:schemeClr val="accent1">
                        <a:lumMod val="60000"/>
                        <a:lumOff val="40000"/>
                      </a:schemeClr>
                    </a:solidFill>
                  </a:tcPr>
                </a:tc>
                <a:tc>
                  <a:txBody>
                    <a:bodyPr/>
                    <a:lstStyle/>
                    <a:p>
                      <a:pPr algn="r" fontAlgn="b">
                        <a:lnSpc>
                          <a:spcPct val="100000"/>
                        </a:lnSpc>
                      </a:pPr>
                      <a:r>
                        <a:rPr lang="en-IE" sz="1800" b="0" i="0" u="none" strike="noStrike" dirty="0">
                          <a:solidFill>
                            <a:srgbClr val="000000"/>
                          </a:solidFill>
                          <a:effectLst/>
                          <a:latin typeface="Arial" panose="020B0604020202020204" pitchFamily="34" charset="0"/>
                        </a:rPr>
                        <a:t> </a:t>
                      </a:r>
                    </a:p>
                  </a:txBody>
                  <a:tcPr marL="9525" marR="9525" marT="9525" marB="0" anchor="b">
                    <a:solidFill>
                      <a:schemeClr val="accent1">
                        <a:lumMod val="60000"/>
                        <a:lumOff val="40000"/>
                      </a:schemeClr>
                    </a:solidFill>
                  </a:tcPr>
                </a:tc>
                <a:tc>
                  <a:txBody>
                    <a:bodyPr/>
                    <a:lstStyle/>
                    <a:p>
                      <a:pPr algn="r" fontAlgn="b">
                        <a:lnSpc>
                          <a:spcPct val="100000"/>
                        </a:lnSpc>
                      </a:pPr>
                      <a:r>
                        <a:rPr lang="en-IE" sz="1800" b="0" i="0" u="none" strike="noStrike" dirty="0">
                          <a:solidFill>
                            <a:srgbClr val="000000"/>
                          </a:solidFill>
                          <a:effectLst/>
                          <a:latin typeface="Arial" panose="020B0604020202020204" pitchFamily="34" charset="0"/>
                        </a:rPr>
                        <a:t> </a:t>
                      </a:r>
                    </a:p>
                  </a:txBody>
                  <a:tcPr marL="9525" marR="9525" marT="9525" marB="0" anchor="b">
                    <a:solidFill>
                      <a:schemeClr val="accent1">
                        <a:lumMod val="60000"/>
                        <a:lumOff val="40000"/>
                      </a:schemeClr>
                    </a:solidFill>
                  </a:tcPr>
                </a:tc>
                <a:tc>
                  <a:txBody>
                    <a:bodyPr/>
                    <a:lstStyle/>
                    <a:p>
                      <a:pPr algn="r" fontAlgn="b">
                        <a:lnSpc>
                          <a:spcPct val="100000"/>
                        </a:lnSpc>
                      </a:pPr>
                      <a:r>
                        <a:rPr lang="en-IE" sz="1800" b="0" i="0" u="none" strike="noStrike" dirty="0">
                          <a:solidFill>
                            <a:srgbClr val="000000"/>
                          </a:solidFill>
                          <a:effectLst/>
                          <a:latin typeface="Arial" panose="020B0604020202020204" pitchFamily="34" charset="0"/>
                        </a:rPr>
                        <a:t> </a:t>
                      </a:r>
                    </a:p>
                  </a:txBody>
                  <a:tcPr marL="9525" marR="9525" marT="9525" marB="0" anchor="b">
                    <a:solidFill>
                      <a:schemeClr val="accent1">
                        <a:lumMod val="60000"/>
                        <a:lumOff val="40000"/>
                      </a:schemeClr>
                    </a:solidFill>
                  </a:tcPr>
                </a:tc>
                <a:tc>
                  <a:txBody>
                    <a:bodyPr/>
                    <a:lstStyle/>
                    <a:p>
                      <a:pPr algn="r" fontAlgn="b">
                        <a:lnSpc>
                          <a:spcPct val="100000"/>
                        </a:lnSpc>
                      </a:pPr>
                      <a:endParaRPr lang="en-IE" sz="1800" b="0" i="0" u="none" strike="noStrike" dirty="0">
                        <a:solidFill>
                          <a:srgbClr val="000000"/>
                        </a:solidFill>
                        <a:effectLst/>
                        <a:latin typeface="Arial" panose="020B0604020202020204" pitchFamily="34" charset="0"/>
                      </a:endParaRPr>
                    </a:p>
                  </a:txBody>
                  <a:tcPr marL="9525" marR="9525" marT="9525" marB="0" anchor="b">
                    <a:solidFill>
                      <a:schemeClr val="accent1">
                        <a:lumMod val="60000"/>
                        <a:lumOff val="40000"/>
                      </a:schemeClr>
                    </a:solidFill>
                  </a:tcPr>
                </a:tc>
                <a:extLst>
                  <a:ext uri="{0D108BD9-81ED-4DB2-BD59-A6C34878D82A}">
                    <a16:rowId xmlns:a16="http://schemas.microsoft.com/office/drawing/2014/main" val="10003"/>
                  </a:ext>
                </a:extLst>
              </a:tr>
              <a:tr h="73876">
                <a:tc>
                  <a:txBody>
                    <a:bodyPr/>
                    <a:lstStyle/>
                    <a:p>
                      <a:pPr algn="l" rtl="0" fontAlgn="ctr">
                        <a:lnSpc>
                          <a:spcPct val="100000"/>
                        </a:lnSpc>
                      </a:pPr>
                      <a:r>
                        <a:rPr lang="en-IE" sz="1400" b="1" i="0" u="none" strike="noStrike" dirty="0">
                          <a:solidFill>
                            <a:srgbClr val="FFFFFF"/>
                          </a:solidFill>
                          <a:effectLst/>
                          <a:latin typeface="Calibri" panose="020F0502020204030204" pitchFamily="34" charset="0"/>
                        </a:rPr>
                        <a:t>Children's Hospital Ireland§</a:t>
                      </a:r>
                    </a:p>
                  </a:txBody>
                  <a:tcPr marL="9525" marR="9525" marT="9525" marB="0" anchor="ctr">
                    <a:solidFill>
                      <a:srgbClr val="BA1F46"/>
                    </a:solidFill>
                  </a:tcPr>
                </a:tc>
                <a:tc>
                  <a:txBody>
                    <a:bodyPr/>
                    <a:lstStyle/>
                    <a:p>
                      <a:pPr algn="r" rtl="0" fontAlgn="ctr">
                        <a:lnSpc>
                          <a:spcPct val="100000"/>
                        </a:lnSpc>
                      </a:pPr>
                      <a:r>
                        <a:rPr lang="en-IE" sz="1400" b="0" i="0" u="none" strike="noStrike" dirty="0">
                          <a:solidFill>
                            <a:srgbClr val="000000"/>
                          </a:solidFill>
                          <a:effectLst/>
                          <a:latin typeface="Calibri" panose="020F0502020204030204" pitchFamily="34" charset="0"/>
                        </a:rPr>
                        <a:t>27.1</a:t>
                      </a:r>
                    </a:p>
                  </a:txBody>
                  <a:tcPr marL="9525" marR="9525" marT="9525" marB="0" anchor="ctr"/>
                </a:tc>
                <a:tc>
                  <a:txBody>
                    <a:bodyPr/>
                    <a:lstStyle/>
                    <a:p>
                      <a:pPr algn="r" rtl="0" fontAlgn="ctr">
                        <a:lnSpc>
                          <a:spcPct val="100000"/>
                        </a:lnSpc>
                      </a:pPr>
                      <a:r>
                        <a:rPr lang="en-IE" sz="1400" b="0" i="0" u="none" strike="noStrike" dirty="0">
                          <a:solidFill>
                            <a:srgbClr val="000000"/>
                          </a:solidFill>
                          <a:effectLst/>
                          <a:latin typeface="Calibri" panose="020F0502020204030204" pitchFamily="34" charset="0"/>
                        </a:rPr>
                        <a:t>23.3</a:t>
                      </a:r>
                    </a:p>
                  </a:txBody>
                  <a:tcPr marL="9525" marR="9525" marT="9525" marB="0" anchor="ctr"/>
                </a:tc>
                <a:tc>
                  <a:txBody>
                    <a:bodyPr/>
                    <a:lstStyle/>
                    <a:p>
                      <a:pPr algn="r" rtl="0" fontAlgn="ctr">
                        <a:lnSpc>
                          <a:spcPct val="100000"/>
                        </a:lnSpc>
                      </a:pPr>
                      <a:r>
                        <a:rPr lang="en-IE" sz="1400" b="0" i="0" u="none" strike="noStrike" dirty="0">
                          <a:solidFill>
                            <a:srgbClr val="000000"/>
                          </a:solidFill>
                          <a:effectLst/>
                          <a:latin typeface="Calibri" panose="020F0502020204030204" pitchFamily="34" charset="0"/>
                        </a:rPr>
                        <a:t>28.8</a:t>
                      </a:r>
                    </a:p>
                  </a:txBody>
                  <a:tcPr marL="9525" marR="9525" marT="9525" marB="0" anchor="ctr"/>
                </a:tc>
                <a:tc>
                  <a:txBody>
                    <a:bodyPr/>
                    <a:lstStyle/>
                    <a:p>
                      <a:pPr algn="r" rtl="0" fontAlgn="ctr">
                        <a:lnSpc>
                          <a:spcPct val="100000"/>
                        </a:lnSpc>
                      </a:pPr>
                      <a:r>
                        <a:rPr lang="en-IE" sz="1400" b="0" i="0" u="none" strike="noStrike" dirty="0">
                          <a:solidFill>
                            <a:srgbClr val="000000"/>
                          </a:solidFill>
                          <a:effectLst/>
                          <a:latin typeface="Calibri" panose="020F0502020204030204" pitchFamily="34" charset="0"/>
                        </a:rPr>
                        <a:t>27.9</a:t>
                      </a:r>
                    </a:p>
                  </a:txBody>
                  <a:tcPr marL="9525" marR="9525" marT="9525" marB="0" anchor="ctr"/>
                </a:tc>
                <a:tc>
                  <a:txBody>
                    <a:bodyPr/>
                    <a:lstStyle/>
                    <a:p>
                      <a:pPr algn="r" rtl="0" fontAlgn="ctr">
                        <a:lnSpc>
                          <a:spcPct val="100000"/>
                        </a:lnSpc>
                      </a:pPr>
                      <a:r>
                        <a:rPr lang="en-IE" sz="1400" b="0" i="0" u="none" strike="noStrike" dirty="0">
                          <a:solidFill>
                            <a:srgbClr val="000000"/>
                          </a:solidFill>
                          <a:effectLst/>
                          <a:latin typeface="Calibri" panose="020F0502020204030204" pitchFamily="34" charset="0"/>
                        </a:rPr>
                        <a:t>35.8</a:t>
                      </a:r>
                    </a:p>
                  </a:txBody>
                  <a:tcPr marL="9525" marR="9525" marT="9525" marB="0" anchor="ctr"/>
                </a:tc>
                <a:tc>
                  <a:txBody>
                    <a:bodyPr/>
                    <a:lstStyle/>
                    <a:p>
                      <a:pPr algn="r" rtl="0" fontAlgn="ctr">
                        <a:lnSpc>
                          <a:spcPct val="100000"/>
                        </a:lnSpc>
                      </a:pPr>
                      <a:r>
                        <a:rPr lang="en-IE" sz="1400" b="0" i="0" u="none" strike="noStrike" dirty="0">
                          <a:solidFill>
                            <a:srgbClr val="000000"/>
                          </a:solidFill>
                          <a:effectLst/>
                          <a:latin typeface="Calibri" panose="020F0502020204030204" pitchFamily="34" charset="0"/>
                        </a:rPr>
                        <a:t>55.1</a:t>
                      </a:r>
                    </a:p>
                  </a:txBody>
                  <a:tcPr marL="9525" marR="9525" marT="9525" marB="0" anchor="ctr"/>
                </a:tc>
                <a:tc>
                  <a:txBody>
                    <a:bodyPr/>
                    <a:lstStyle/>
                    <a:p>
                      <a:pPr algn="r" rtl="0" fontAlgn="ctr">
                        <a:lnSpc>
                          <a:spcPct val="100000"/>
                        </a:lnSpc>
                      </a:pPr>
                      <a:r>
                        <a:rPr lang="en-IE" sz="1400" b="0" i="0" u="none" strike="noStrike" dirty="0">
                          <a:solidFill>
                            <a:srgbClr val="000000"/>
                          </a:solidFill>
                          <a:effectLst/>
                          <a:latin typeface="Calibri" panose="020F0502020204030204" pitchFamily="34" charset="0"/>
                        </a:rPr>
                        <a:t>60.3</a:t>
                      </a:r>
                    </a:p>
                  </a:txBody>
                  <a:tcPr marL="9525" marR="9525" marT="9525" marB="0" anchor="ctr"/>
                </a:tc>
                <a:tc>
                  <a:txBody>
                    <a:bodyPr/>
                    <a:lstStyle/>
                    <a:p>
                      <a:pPr algn="r" rtl="0" fontAlgn="ctr">
                        <a:lnSpc>
                          <a:spcPct val="100000"/>
                        </a:lnSpc>
                      </a:pPr>
                      <a:r>
                        <a:rPr lang="en-IE" sz="1400" b="0" i="0" u="none" strike="noStrike" dirty="0">
                          <a:solidFill>
                            <a:srgbClr val="000000"/>
                          </a:solidFill>
                          <a:effectLst/>
                          <a:latin typeface="Calibri" panose="020F0502020204030204" pitchFamily="34" charset="0"/>
                        </a:rPr>
                        <a:t>66.8</a:t>
                      </a:r>
                    </a:p>
                  </a:txBody>
                  <a:tcPr marL="9525" marR="9525" marT="9525" marB="0" anchor="ctr"/>
                </a:tc>
                <a:tc>
                  <a:txBody>
                    <a:bodyPr/>
                    <a:lstStyle/>
                    <a:p>
                      <a:pPr algn="r" rtl="0" fontAlgn="ctr">
                        <a:lnSpc>
                          <a:spcPct val="100000"/>
                        </a:lnSpc>
                      </a:pPr>
                      <a:r>
                        <a:rPr lang="en-IE" sz="1400" b="0" i="0" u="none" strike="noStrike" dirty="0">
                          <a:solidFill>
                            <a:srgbClr val="000000"/>
                          </a:solidFill>
                          <a:effectLst/>
                          <a:latin typeface="Calibri" panose="020F0502020204030204" pitchFamily="34" charset="0"/>
                        </a:rPr>
                        <a:t>72.6</a:t>
                      </a:r>
                    </a:p>
                  </a:txBody>
                  <a:tcPr marL="9525" marR="9525" marT="9525" marB="0" anchor="ctr"/>
                </a:tc>
                <a:tc>
                  <a:txBody>
                    <a:bodyPr/>
                    <a:lstStyle/>
                    <a:p>
                      <a:pPr algn="r" rtl="0" fontAlgn="ctr">
                        <a:lnSpc>
                          <a:spcPct val="100000"/>
                        </a:lnSpc>
                      </a:pPr>
                      <a:r>
                        <a:rPr lang="en-IE" sz="1400" b="0" i="0" u="none" strike="noStrike" dirty="0">
                          <a:solidFill>
                            <a:srgbClr val="000000"/>
                          </a:solidFill>
                          <a:effectLst/>
                          <a:latin typeface="Calibri" panose="020F0502020204030204" pitchFamily="34" charset="0"/>
                        </a:rPr>
                        <a:t>77.6</a:t>
                      </a:r>
                    </a:p>
                  </a:txBody>
                  <a:tcPr marL="9525" marR="9525" marT="9525" marB="0" anchor="ctr"/>
                </a:tc>
                <a:tc>
                  <a:txBody>
                    <a:bodyPr/>
                    <a:lstStyle/>
                    <a:p>
                      <a:pPr algn="r" fontAlgn="ctr"/>
                      <a:r>
                        <a:rPr lang="en-IE" sz="1400" b="0" i="0" u="none" strike="noStrike" dirty="0">
                          <a:solidFill>
                            <a:srgbClr val="000000"/>
                          </a:solidFill>
                          <a:effectLst/>
                          <a:latin typeface="Calibri" panose="020F0502020204030204" pitchFamily="34" charset="0"/>
                        </a:rPr>
                        <a:t>-</a:t>
                      </a:r>
                    </a:p>
                  </a:txBody>
                  <a:tcPr marL="0" marR="0" marT="0" marB="0" anchor="ctr"/>
                </a:tc>
                <a:extLst>
                  <a:ext uri="{0D108BD9-81ED-4DB2-BD59-A6C34878D82A}">
                    <a16:rowId xmlns:a16="http://schemas.microsoft.com/office/drawing/2014/main" val="10004"/>
                  </a:ext>
                </a:extLst>
              </a:tr>
              <a:tr h="163813">
                <a:tc>
                  <a:txBody>
                    <a:bodyPr/>
                    <a:lstStyle/>
                    <a:p>
                      <a:pPr algn="l" rtl="0" fontAlgn="ctr">
                        <a:lnSpc>
                          <a:spcPct val="100000"/>
                        </a:lnSpc>
                      </a:pPr>
                      <a:r>
                        <a:rPr lang="en-IE" sz="1400" b="1" i="0" u="none" strike="noStrike" dirty="0">
                          <a:solidFill>
                            <a:srgbClr val="FFFFFF"/>
                          </a:solidFill>
                          <a:effectLst/>
                          <a:latin typeface="Calibri" panose="020F0502020204030204" pitchFamily="34" charset="0"/>
                        </a:rPr>
                        <a:t>Dublin Midlands (TCD)</a:t>
                      </a:r>
                    </a:p>
                  </a:txBody>
                  <a:tcPr marL="9525" marR="9525" marT="9525" marB="0" anchor="ctr">
                    <a:solidFill>
                      <a:srgbClr val="BA1F46"/>
                    </a:solidFill>
                  </a:tcPr>
                </a:tc>
                <a:tc>
                  <a:txBody>
                    <a:bodyPr/>
                    <a:lstStyle/>
                    <a:p>
                      <a:pPr algn="r" rtl="0" fontAlgn="ctr">
                        <a:lnSpc>
                          <a:spcPct val="100000"/>
                        </a:lnSpc>
                      </a:pPr>
                      <a:r>
                        <a:rPr lang="en-IE" sz="1400" b="0" i="0" u="none" strike="noStrike" dirty="0">
                          <a:solidFill>
                            <a:srgbClr val="000000"/>
                          </a:solidFill>
                          <a:effectLst/>
                          <a:latin typeface="Calibri" panose="020F0502020204030204" pitchFamily="34" charset="0"/>
                        </a:rPr>
                        <a:t>18.1</a:t>
                      </a:r>
                    </a:p>
                  </a:txBody>
                  <a:tcPr marL="9525" marR="9525" marT="9525" marB="0" anchor="ctr"/>
                </a:tc>
                <a:tc>
                  <a:txBody>
                    <a:bodyPr/>
                    <a:lstStyle/>
                    <a:p>
                      <a:pPr algn="r" rtl="0" fontAlgn="ctr">
                        <a:lnSpc>
                          <a:spcPct val="100000"/>
                        </a:lnSpc>
                      </a:pPr>
                      <a:r>
                        <a:rPr lang="en-IE" sz="1400" b="0" i="0" u="none" strike="noStrike" dirty="0">
                          <a:solidFill>
                            <a:srgbClr val="000000"/>
                          </a:solidFill>
                          <a:effectLst/>
                          <a:latin typeface="Calibri" panose="020F0502020204030204" pitchFamily="34" charset="0"/>
                        </a:rPr>
                        <a:t>21.5</a:t>
                      </a:r>
                    </a:p>
                  </a:txBody>
                  <a:tcPr marL="9525" marR="9525" marT="9525" marB="0" anchor="ctr"/>
                </a:tc>
                <a:tc>
                  <a:txBody>
                    <a:bodyPr/>
                    <a:lstStyle/>
                    <a:p>
                      <a:pPr algn="r" rtl="0" fontAlgn="ctr">
                        <a:lnSpc>
                          <a:spcPct val="100000"/>
                        </a:lnSpc>
                      </a:pPr>
                      <a:r>
                        <a:rPr lang="en-IE" sz="1400" b="0" i="0" u="none" strike="noStrike" dirty="0">
                          <a:solidFill>
                            <a:srgbClr val="000000"/>
                          </a:solidFill>
                          <a:effectLst/>
                          <a:latin typeface="Calibri" panose="020F0502020204030204" pitchFamily="34" charset="0"/>
                        </a:rPr>
                        <a:t>25</a:t>
                      </a:r>
                    </a:p>
                  </a:txBody>
                  <a:tcPr marL="9525" marR="9525" marT="9525" marB="0" anchor="ctr"/>
                </a:tc>
                <a:tc>
                  <a:txBody>
                    <a:bodyPr/>
                    <a:lstStyle/>
                    <a:p>
                      <a:pPr algn="r" rtl="0" fontAlgn="ctr">
                        <a:lnSpc>
                          <a:spcPct val="100000"/>
                        </a:lnSpc>
                      </a:pPr>
                      <a:r>
                        <a:rPr lang="en-IE" sz="1400" b="0" i="0" u="none" strike="noStrike" dirty="0">
                          <a:solidFill>
                            <a:srgbClr val="000000"/>
                          </a:solidFill>
                          <a:effectLst/>
                          <a:latin typeface="Calibri" panose="020F0502020204030204" pitchFamily="34" charset="0"/>
                        </a:rPr>
                        <a:t>31</a:t>
                      </a:r>
                    </a:p>
                  </a:txBody>
                  <a:tcPr marL="9525" marR="9525" marT="9525" marB="0" anchor="ctr"/>
                </a:tc>
                <a:tc>
                  <a:txBody>
                    <a:bodyPr/>
                    <a:lstStyle/>
                    <a:p>
                      <a:pPr algn="r" rtl="0" fontAlgn="ctr">
                        <a:lnSpc>
                          <a:spcPct val="100000"/>
                        </a:lnSpc>
                      </a:pPr>
                      <a:r>
                        <a:rPr lang="en-IE" sz="1400" b="0" i="0" u="none" strike="noStrike" dirty="0">
                          <a:solidFill>
                            <a:srgbClr val="000000"/>
                          </a:solidFill>
                          <a:effectLst/>
                          <a:latin typeface="Calibri" panose="020F0502020204030204" pitchFamily="34" charset="0"/>
                        </a:rPr>
                        <a:t>34</a:t>
                      </a:r>
                    </a:p>
                  </a:txBody>
                  <a:tcPr marL="9525" marR="9525" marT="9525" marB="0" anchor="ctr"/>
                </a:tc>
                <a:tc>
                  <a:txBody>
                    <a:bodyPr/>
                    <a:lstStyle/>
                    <a:p>
                      <a:pPr algn="r" rtl="0" fontAlgn="ctr">
                        <a:lnSpc>
                          <a:spcPct val="100000"/>
                        </a:lnSpc>
                      </a:pPr>
                      <a:r>
                        <a:rPr lang="en-IE" sz="1400" b="0" i="0" u="none" strike="noStrike" dirty="0">
                          <a:solidFill>
                            <a:srgbClr val="000000"/>
                          </a:solidFill>
                          <a:effectLst/>
                          <a:latin typeface="Calibri" panose="020F0502020204030204" pitchFamily="34" charset="0"/>
                        </a:rPr>
                        <a:t>40.7</a:t>
                      </a:r>
                    </a:p>
                  </a:txBody>
                  <a:tcPr marL="9525" marR="9525" marT="9525" marB="0" anchor="ctr"/>
                </a:tc>
                <a:tc>
                  <a:txBody>
                    <a:bodyPr/>
                    <a:lstStyle/>
                    <a:p>
                      <a:pPr algn="r" rtl="0" fontAlgn="ctr">
                        <a:lnSpc>
                          <a:spcPct val="100000"/>
                        </a:lnSpc>
                      </a:pPr>
                      <a:r>
                        <a:rPr lang="en-IE" sz="1400" b="0" i="0" u="none" strike="noStrike" dirty="0">
                          <a:solidFill>
                            <a:srgbClr val="000000"/>
                          </a:solidFill>
                          <a:effectLst/>
                          <a:latin typeface="Calibri" panose="020F0502020204030204" pitchFamily="34" charset="0"/>
                        </a:rPr>
                        <a:t>43.6</a:t>
                      </a:r>
                    </a:p>
                  </a:txBody>
                  <a:tcPr marL="9525" marR="9525" marT="9525" marB="0" anchor="ctr"/>
                </a:tc>
                <a:tc>
                  <a:txBody>
                    <a:bodyPr/>
                    <a:lstStyle/>
                    <a:p>
                      <a:pPr algn="r" rtl="0" fontAlgn="ctr">
                        <a:lnSpc>
                          <a:spcPct val="100000"/>
                        </a:lnSpc>
                      </a:pPr>
                      <a:r>
                        <a:rPr lang="en-IE" sz="1400" b="0" i="0" u="none" strike="noStrike" dirty="0">
                          <a:solidFill>
                            <a:srgbClr val="000000"/>
                          </a:solidFill>
                          <a:effectLst/>
                          <a:latin typeface="Calibri" panose="020F0502020204030204" pitchFamily="34" charset="0"/>
                        </a:rPr>
                        <a:t>57.7</a:t>
                      </a:r>
                    </a:p>
                  </a:txBody>
                  <a:tcPr marL="9525" marR="9525" marT="9525" marB="0" anchor="ctr"/>
                </a:tc>
                <a:tc>
                  <a:txBody>
                    <a:bodyPr/>
                    <a:lstStyle/>
                    <a:p>
                      <a:pPr algn="r" rtl="0" fontAlgn="ctr">
                        <a:lnSpc>
                          <a:spcPct val="100000"/>
                        </a:lnSpc>
                      </a:pPr>
                      <a:r>
                        <a:rPr lang="en-IE" sz="1400" b="0" i="0" u="none" strike="noStrike" dirty="0">
                          <a:solidFill>
                            <a:srgbClr val="000000"/>
                          </a:solidFill>
                          <a:effectLst/>
                          <a:latin typeface="Calibri" panose="020F0502020204030204" pitchFamily="34" charset="0"/>
                        </a:rPr>
                        <a:t>62.5</a:t>
                      </a:r>
                    </a:p>
                  </a:txBody>
                  <a:tcPr marL="9525" marR="9525" marT="9525" marB="0" anchor="ctr"/>
                </a:tc>
                <a:tc>
                  <a:txBody>
                    <a:bodyPr/>
                    <a:lstStyle/>
                    <a:p>
                      <a:pPr algn="r" rtl="0" fontAlgn="ctr">
                        <a:lnSpc>
                          <a:spcPct val="100000"/>
                        </a:lnSpc>
                      </a:pPr>
                      <a:r>
                        <a:rPr lang="en-IE" sz="1400" b="0" i="0" u="none" strike="noStrike" dirty="0">
                          <a:solidFill>
                            <a:srgbClr val="000000"/>
                          </a:solidFill>
                          <a:effectLst/>
                          <a:latin typeface="Calibri" panose="020F0502020204030204" pitchFamily="34" charset="0"/>
                        </a:rPr>
                        <a:t>72.3</a:t>
                      </a:r>
                    </a:p>
                  </a:txBody>
                  <a:tcPr marL="9525" marR="9525" marT="9525" marB="0" anchor="ctr"/>
                </a:tc>
                <a:tc>
                  <a:txBody>
                    <a:bodyPr/>
                    <a:lstStyle/>
                    <a:p>
                      <a:pPr algn="r" fontAlgn="ctr"/>
                      <a:r>
                        <a:rPr lang="en-IE" sz="1400" b="0" i="0" u="none" strike="noStrike" dirty="0">
                          <a:solidFill>
                            <a:srgbClr val="000000"/>
                          </a:solidFill>
                          <a:effectLst/>
                          <a:latin typeface="Calibri" panose="020F0502020204030204" pitchFamily="34" charset="0"/>
                        </a:rPr>
                        <a:t>71.8</a:t>
                      </a:r>
                    </a:p>
                  </a:txBody>
                  <a:tcPr marL="0" marR="0" marT="0" marB="0" anchor="ctr"/>
                </a:tc>
                <a:extLst>
                  <a:ext uri="{0D108BD9-81ED-4DB2-BD59-A6C34878D82A}">
                    <a16:rowId xmlns:a16="http://schemas.microsoft.com/office/drawing/2014/main" val="10005"/>
                  </a:ext>
                </a:extLst>
              </a:tr>
              <a:tr h="163813">
                <a:tc>
                  <a:txBody>
                    <a:bodyPr/>
                    <a:lstStyle/>
                    <a:p>
                      <a:pPr algn="l" rtl="0" fontAlgn="ctr">
                        <a:lnSpc>
                          <a:spcPct val="100000"/>
                        </a:lnSpc>
                      </a:pPr>
                      <a:r>
                        <a:rPr lang="en-IE" sz="1400" b="1" i="0" u="none" strike="noStrike" dirty="0">
                          <a:solidFill>
                            <a:srgbClr val="FFFFFF"/>
                          </a:solidFill>
                          <a:effectLst/>
                          <a:latin typeface="Calibri" panose="020F0502020204030204" pitchFamily="34" charset="0"/>
                        </a:rPr>
                        <a:t>Dublin North East (RCSI)</a:t>
                      </a:r>
                    </a:p>
                  </a:txBody>
                  <a:tcPr marL="9525" marR="9525" marT="9525" marB="0" anchor="ctr">
                    <a:solidFill>
                      <a:srgbClr val="BA1F46"/>
                    </a:solidFill>
                  </a:tcPr>
                </a:tc>
                <a:tc>
                  <a:txBody>
                    <a:bodyPr/>
                    <a:lstStyle/>
                    <a:p>
                      <a:pPr algn="r" rtl="0" fontAlgn="ctr">
                        <a:lnSpc>
                          <a:spcPct val="100000"/>
                        </a:lnSpc>
                      </a:pPr>
                      <a:r>
                        <a:rPr lang="en-IE" sz="1400" b="0" i="0" u="none" strike="noStrike" dirty="0">
                          <a:solidFill>
                            <a:srgbClr val="000000"/>
                          </a:solidFill>
                          <a:effectLst/>
                          <a:latin typeface="Calibri" panose="020F0502020204030204" pitchFamily="34" charset="0"/>
                        </a:rPr>
                        <a:t>25.6</a:t>
                      </a:r>
                    </a:p>
                  </a:txBody>
                  <a:tcPr marL="9525" marR="9525" marT="9525" marB="0" anchor="ctr"/>
                </a:tc>
                <a:tc>
                  <a:txBody>
                    <a:bodyPr/>
                    <a:lstStyle/>
                    <a:p>
                      <a:pPr algn="r" rtl="0" fontAlgn="ctr">
                        <a:lnSpc>
                          <a:spcPct val="100000"/>
                        </a:lnSpc>
                      </a:pPr>
                      <a:r>
                        <a:rPr lang="en-IE" sz="1400" b="0" i="0" u="none" strike="noStrike" dirty="0">
                          <a:solidFill>
                            <a:srgbClr val="000000"/>
                          </a:solidFill>
                          <a:effectLst/>
                          <a:latin typeface="Calibri" panose="020F0502020204030204" pitchFamily="34" charset="0"/>
                        </a:rPr>
                        <a:t>29</a:t>
                      </a:r>
                    </a:p>
                  </a:txBody>
                  <a:tcPr marL="9525" marR="9525" marT="9525" marB="0" anchor="ctr"/>
                </a:tc>
                <a:tc>
                  <a:txBody>
                    <a:bodyPr/>
                    <a:lstStyle/>
                    <a:p>
                      <a:pPr algn="r" rtl="0" fontAlgn="ctr">
                        <a:lnSpc>
                          <a:spcPct val="100000"/>
                        </a:lnSpc>
                      </a:pPr>
                      <a:r>
                        <a:rPr lang="en-IE" sz="1400" b="0" i="0" u="none" strike="noStrike" dirty="0">
                          <a:solidFill>
                            <a:srgbClr val="000000"/>
                          </a:solidFill>
                          <a:effectLst/>
                          <a:latin typeface="Calibri" panose="020F0502020204030204" pitchFamily="34" charset="0"/>
                        </a:rPr>
                        <a:t>37.2</a:t>
                      </a:r>
                    </a:p>
                  </a:txBody>
                  <a:tcPr marL="9525" marR="9525" marT="9525" marB="0" anchor="ctr"/>
                </a:tc>
                <a:tc>
                  <a:txBody>
                    <a:bodyPr/>
                    <a:lstStyle/>
                    <a:p>
                      <a:pPr algn="r" rtl="0" fontAlgn="ctr">
                        <a:lnSpc>
                          <a:spcPct val="100000"/>
                        </a:lnSpc>
                      </a:pPr>
                      <a:r>
                        <a:rPr lang="en-IE" sz="1400" b="0" i="0" u="none" strike="noStrike" dirty="0">
                          <a:solidFill>
                            <a:srgbClr val="000000"/>
                          </a:solidFill>
                          <a:effectLst/>
                          <a:latin typeface="Calibri" panose="020F0502020204030204" pitchFamily="34" charset="0"/>
                        </a:rPr>
                        <a:t>28.6</a:t>
                      </a:r>
                    </a:p>
                  </a:txBody>
                  <a:tcPr marL="9525" marR="9525" marT="9525" marB="0" anchor="ctr"/>
                </a:tc>
                <a:tc>
                  <a:txBody>
                    <a:bodyPr/>
                    <a:lstStyle/>
                    <a:p>
                      <a:pPr algn="r" rtl="0" fontAlgn="ctr">
                        <a:lnSpc>
                          <a:spcPct val="100000"/>
                        </a:lnSpc>
                      </a:pPr>
                      <a:r>
                        <a:rPr lang="en-IE" sz="1400" b="0" i="0" u="none" strike="noStrike" dirty="0">
                          <a:solidFill>
                            <a:srgbClr val="000000"/>
                          </a:solidFill>
                          <a:effectLst/>
                          <a:latin typeface="Calibri" panose="020F0502020204030204" pitchFamily="34" charset="0"/>
                        </a:rPr>
                        <a:t>31.2</a:t>
                      </a:r>
                    </a:p>
                  </a:txBody>
                  <a:tcPr marL="9525" marR="9525" marT="9525" marB="0" anchor="ctr"/>
                </a:tc>
                <a:tc>
                  <a:txBody>
                    <a:bodyPr/>
                    <a:lstStyle/>
                    <a:p>
                      <a:pPr algn="r" rtl="0" fontAlgn="ctr">
                        <a:lnSpc>
                          <a:spcPct val="100000"/>
                        </a:lnSpc>
                      </a:pPr>
                      <a:r>
                        <a:rPr lang="en-IE" sz="1400" b="0" i="0" u="none" strike="noStrike" dirty="0">
                          <a:solidFill>
                            <a:srgbClr val="000000"/>
                          </a:solidFill>
                          <a:effectLst/>
                          <a:latin typeface="Calibri" panose="020F0502020204030204" pitchFamily="34" charset="0"/>
                        </a:rPr>
                        <a:t>43.2</a:t>
                      </a:r>
                    </a:p>
                  </a:txBody>
                  <a:tcPr marL="9525" marR="9525" marT="9525" marB="0" anchor="ctr"/>
                </a:tc>
                <a:tc>
                  <a:txBody>
                    <a:bodyPr/>
                    <a:lstStyle/>
                    <a:p>
                      <a:pPr algn="r" rtl="0" fontAlgn="ctr">
                        <a:lnSpc>
                          <a:spcPct val="100000"/>
                        </a:lnSpc>
                      </a:pPr>
                      <a:r>
                        <a:rPr lang="en-IE" sz="1400" b="0" i="0" u="none" strike="noStrike" dirty="0">
                          <a:solidFill>
                            <a:srgbClr val="000000"/>
                          </a:solidFill>
                          <a:effectLst/>
                          <a:latin typeface="Calibri" panose="020F0502020204030204" pitchFamily="34" charset="0"/>
                        </a:rPr>
                        <a:t>58.8</a:t>
                      </a:r>
                    </a:p>
                  </a:txBody>
                  <a:tcPr marL="9525" marR="9525" marT="9525" marB="0" anchor="ctr"/>
                </a:tc>
                <a:tc>
                  <a:txBody>
                    <a:bodyPr/>
                    <a:lstStyle/>
                    <a:p>
                      <a:pPr algn="r" rtl="0" fontAlgn="ctr">
                        <a:lnSpc>
                          <a:spcPct val="100000"/>
                        </a:lnSpc>
                      </a:pPr>
                      <a:r>
                        <a:rPr lang="en-IE" sz="1400" b="0" i="0" u="none" strike="noStrike" dirty="0">
                          <a:solidFill>
                            <a:srgbClr val="000000"/>
                          </a:solidFill>
                          <a:effectLst/>
                          <a:latin typeface="Calibri" panose="020F0502020204030204" pitchFamily="34" charset="0"/>
                        </a:rPr>
                        <a:t>68.2</a:t>
                      </a:r>
                    </a:p>
                  </a:txBody>
                  <a:tcPr marL="9525" marR="9525" marT="9525" marB="0" anchor="ctr"/>
                </a:tc>
                <a:tc>
                  <a:txBody>
                    <a:bodyPr/>
                    <a:lstStyle/>
                    <a:p>
                      <a:pPr algn="r" rtl="0" fontAlgn="ctr">
                        <a:lnSpc>
                          <a:spcPct val="100000"/>
                        </a:lnSpc>
                      </a:pPr>
                      <a:r>
                        <a:rPr lang="en-IE" sz="1400" b="0" i="0" u="none" strike="noStrike" dirty="0">
                          <a:solidFill>
                            <a:srgbClr val="000000"/>
                          </a:solidFill>
                          <a:effectLst/>
                          <a:latin typeface="Calibri" panose="020F0502020204030204" pitchFamily="34" charset="0"/>
                        </a:rPr>
                        <a:t>74.6</a:t>
                      </a:r>
                    </a:p>
                  </a:txBody>
                  <a:tcPr marL="9525" marR="9525" marT="9525" marB="0" anchor="ctr"/>
                </a:tc>
                <a:tc>
                  <a:txBody>
                    <a:bodyPr/>
                    <a:lstStyle/>
                    <a:p>
                      <a:pPr algn="r" rtl="0" fontAlgn="ctr">
                        <a:lnSpc>
                          <a:spcPct val="100000"/>
                        </a:lnSpc>
                      </a:pPr>
                      <a:r>
                        <a:rPr lang="en-IE" sz="1400" b="0" i="0" u="none" strike="noStrike" dirty="0">
                          <a:solidFill>
                            <a:srgbClr val="000000"/>
                          </a:solidFill>
                          <a:effectLst/>
                          <a:latin typeface="Calibri" panose="020F0502020204030204" pitchFamily="34" charset="0"/>
                        </a:rPr>
                        <a:t>83.0</a:t>
                      </a:r>
                    </a:p>
                  </a:txBody>
                  <a:tcPr marL="9525" marR="9525" marT="9525" marB="0" anchor="ctr"/>
                </a:tc>
                <a:tc>
                  <a:txBody>
                    <a:bodyPr/>
                    <a:lstStyle/>
                    <a:p>
                      <a:pPr algn="r" fontAlgn="ctr"/>
                      <a:r>
                        <a:rPr lang="en-IE" sz="1400" b="0" i="0" u="none" strike="noStrike" dirty="0">
                          <a:solidFill>
                            <a:srgbClr val="000000"/>
                          </a:solidFill>
                          <a:effectLst/>
                          <a:latin typeface="Calibri" panose="020F0502020204030204" pitchFamily="34" charset="0"/>
                        </a:rPr>
                        <a:t>67.2</a:t>
                      </a:r>
                    </a:p>
                  </a:txBody>
                  <a:tcPr marL="0" marR="0" marT="0" marB="0" anchor="ctr"/>
                </a:tc>
                <a:extLst>
                  <a:ext uri="{0D108BD9-81ED-4DB2-BD59-A6C34878D82A}">
                    <a16:rowId xmlns:a16="http://schemas.microsoft.com/office/drawing/2014/main" val="10006"/>
                  </a:ext>
                </a:extLst>
              </a:tr>
              <a:tr h="163813">
                <a:tc>
                  <a:txBody>
                    <a:bodyPr/>
                    <a:lstStyle/>
                    <a:p>
                      <a:pPr algn="l" rtl="0" fontAlgn="ctr">
                        <a:lnSpc>
                          <a:spcPct val="100000"/>
                        </a:lnSpc>
                      </a:pPr>
                      <a:r>
                        <a:rPr lang="en-IE" sz="1400" b="1" i="0" u="none" strike="noStrike" dirty="0">
                          <a:solidFill>
                            <a:srgbClr val="FFFFFF"/>
                          </a:solidFill>
                          <a:effectLst/>
                          <a:latin typeface="Calibri" panose="020F0502020204030204" pitchFamily="34" charset="0"/>
                        </a:rPr>
                        <a:t>Ireland East (UCD)</a:t>
                      </a:r>
                    </a:p>
                  </a:txBody>
                  <a:tcPr marL="9525" marR="9525" marT="9525" marB="0" anchor="ctr">
                    <a:solidFill>
                      <a:srgbClr val="BA1F46"/>
                    </a:solidFill>
                  </a:tcPr>
                </a:tc>
                <a:tc>
                  <a:txBody>
                    <a:bodyPr/>
                    <a:lstStyle/>
                    <a:p>
                      <a:pPr algn="r" rtl="0" fontAlgn="ctr">
                        <a:lnSpc>
                          <a:spcPct val="100000"/>
                        </a:lnSpc>
                      </a:pPr>
                      <a:r>
                        <a:rPr lang="en-IE" sz="1400" b="0" i="0" u="none" strike="noStrike" dirty="0">
                          <a:solidFill>
                            <a:srgbClr val="000000"/>
                          </a:solidFill>
                          <a:effectLst/>
                          <a:latin typeface="Calibri" panose="020F0502020204030204" pitchFamily="34" charset="0"/>
                        </a:rPr>
                        <a:t>19.8</a:t>
                      </a:r>
                    </a:p>
                  </a:txBody>
                  <a:tcPr marL="9525" marR="9525" marT="9525" marB="0" anchor="ctr"/>
                </a:tc>
                <a:tc>
                  <a:txBody>
                    <a:bodyPr/>
                    <a:lstStyle/>
                    <a:p>
                      <a:pPr algn="r" rtl="0" fontAlgn="ctr">
                        <a:lnSpc>
                          <a:spcPct val="100000"/>
                        </a:lnSpc>
                      </a:pPr>
                      <a:r>
                        <a:rPr lang="en-IE" sz="1400" b="0" i="0" u="none" strike="noStrike" dirty="0">
                          <a:solidFill>
                            <a:srgbClr val="000000"/>
                          </a:solidFill>
                          <a:effectLst/>
                          <a:latin typeface="Calibri" panose="020F0502020204030204" pitchFamily="34" charset="0"/>
                        </a:rPr>
                        <a:t>18.3</a:t>
                      </a:r>
                    </a:p>
                  </a:txBody>
                  <a:tcPr marL="9525" marR="9525" marT="9525" marB="0" anchor="ctr"/>
                </a:tc>
                <a:tc>
                  <a:txBody>
                    <a:bodyPr/>
                    <a:lstStyle/>
                    <a:p>
                      <a:pPr algn="r" rtl="0" fontAlgn="ctr">
                        <a:lnSpc>
                          <a:spcPct val="100000"/>
                        </a:lnSpc>
                      </a:pPr>
                      <a:r>
                        <a:rPr lang="en-IE" sz="1400" b="0" i="0" u="none" strike="noStrike" dirty="0">
                          <a:solidFill>
                            <a:srgbClr val="000000"/>
                          </a:solidFill>
                          <a:effectLst/>
                          <a:latin typeface="Calibri" panose="020F0502020204030204" pitchFamily="34" charset="0"/>
                        </a:rPr>
                        <a:t>29.6</a:t>
                      </a:r>
                    </a:p>
                  </a:txBody>
                  <a:tcPr marL="9525" marR="9525" marT="9525" marB="0" anchor="ctr"/>
                </a:tc>
                <a:tc>
                  <a:txBody>
                    <a:bodyPr/>
                    <a:lstStyle/>
                    <a:p>
                      <a:pPr algn="r" rtl="0" fontAlgn="ctr">
                        <a:lnSpc>
                          <a:spcPct val="100000"/>
                        </a:lnSpc>
                      </a:pPr>
                      <a:r>
                        <a:rPr lang="en-IE" sz="1400" b="0" i="0" u="none" strike="noStrike" dirty="0">
                          <a:solidFill>
                            <a:srgbClr val="000000"/>
                          </a:solidFill>
                          <a:effectLst/>
                          <a:latin typeface="Calibri" panose="020F0502020204030204" pitchFamily="34" charset="0"/>
                        </a:rPr>
                        <a:t>24.8</a:t>
                      </a:r>
                    </a:p>
                  </a:txBody>
                  <a:tcPr marL="9525" marR="9525" marT="9525" marB="0" anchor="ctr"/>
                </a:tc>
                <a:tc>
                  <a:txBody>
                    <a:bodyPr/>
                    <a:lstStyle/>
                    <a:p>
                      <a:pPr algn="r" rtl="0" fontAlgn="ctr">
                        <a:lnSpc>
                          <a:spcPct val="100000"/>
                        </a:lnSpc>
                      </a:pPr>
                      <a:r>
                        <a:rPr lang="en-IE" sz="1400" b="0" i="0" u="none" strike="noStrike" dirty="0">
                          <a:solidFill>
                            <a:srgbClr val="000000"/>
                          </a:solidFill>
                          <a:effectLst/>
                          <a:latin typeface="Calibri" panose="020F0502020204030204" pitchFamily="34" charset="0"/>
                        </a:rPr>
                        <a:t>26.3</a:t>
                      </a:r>
                    </a:p>
                  </a:txBody>
                  <a:tcPr marL="9525" marR="9525" marT="9525" marB="0" anchor="ctr"/>
                </a:tc>
                <a:tc>
                  <a:txBody>
                    <a:bodyPr/>
                    <a:lstStyle/>
                    <a:p>
                      <a:pPr algn="r" rtl="0" fontAlgn="ctr">
                        <a:lnSpc>
                          <a:spcPct val="100000"/>
                        </a:lnSpc>
                      </a:pPr>
                      <a:r>
                        <a:rPr lang="en-IE" sz="1400" b="0" i="0" u="none" strike="noStrike" dirty="0">
                          <a:solidFill>
                            <a:srgbClr val="000000"/>
                          </a:solidFill>
                          <a:effectLst/>
                          <a:latin typeface="Calibri" panose="020F0502020204030204" pitchFamily="34" charset="0"/>
                        </a:rPr>
                        <a:t>36.7</a:t>
                      </a:r>
                    </a:p>
                  </a:txBody>
                  <a:tcPr marL="9525" marR="9525" marT="9525" marB="0" anchor="ctr"/>
                </a:tc>
                <a:tc>
                  <a:txBody>
                    <a:bodyPr/>
                    <a:lstStyle/>
                    <a:p>
                      <a:pPr algn="r" rtl="0" fontAlgn="ctr">
                        <a:lnSpc>
                          <a:spcPct val="100000"/>
                        </a:lnSpc>
                      </a:pPr>
                      <a:r>
                        <a:rPr lang="en-IE" sz="1400" b="0" i="0" u="none" strike="noStrike" dirty="0">
                          <a:solidFill>
                            <a:srgbClr val="000000"/>
                          </a:solidFill>
                          <a:effectLst/>
                          <a:latin typeface="Calibri" panose="020F0502020204030204" pitchFamily="34" charset="0"/>
                        </a:rPr>
                        <a:t>45.9</a:t>
                      </a:r>
                    </a:p>
                  </a:txBody>
                  <a:tcPr marL="9525" marR="9525" marT="9525" marB="0" anchor="ctr"/>
                </a:tc>
                <a:tc>
                  <a:txBody>
                    <a:bodyPr/>
                    <a:lstStyle/>
                    <a:p>
                      <a:pPr algn="r" rtl="0" fontAlgn="ctr">
                        <a:lnSpc>
                          <a:spcPct val="100000"/>
                        </a:lnSpc>
                      </a:pPr>
                      <a:r>
                        <a:rPr lang="en-IE" sz="1400" b="0" i="0" u="none" strike="noStrike" dirty="0">
                          <a:solidFill>
                            <a:srgbClr val="000000"/>
                          </a:solidFill>
                          <a:effectLst/>
                          <a:latin typeface="Calibri" panose="020F0502020204030204" pitchFamily="34" charset="0"/>
                        </a:rPr>
                        <a:t>55.4</a:t>
                      </a:r>
                    </a:p>
                  </a:txBody>
                  <a:tcPr marL="9525" marR="9525" marT="9525" marB="0" anchor="ctr"/>
                </a:tc>
                <a:tc>
                  <a:txBody>
                    <a:bodyPr/>
                    <a:lstStyle/>
                    <a:p>
                      <a:pPr algn="r" rtl="0" fontAlgn="ctr">
                        <a:lnSpc>
                          <a:spcPct val="100000"/>
                        </a:lnSpc>
                      </a:pPr>
                      <a:r>
                        <a:rPr lang="en-IE" sz="1400" b="0" i="0" u="none" strike="noStrike" dirty="0">
                          <a:solidFill>
                            <a:srgbClr val="000000"/>
                          </a:solidFill>
                          <a:effectLst/>
                          <a:latin typeface="Calibri" panose="020F0502020204030204" pitchFamily="34" charset="0"/>
                        </a:rPr>
                        <a:t>61.5</a:t>
                      </a:r>
                    </a:p>
                  </a:txBody>
                  <a:tcPr marL="9525" marR="9525" marT="9525" marB="0" anchor="ctr"/>
                </a:tc>
                <a:tc>
                  <a:txBody>
                    <a:bodyPr/>
                    <a:lstStyle/>
                    <a:p>
                      <a:pPr algn="r" rtl="0" fontAlgn="ctr">
                        <a:lnSpc>
                          <a:spcPct val="100000"/>
                        </a:lnSpc>
                      </a:pPr>
                      <a:r>
                        <a:rPr lang="en-IE" sz="1400" b="0" i="0" u="none" strike="noStrike" dirty="0">
                          <a:solidFill>
                            <a:srgbClr val="000000"/>
                          </a:solidFill>
                          <a:effectLst/>
                          <a:latin typeface="Calibri" panose="020F0502020204030204" pitchFamily="34" charset="0"/>
                        </a:rPr>
                        <a:t>77.5</a:t>
                      </a:r>
                    </a:p>
                  </a:txBody>
                  <a:tcPr marL="9525" marR="9525" marT="9525" marB="0" anchor="ctr"/>
                </a:tc>
                <a:tc>
                  <a:txBody>
                    <a:bodyPr/>
                    <a:lstStyle/>
                    <a:p>
                      <a:pPr algn="r" fontAlgn="ctr"/>
                      <a:r>
                        <a:rPr lang="en-IE" sz="1400" b="0" i="0" u="none" strike="noStrike" dirty="0">
                          <a:solidFill>
                            <a:srgbClr val="000000"/>
                          </a:solidFill>
                          <a:effectLst/>
                          <a:latin typeface="Calibri" panose="020F0502020204030204" pitchFamily="34" charset="0"/>
                        </a:rPr>
                        <a:t>68.7</a:t>
                      </a:r>
                    </a:p>
                  </a:txBody>
                  <a:tcPr marL="0" marR="0" marT="0" marB="0" anchor="ctr"/>
                </a:tc>
                <a:extLst>
                  <a:ext uri="{0D108BD9-81ED-4DB2-BD59-A6C34878D82A}">
                    <a16:rowId xmlns:a16="http://schemas.microsoft.com/office/drawing/2014/main" val="10007"/>
                  </a:ext>
                </a:extLst>
              </a:tr>
              <a:tr h="163813">
                <a:tc>
                  <a:txBody>
                    <a:bodyPr/>
                    <a:lstStyle/>
                    <a:p>
                      <a:pPr algn="l" rtl="0" fontAlgn="ctr">
                        <a:lnSpc>
                          <a:spcPct val="100000"/>
                        </a:lnSpc>
                      </a:pPr>
                      <a:r>
                        <a:rPr lang="en-IE" sz="1400" b="1" i="0" u="none" strike="noStrike" dirty="0">
                          <a:solidFill>
                            <a:srgbClr val="FFFFFF"/>
                          </a:solidFill>
                          <a:effectLst/>
                          <a:latin typeface="Calibri" panose="020F0502020204030204" pitchFamily="34" charset="0"/>
                        </a:rPr>
                        <a:t>Midwest (UL)</a:t>
                      </a:r>
                    </a:p>
                  </a:txBody>
                  <a:tcPr marL="9525" marR="9525" marT="9525" marB="0" anchor="ctr">
                    <a:solidFill>
                      <a:srgbClr val="BA1F46"/>
                    </a:solidFill>
                  </a:tcPr>
                </a:tc>
                <a:tc>
                  <a:txBody>
                    <a:bodyPr/>
                    <a:lstStyle/>
                    <a:p>
                      <a:pPr algn="r" rtl="0" fontAlgn="ctr">
                        <a:lnSpc>
                          <a:spcPct val="100000"/>
                        </a:lnSpc>
                      </a:pPr>
                      <a:r>
                        <a:rPr lang="en-IE" sz="1400" b="0" i="0" u="none" strike="noStrike" dirty="0">
                          <a:solidFill>
                            <a:srgbClr val="000000"/>
                          </a:solidFill>
                          <a:effectLst/>
                          <a:latin typeface="Calibri" panose="020F0502020204030204" pitchFamily="34" charset="0"/>
                        </a:rPr>
                        <a:t>na</a:t>
                      </a:r>
                    </a:p>
                  </a:txBody>
                  <a:tcPr marL="9525" marR="9525" marT="9525" marB="0" anchor="ctr"/>
                </a:tc>
                <a:tc>
                  <a:txBody>
                    <a:bodyPr/>
                    <a:lstStyle/>
                    <a:p>
                      <a:pPr algn="r" rtl="0" fontAlgn="ctr">
                        <a:lnSpc>
                          <a:spcPct val="100000"/>
                        </a:lnSpc>
                      </a:pPr>
                      <a:r>
                        <a:rPr lang="en-IE" sz="1400" b="0" i="0" u="none" strike="noStrike" dirty="0">
                          <a:solidFill>
                            <a:srgbClr val="000000"/>
                          </a:solidFill>
                          <a:effectLst/>
                          <a:latin typeface="Calibri" panose="020F0502020204030204" pitchFamily="34" charset="0"/>
                        </a:rPr>
                        <a:t>na</a:t>
                      </a:r>
                    </a:p>
                  </a:txBody>
                  <a:tcPr marL="9525" marR="9525" marT="9525" marB="0" anchor="ctr"/>
                </a:tc>
                <a:tc>
                  <a:txBody>
                    <a:bodyPr/>
                    <a:lstStyle/>
                    <a:p>
                      <a:pPr algn="r" rtl="0" fontAlgn="ctr">
                        <a:lnSpc>
                          <a:spcPct val="100000"/>
                        </a:lnSpc>
                      </a:pPr>
                      <a:r>
                        <a:rPr lang="en-IE" sz="1400" b="0" i="0" u="none" strike="noStrike" dirty="0">
                          <a:solidFill>
                            <a:srgbClr val="000000"/>
                          </a:solidFill>
                          <a:effectLst/>
                          <a:latin typeface="Calibri" panose="020F0502020204030204" pitchFamily="34" charset="0"/>
                        </a:rPr>
                        <a:t>13.4</a:t>
                      </a:r>
                    </a:p>
                  </a:txBody>
                  <a:tcPr marL="9525" marR="9525" marT="9525" marB="0" anchor="ctr"/>
                </a:tc>
                <a:tc>
                  <a:txBody>
                    <a:bodyPr/>
                    <a:lstStyle/>
                    <a:p>
                      <a:pPr algn="r" rtl="0" fontAlgn="ctr">
                        <a:lnSpc>
                          <a:spcPct val="100000"/>
                        </a:lnSpc>
                      </a:pPr>
                      <a:r>
                        <a:rPr lang="en-IE" sz="1400" b="0" i="0" u="none" strike="noStrike" dirty="0">
                          <a:solidFill>
                            <a:srgbClr val="000000"/>
                          </a:solidFill>
                          <a:effectLst/>
                          <a:latin typeface="Calibri" panose="020F0502020204030204" pitchFamily="34" charset="0"/>
                        </a:rPr>
                        <a:t>17.9</a:t>
                      </a:r>
                    </a:p>
                  </a:txBody>
                  <a:tcPr marL="9525" marR="9525" marT="9525" marB="0" anchor="ctr"/>
                </a:tc>
                <a:tc>
                  <a:txBody>
                    <a:bodyPr/>
                    <a:lstStyle/>
                    <a:p>
                      <a:pPr algn="r" rtl="0" fontAlgn="ctr">
                        <a:lnSpc>
                          <a:spcPct val="100000"/>
                        </a:lnSpc>
                      </a:pPr>
                      <a:r>
                        <a:rPr lang="en-IE" sz="1400" b="0" i="0" u="none" strike="noStrike" dirty="0">
                          <a:solidFill>
                            <a:srgbClr val="000000"/>
                          </a:solidFill>
                          <a:effectLst/>
                          <a:latin typeface="Calibri" panose="020F0502020204030204" pitchFamily="34" charset="0"/>
                        </a:rPr>
                        <a:t>17.5</a:t>
                      </a:r>
                    </a:p>
                  </a:txBody>
                  <a:tcPr marL="9525" marR="9525" marT="9525" marB="0" anchor="ctr"/>
                </a:tc>
                <a:tc>
                  <a:txBody>
                    <a:bodyPr/>
                    <a:lstStyle/>
                    <a:p>
                      <a:pPr algn="r" rtl="0" fontAlgn="ctr">
                        <a:lnSpc>
                          <a:spcPct val="100000"/>
                        </a:lnSpc>
                      </a:pPr>
                      <a:r>
                        <a:rPr lang="en-IE" sz="1400" b="0" i="0" u="none" strike="noStrike" dirty="0">
                          <a:solidFill>
                            <a:srgbClr val="000000"/>
                          </a:solidFill>
                          <a:effectLst/>
                          <a:latin typeface="Calibri" panose="020F0502020204030204" pitchFamily="34" charset="0"/>
                        </a:rPr>
                        <a:t>25.2</a:t>
                      </a:r>
                    </a:p>
                  </a:txBody>
                  <a:tcPr marL="9525" marR="9525" marT="9525" marB="0" anchor="ctr"/>
                </a:tc>
                <a:tc>
                  <a:txBody>
                    <a:bodyPr/>
                    <a:lstStyle/>
                    <a:p>
                      <a:pPr algn="r" rtl="0" fontAlgn="ctr">
                        <a:lnSpc>
                          <a:spcPct val="100000"/>
                        </a:lnSpc>
                      </a:pPr>
                      <a:r>
                        <a:rPr lang="en-IE" sz="1400" b="0" i="0" u="none" strike="noStrike" dirty="0">
                          <a:solidFill>
                            <a:srgbClr val="000000"/>
                          </a:solidFill>
                          <a:effectLst/>
                          <a:latin typeface="Calibri" panose="020F0502020204030204" pitchFamily="34" charset="0"/>
                        </a:rPr>
                        <a:t>41.5</a:t>
                      </a:r>
                    </a:p>
                  </a:txBody>
                  <a:tcPr marL="9525" marR="9525" marT="9525" marB="0" anchor="ctr"/>
                </a:tc>
                <a:tc>
                  <a:txBody>
                    <a:bodyPr/>
                    <a:lstStyle/>
                    <a:p>
                      <a:pPr algn="r" rtl="0" fontAlgn="ctr">
                        <a:lnSpc>
                          <a:spcPct val="100000"/>
                        </a:lnSpc>
                      </a:pPr>
                      <a:r>
                        <a:rPr lang="en-IE" sz="1400" b="0" i="0" u="none" strike="noStrike" dirty="0">
                          <a:solidFill>
                            <a:srgbClr val="000000"/>
                          </a:solidFill>
                          <a:effectLst/>
                          <a:latin typeface="Calibri" panose="020F0502020204030204" pitchFamily="34" charset="0"/>
                        </a:rPr>
                        <a:t>41.6</a:t>
                      </a:r>
                    </a:p>
                  </a:txBody>
                  <a:tcPr marL="9525" marR="9525" marT="9525" marB="0" anchor="ctr"/>
                </a:tc>
                <a:tc>
                  <a:txBody>
                    <a:bodyPr/>
                    <a:lstStyle/>
                    <a:p>
                      <a:pPr algn="r" rtl="0" fontAlgn="ctr">
                        <a:lnSpc>
                          <a:spcPct val="100000"/>
                        </a:lnSpc>
                      </a:pPr>
                      <a:r>
                        <a:rPr lang="en-IE" sz="1400" b="0" i="0" u="none" strike="noStrike" dirty="0">
                          <a:solidFill>
                            <a:srgbClr val="000000"/>
                          </a:solidFill>
                          <a:effectLst/>
                          <a:latin typeface="Calibri" panose="020F0502020204030204" pitchFamily="34" charset="0"/>
                        </a:rPr>
                        <a:t>38.7</a:t>
                      </a:r>
                    </a:p>
                  </a:txBody>
                  <a:tcPr marL="9525" marR="9525" marT="9525" marB="0" anchor="ctr"/>
                </a:tc>
                <a:tc>
                  <a:txBody>
                    <a:bodyPr/>
                    <a:lstStyle/>
                    <a:p>
                      <a:pPr algn="r" rtl="0" fontAlgn="ctr">
                        <a:lnSpc>
                          <a:spcPct val="100000"/>
                        </a:lnSpc>
                      </a:pPr>
                      <a:r>
                        <a:rPr lang="en-IE" sz="1400" b="0" i="0" u="none" strike="noStrike" dirty="0">
                          <a:solidFill>
                            <a:srgbClr val="000000"/>
                          </a:solidFill>
                          <a:effectLst/>
                          <a:latin typeface="Calibri" panose="020F0502020204030204" pitchFamily="34" charset="0"/>
                        </a:rPr>
                        <a:t>60.1</a:t>
                      </a:r>
                    </a:p>
                  </a:txBody>
                  <a:tcPr marL="9525" marR="9525" marT="9525" marB="0" anchor="ctr"/>
                </a:tc>
                <a:tc>
                  <a:txBody>
                    <a:bodyPr/>
                    <a:lstStyle/>
                    <a:p>
                      <a:pPr algn="r" fontAlgn="ctr"/>
                      <a:r>
                        <a:rPr lang="en-IE" sz="1400" b="0" i="0" u="none" strike="noStrike" dirty="0">
                          <a:solidFill>
                            <a:srgbClr val="000000"/>
                          </a:solidFill>
                          <a:effectLst/>
                          <a:latin typeface="Calibri" panose="020F0502020204030204" pitchFamily="34" charset="0"/>
                        </a:rPr>
                        <a:t>47.6</a:t>
                      </a:r>
                    </a:p>
                  </a:txBody>
                  <a:tcPr marL="0" marR="0" marT="0" marB="0" anchor="ctr"/>
                </a:tc>
                <a:extLst>
                  <a:ext uri="{0D108BD9-81ED-4DB2-BD59-A6C34878D82A}">
                    <a16:rowId xmlns:a16="http://schemas.microsoft.com/office/drawing/2014/main" val="10008"/>
                  </a:ext>
                </a:extLst>
              </a:tr>
              <a:tr h="163813">
                <a:tc>
                  <a:txBody>
                    <a:bodyPr/>
                    <a:lstStyle/>
                    <a:p>
                      <a:pPr algn="l" rtl="0" fontAlgn="ctr">
                        <a:lnSpc>
                          <a:spcPct val="100000"/>
                        </a:lnSpc>
                      </a:pPr>
                      <a:r>
                        <a:rPr lang="en-IE" sz="1400" b="1" i="0" u="none" strike="noStrike" dirty="0">
                          <a:solidFill>
                            <a:srgbClr val="FFFFFF"/>
                          </a:solidFill>
                          <a:effectLst/>
                          <a:latin typeface="Calibri" panose="020F0502020204030204" pitchFamily="34" charset="0"/>
                        </a:rPr>
                        <a:t>South/South West (UCC)</a:t>
                      </a:r>
                    </a:p>
                  </a:txBody>
                  <a:tcPr marL="9525" marR="9525" marT="9525" marB="0" anchor="ctr">
                    <a:solidFill>
                      <a:srgbClr val="BA1F46"/>
                    </a:solidFill>
                  </a:tcPr>
                </a:tc>
                <a:tc>
                  <a:txBody>
                    <a:bodyPr/>
                    <a:lstStyle/>
                    <a:p>
                      <a:pPr algn="r" rtl="0" fontAlgn="ctr">
                        <a:lnSpc>
                          <a:spcPct val="100000"/>
                        </a:lnSpc>
                      </a:pPr>
                      <a:r>
                        <a:rPr lang="en-IE" sz="1400" b="0" i="0" u="none" strike="noStrike" dirty="0">
                          <a:solidFill>
                            <a:srgbClr val="000000"/>
                          </a:solidFill>
                          <a:effectLst/>
                          <a:latin typeface="Calibri" panose="020F0502020204030204" pitchFamily="34" charset="0"/>
                        </a:rPr>
                        <a:t>9.6</a:t>
                      </a:r>
                    </a:p>
                  </a:txBody>
                  <a:tcPr marL="9525" marR="9525" marT="9525" marB="0" anchor="ctr"/>
                </a:tc>
                <a:tc>
                  <a:txBody>
                    <a:bodyPr/>
                    <a:lstStyle/>
                    <a:p>
                      <a:pPr algn="r" rtl="0" fontAlgn="ctr">
                        <a:lnSpc>
                          <a:spcPct val="100000"/>
                        </a:lnSpc>
                      </a:pPr>
                      <a:r>
                        <a:rPr lang="en-IE" sz="1400" b="0" i="0" u="none" strike="noStrike" dirty="0">
                          <a:solidFill>
                            <a:srgbClr val="000000"/>
                          </a:solidFill>
                          <a:effectLst/>
                          <a:latin typeface="Calibri" panose="020F0502020204030204" pitchFamily="34" charset="0"/>
                        </a:rPr>
                        <a:t>10.8</a:t>
                      </a:r>
                    </a:p>
                  </a:txBody>
                  <a:tcPr marL="9525" marR="9525" marT="9525" marB="0" anchor="ctr"/>
                </a:tc>
                <a:tc>
                  <a:txBody>
                    <a:bodyPr/>
                    <a:lstStyle/>
                    <a:p>
                      <a:pPr algn="r" rtl="0" fontAlgn="ctr">
                        <a:lnSpc>
                          <a:spcPct val="100000"/>
                        </a:lnSpc>
                      </a:pPr>
                      <a:r>
                        <a:rPr lang="en-IE" sz="1400" b="0" i="0" u="none" strike="noStrike" dirty="0">
                          <a:solidFill>
                            <a:srgbClr val="000000"/>
                          </a:solidFill>
                          <a:effectLst/>
                          <a:latin typeface="Calibri" panose="020F0502020204030204" pitchFamily="34" charset="0"/>
                        </a:rPr>
                        <a:t>17.1</a:t>
                      </a:r>
                    </a:p>
                  </a:txBody>
                  <a:tcPr marL="9525" marR="9525" marT="9525" marB="0" anchor="ctr"/>
                </a:tc>
                <a:tc>
                  <a:txBody>
                    <a:bodyPr/>
                    <a:lstStyle/>
                    <a:p>
                      <a:pPr algn="r" rtl="0" fontAlgn="ctr">
                        <a:lnSpc>
                          <a:spcPct val="100000"/>
                        </a:lnSpc>
                      </a:pPr>
                      <a:r>
                        <a:rPr lang="en-IE" sz="1400" b="0" i="0" u="none" strike="noStrike" dirty="0">
                          <a:solidFill>
                            <a:srgbClr val="000000"/>
                          </a:solidFill>
                          <a:effectLst/>
                          <a:latin typeface="Calibri" panose="020F0502020204030204" pitchFamily="34" charset="0"/>
                        </a:rPr>
                        <a:t>13.2</a:t>
                      </a:r>
                    </a:p>
                  </a:txBody>
                  <a:tcPr marL="9525" marR="9525" marT="9525" marB="0" anchor="ctr"/>
                </a:tc>
                <a:tc>
                  <a:txBody>
                    <a:bodyPr/>
                    <a:lstStyle/>
                    <a:p>
                      <a:pPr algn="r" rtl="0" fontAlgn="ctr">
                        <a:lnSpc>
                          <a:spcPct val="100000"/>
                        </a:lnSpc>
                      </a:pPr>
                      <a:r>
                        <a:rPr lang="en-IE" sz="1400" b="0" i="0" u="none" strike="noStrike" dirty="0">
                          <a:solidFill>
                            <a:srgbClr val="000000"/>
                          </a:solidFill>
                          <a:effectLst/>
                          <a:latin typeface="Calibri" panose="020F0502020204030204" pitchFamily="34" charset="0"/>
                        </a:rPr>
                        <a:t>14.7</a:t>
                      </a:r>
                    </a:p>
                  </a:txBody>
                  <a:tcPr marL="9525" marR="9525" marT="9525" marB="0" anchor="ctr"/>
                </a:tc>
                <a:tc>
                  <a:txBody>
                    <a:bodyPr/>
                    <a:lstStyle/>
                    <a:p>
                      <a:pPr algn="r" rtl="0" fontAlgn="ctr">
                        <a:lnSpc>
                          <a:spcPct val="100000"/>
                        </a:lnSpc>
                      </a:pPr>
                      <a:r>
                        <a:rPr lang="en-IE" sz="1400" b="0" i="0" u="none" strike="noStrike" dirty="0">
                          <a:solidFill>
                            <a:srgbClr val="000000"/>
                          </a:solidFill>
                          <a:effectLst/>
                          <a:latin typeface="Calibri" panose="020F0502020204030204" pitchFamily="34" charset="0"/>
                        </a:rPr>
                        <a:t>23.2</a:t>
                      </a:r>
                    </a:p>
                  </a:txBody>
                  <a:tcPr marL="9525" marR="9525" marT="9525" marB="0" anchor="ctr"/>
                </a:tc>
                <a:tc>
                  <a:txBody>
                    <a:bodyPr/>
                    <a:lstStyle/>
                    <a:p>
                      <a:pPr algn="r" rtl="0" fontAlgn="ctr">
                        <a:lnSpc>
                          <a:spcPct val="100000"/>
                        </a:lnSpc>
                      </a:pPr>
                      <a:r>
                        <a:rPr lang="en-IE" sz="1400" b="0" i="0" u="none" strike="noStrike" dirty="0">
                          <a:solidFill>
                            <a:srgbClr val="000000"/>
                          </a:solidFill>
                          <a:effectLst/>
                          <a:latin typeface="Calibri" panose="020F0502020204030204" pitchFamily="34" charset="0"/>
                        </a:rPr>
                        <a:t>36.1</a:t>
                      </a:r>
                    </a:p>
                  </a:txBody>
                  <a:tcPr marL="9525" marR="9525" marT="9525" marB="0" anchor="ctr"/>
                </a:tc>
                <a:tc>
                  <a:txBody>
                    <a:bodyPr/>
                    <a:lstStyle/>
                    <a:p>
                      <a:pPr algn="r" rtl="0" fontAlgn="ctr">
                        <a:lnSpc>
                          <a:spcPct val="100000"/>
                        </a:lnSpc>
                      </a:pPr>
                      <a:r>
                        <a:rPr lang="en-IE" sz="1400" b="0" i="0" u="none" strike="noStrike" dirty="0">
                          <a:solidFill>
                            <a:srgbClr val="000000"/>
                          </a:solidFill>
                          <a:effectLst/>
                          <a:latin typeface="Calibri" panose="020F0502020204030204" pitchFamily="34" charset="0"/>
                        </a:rPr>
                        <a:t>45.6</a:t>
                      </a:r>
                    </a:p>
                  </a:txBody>
                  <a:tcPr marL="9525" marR="9525" marT="9525" marB="0" anchor="ctr"/>
                </a:tc>
                <a:tc>
                  <a:txBody>
                    <a:bodyPr/>
                    <a:lstStyle/>
                    <a:p>
                      <a:pPr algn="r" rtl="0" fontAlgn="ctr">
                        <a:lnSpc>
                          <a:spcPct val="100000"/>
                        </a:lnSpc>
                      </a:pPr>
                      <a:r>
                        <a:rPr lang="en-IE" sz="1400" b="0" i="0" u="none" strike="noStrike" dirty="0">
                          <a:solidFill>
                            <a:srgbClr val="000000"/>
                          </a:solidFill>
                          <a:effectLst/>
                          <a:latin typeface="Calibri" panose="020F0502020204030204" pitchFamily="34" charset="0"/>
                        </a:rPr>
                        <a:t>54.5</a:t>
                      </a:r>
                    </a:p>
                  </a:txBody>
                  <a:tcPr marL="9525" marR="9525" marT="9525" marB="0" anchor="ctr"/>
                </a:tc>
                <a:tc>
                  <a:txBody>
                    <a:bodyPr/>
                    <a:lstStyle/>
                    <a:p>
                      <a:pPr algn="r" rtl="0" fontAlgn="ctr">
                        <a:lnSpc>
                          <a:spcPct val="100000"/>
                        </a:lnSpc>
                      </a:pPr>
                      <a:r>
                        <a:rPr lang="en-IE" sz="1400" b="0" i="0" u="none" strike="noStrike" dirty="0">
                          <a:solidFill>
                            <a:srgbClr val="000000"/>
                          </a:solidFill>
                          <a:effectLst/>
                          <a:latin typeface="Calibri" panose="020F0502020204030204" pitchFamily="34" charset="0"/>
                        </a:rPr>
                        <a:t>70.3</a:t>
                      </a:r>
                    </a:p>
                  </a:txBody>
                  <a:tcPr marL="9525" marR="9525" marT="9525" marB="0" anchor="ctr"/>
                </a:tc>
                <a:tc>
                  <a:txBody>
                    <a:bodyPr/>
                    <a:lstStyle/>
                    <a:p>
                      <a:pPr algn="r" fontAlgn="ctr"/>
                      <a:r>
                        <a:rPr lang="en-IE" sz="1400" b="0" i="0" u="none" strike="noStrike" dirty="0">
                          <a:solidFill>
                            <a:srgbClr val="000000"/>
                          </a:solidFill>
                          <a:effectLst/>
                          <a:latin typeface="Calibri" panose="020F0502020204030204" pitchFamily="34" charset="0"/>
                        </a:rPr>
                        <a:t>62.5</a:t>
                      </a:r>
                    </a:p>
                  </a:txBody>
                  <a:tcPr marL="0" marR="0" marT="0" marB="0" anchor="ctr"/>
                </a:tc>
                <a:extLst>
                  <a:ext uri="{0D108BD9-81ED-4DB2-BD59-A6C34878D82A}">
                    <a16:rowId xmlns:a16="http://schemas.microsoft.com/office/drawing/2014/main" val="10009"/>
                  </a:ext>
                </a:extLst>
              </a:tr>
              <a:tr h="163813">
                <a:tc>
                  <a:txBody>
                    <a:bodyPr/>
                    <a:lstStyle/>
                    <a:p>
                      <a:pPr algn="l" rtl="0" fontAlgn="ctr">
                        <a:lnSpc>
                          <a:spcPct val="100000"/>
                        </a:lnSpc>
                      </a:pPr>
                      <a:r>
                        <a:rPr lang="en-GB" sz="1400" b="1" i="0" u="none" strike="noStrike" dirty="0">
                          <a:solidFill>
                            <a:srgbClr val="FFFFFF"/>
                          </a:solidFill>
                          <a:effectLst/>
                          <a:latin typeface="Calibri" panose="020F0502020204030204" pitchFamily="34" charset="0"/>
                        </a:rPr>
                        <a:t>West/North West (Saolta UHG; NUIG)</a:t>
                      </a:r>
                    </a:p>
                  </a:txBody>
                  <a:tcPr marL="9525" marR="9525" marT="9525" marB="0" anchor="ctr">
                    <a:solidFill>
                      <a:srgbClr val="BA1F46"/>
                    </a:solidFill>
                  </a:tcPr>
                </a:tc>
                <a:tc>
                  <a:txBody>
                    <a:bodyPr/>
                    <a:lstStyle/>
                    <a:p>
                      <a:pPr algn="r" rtl="0" fontAlgn="ctr">
                        <a:lnSpc>
                          <a:spcPct val="100000"/>
                        </a:lnSpc>
                      </a:pPr>
                      <a:r>
                        <a:rPr lang="en-IE" sz="1400" b="0" i="0" u="none" strike="noStrike" dirty="0">
                          <a:solidFill>
                            <a:srgbClr val="000000"/>
                          </a:solidFill>
                          <a:effectLst/>
                          <a:latin typeface="Calibri" panose="020F0502020204030204" pitchFamily="34" charset="0"/>
                        </a:rPr>
                        <a:t>11.3</a:t>
                      </a:r>
                    </a:p>
                  </a:txBody>
                  <a:tcPr marL="9525" marR="9525" marT="9525" marB="0" anchor="ctr"/>
                </a:tc>
                <a:tc>
                  <a:txBody>
                    <a:bodyPr/>
                    <a:lstStyle/>
                    <a:p>
                      <a:pPr algn="r" rtl="0" fontAlgn="ctr">
                        <a:lnSpc>
                          <a:spcPct val="100000"/>
                        </a:lnSpc>
                      </a:pPr>
                      <a:r>
                        <a:rPr lang="en-IE" sz="1400" b="0" i="0" u="none" strike="noStrike" dirty="0">
                          <a:solidFill>
                            <a:srgbClr val="000000"/>
                          </a:solidFill>
                          <a:effectLst/>
                          <a:latin typeface="Calibri" panose="020F0502020204030204" pitchFamily="34" charset="0"/>
                        </a:rPr>
                        <a:t>10.7</a:t>
                      </a:r>
                    </a:p>
                  </a:txBody>
                  <a:tcPr marL="9525" marR="9525" marT="9525" marB="0" anchor="ctr"/>
                </a:tc>
                <a:tc>
                  <a:txBody>
                    <a:bodyPr/>
                    <a:lstStyle/>
                    <a:p>
                      <a:pPr algn="r" rtl="0" fontAlgn="ctr">
                        <a:lnSpc>
                          <a:spcPct val="100000"/>
                        </a:lnSpc>
                      </a:pPr>
                      <a:r>
                        <a:rPr lang="en-IE" sz="1400" b="0" i="0" u="none" strike="noStrike" dirty="0">
                          <a:solidFill>
                            <a:srgbClr val="000000"/>
                          </a:solidFill>
                          <a:effectLst/>
                          <a:latin typeface="Calibri" panose="020F0502020204030204" pitchFamily="34" charset="0"/>
                        </a:rPr>
                        <a:t>16.3</a:t>
                      </a:r>
                    </a:p>
                  </a:txBody>
                  <a:tcPr marL="9525" marR="9525" marT="9525" marB="0" anchor="ctr"/>
                </a:tc>
                <a:tc>
                  <a:txBody>
                    <a:bodyPr/>
                    <a:lstStyle/>
                    <a:p>
                      <a:pPr algn="r" rtl="0" fontAlgn="ctr">
                        <a:lnSpc>
                          <a:spcPct val="100000"/>
                        </a:lnSpc>
                      </a:pPr>
                      <a:r>
                        <a:rPr lang="en-IE" sz="1400" b="0" i="0" u="none" strike="noStrike" dirty="0">
                          <a:solidFill>
                            <a:srgbClr val="000000"/>
                          </a:solidFill>
                          <a:effectLst/>
                          <a:latin typeface="Calibri" panose="020F0502020204030204" pitchFamily="34" charset="0"/>
                        </a:rPr>
                        <a:t>17.2</a:t>
                      </a:r>
                    </a:p>
                  </a:txBody>
                  <a:tcPr marL="9525" marR="9525" marT="9525" marB="0" anchor="ctr"/>
                </a:tc>
                <a:tc>
                  <a:txBody>
                    <a:bodyPr/>
                    <a:lstStyle/>
                    <a:p>
                      <a:pPr algn="r" rtl="0" fontAlgn="ctr">
                        <a:lnSpc>
                          <a:spcPct val="100000"/>
                        </a:lnSpc>
                      </a:pPr>
                      <a:r>
                        <a:rPr lang="en-IE" sz="1400" b="0" i="0" u="none" strike="noStrike" dirty="0">
                          <a:solidFill>
                            <a:srgbClr val="000000"/>
                          </a:solidFill>
                          <a:effectLst/>
                          <a:latin typeface="Calibri" panose="020F0502020204030204" pitchFamily="34" charset="0"/>
                        </a:rPr>
                        <a:t>15.5</a:t>
                      </a:r>
                    </a:p>
                  </a:txBody>
                  <a:tcPr marL="9525" marR="9525" marT="9525" marB="0" anchor="ctr"/>
                </a:tc>
                <a:tc>
                  <a:txBody>
                    <a:bodyPr/>
                    <a:lstStyle/>
                    <a:p>
                      <a:pPr algn="r" rtl="0" fontAlgn="ctr">
                        <a:lnSpc>
                          <a:spcPct val="100000"/>
                        </a:lnSpc>
                      </a:pPr>
                      <a:r>
                        <a:rPr lang="en-IE" sz="1400" b="0" i="0" u="none" strike="noStrike" dirty="0">
                          <a:solidFill>
                            <a:srgbClr val="000000"/>
                          </a:solidFill>
                          <a:effectLst/>
                          <a:latin typeface="Calibri" panose="020F0502020204030204" pitchFamily="34" charset="0"/>
                        </a:rPr>
                        <a:t>20.7</a:t>
                      </a:r>
                    </a:p>
                  </a:txBody>
                  <a:tcPr marL="9525" marR="9525" marT="9525" marB="0" anchor="ctr"/>
                </a:tc>
                <a:tc>
                  <a:txBody>
                    <a:bodyPr/>
                    <a:lstStyle/>
                    <a:p>
                      <a:pPr algn="r" rtl="0" fontAlgn="ctr">
                        <a:lnSpc>
                          <a:spcPct val="100000"/>
                        </a:lnSpc>
                      </a:pPr>
                      <a:r>
                        <a:rPr lang="en-IE" sz="1400" b="0" i="0" u="none" strike="noStrike" dirty="0">
                          <a:solidFill>
                            <a:srgbClr val="000000"/>
                          </a:solidFill>
                          <a:effectLst/>
                          <a:latin typeface="Calibri" panose="020F0502020204030204" pitchFamily="34" charset="0"/>
                        </a:rPr>
                        <a:t>37.1</a:t>
                      </a:r>
                    </a:p>
                  </a:txBody>
                  <a:tcPr marL="9525" marR="9525" marT="9525" marB="0" anchor="ctr"/>
                </a:tc>
                <a:tc>
                  <a:txBody>
                    <a:bodyPr/>
                    <a:lstStyle/>
                    <a:p>
                      <a:pPr algn="r" rtl="0" fontAlgn="ctr">
                        <a:lnSpc>
                          <a:spcPct val="100000"/>
                        </a:lnSpc>
                      </a:pPr>
                      <a:r>
                        <a:rPr lang="en-IE" sz="1400" b="0" i="0" u="none" strike="noStrike" dirty="0">
                          <a:solidFill>
                            <a:srgbClr val="000000"/>
                          </a:solidFill>
                          <a:effectLst/>
                          <a:latin typeface="Calibri" panose="020F0502020204030204" pitchFamily="34" charset="0"/>
                        </a:rPr>
                        <a:t>39.2</a:t>
                      </a:r>
                    </a:p>
                  </a:txBody>
                  <a:tcPr marL="9525" marR="9525" marT="9525" marB="0" anchor="ctr"/>
                </a:tc>
                <a:tc>
                  <a:txBody>
                    <a:bodyPr/>
                    <a:lstStyle/>
                    <a:p>
                      <a:pPr algn="r" rtl="0" fontAlgn="ctr">
                        <a:lnSpc>
                          <a:spcPct val="100000"/>
                        </a:lnSpc>
                      </a:pPr>
                      <a:r>
                        <a:rPr lang="en-IE" sz="1400" b="0" i="0" u="none" strike="noStrike" dirty="0">
                          <a:solidFill>
                            <a:srgbClr val="000000"/>
                          </a:solidFill>
                          <a:effectLst/>
                          <a:latin typeface="Calibri" panose="020F0502020204030204" pitchFamily="34" charset="0"/>
                        </a:rPr>
                        <a:t>45.4</a:t>
                      </a:r>
                    </a:p>
                  </a:txBody>
                  <a:tcPr marL="9525" marR="9525" marT="9525" marB="0" anchor="ctr"/>
                </a:tc>
                <a:tc>
                  <a:txBody>
                    <a:bodyPr/>
                    <a:lstStyle/>
                    <a:p>
                      <a:pPr algn="r" rtl="0" fontAlgn="ctr">
                        <a:lnSpc>
                          <a:spcPct val="100000"/>
                        </a:lnSpc>
                      </a:pPr>
                      <a:r>
                        <a:rPr lang="en-IE" sz="1400" b="0" i="0" u="none" strike="noStrike" dirty="0">
                          <a:solidFill>
                            <a:srgbClr val="000000"/>
                          </a:solidFill>
                          <a:effectLst/>
                          <a:latin typeface="Calibri" panose="020F0502020204030204" pitchFamily="34" charset="0"/>
                        </a:rPr>
                        <a:t>55.1</a:t>
                      </a:r>
                    </a:p>
                  </a:txBody>
                  <a:tcPr marL="9525" marR="9525" marT="9525" marB="0" anchor="ctr"/>
                </a:tc>
                <a:tc>
                  <a:txBody>
                    <a:bodyPr/>
                    <a:lstStyle/>
                    <a:p>
                      <a:pPr algn="r" fontAlgn="ctr"/>
                      <a:r>
                        <a:rPr lang="en-IE" sz="1400" b="0" i="0" u="none" strike="noStrike" dirty="0">
                          <a:solidFill>
                            <a:srgbClr val="000000"/>
                          </a:solidFill>
                          <a:effectLst/>
                          <a:latin typeface="Calibri" panose="020F0502020204030204" pitchFamily="34" charset="0"/>
                        </a:rPr>
                        <a:t>52.0</a:t>
                      </a:r>
                    </a:p>
                  </a:txBody>
                  <a:tcPr marL="0" marR="0" marT="0" marB="0" anchor="ctr"/>
                </a:tc>
                <a:extLst>
                  <a:ext uri="{0D108BD9-81ED-4DB2-BD59-A6C34878D82A}">
                    <a16:rowId xmlns:a16="http://schemas.microsoft.com/office/drawing/2014/main" val="10010"/>
                  </a:ext>
                </a:extLst>
              </a:tr>
              <a:tr h="163813">
                <a:tc>
                  <a:txBody>
                    <a:bodyPr/>
                    <a:lstStyle/>
                    <a:p>
                      <a:pPr algn="l" rtl="0" fontAlgn="ctr">
                        <a:lnSpc>
                          <a:spcPct val="100000"/>
                        </a:lnSpc>
                      </a:pPr>
                      <a:r>
                        <a:rPr lang="en-IE" sz="1400" b="1" i="0" u="none" strike="noStrike" dirty="0">
                          <a:solidFill>
                            <a:srgbClr val="FFFFFF"/>
                          </a:solidFill>
                          <a:effectLst/>
                          <a:latin typeface="Calibri" panose="020F0502020204030204" pitchFamily="34" charset="0"/>
                        </a:rPr>
                        <a:t>Other**</a:t>
                      </a:r>
                    </a:p>
                  </a:txBody>
                  <a:tcPr marL="9525" marR="9525" marT="9525" marB="0" anchor="ctr">
                    <a:solidFill>
                      <a:srgbClr val="BA1F46"/>
                    </a:solidFill>
                  </a:tcPr>
                </a:tc>
                <a:tc>
                  <a:txBody>
                    <a:bodyPr/>
                    <a:lstStyle/>
                    <a:p>
                      <a:pPr algn="r" rtl="0" fontAlgn="ctr">
                        <a:lnSpc>
                          <a:spcPct val="100000"/>
                        </a:lnSpc>
                      </a:pPr>
                      <a:r>
                        <a:rPr lang="en-IE" sz="1400" b="0" i="0" u="none" strike="noStrike" dirty="0">
                          <a:solidFill>
                            <a:srgbClr val="000000"/>
                          </a:solidFill>
                          <a:effectLst/>
                          <a:latin typeface="Calibri" panose="020F0502020204030204" pitchFamily="34" charset="0"/>
                        </a:rPr>
                        <a:t>na</a:t>
                      </a:r>
                    </a:p>
                  </a:txBody>
                  <a:tcPr marL="9525" marR="9525" marT="9525" marB="0" anchor="ctr"/>
                </a:tc>
                <a:tc>
                  <a:txBody>
                    <a:bodyPr/>
                    <a:lstStyle/>
                    <a:p>
                      <a:pPr algn="r" rtl="0" fontAlgn="ctr">
                        <a:lnSpc>
                          <a:spcPct val="100000"/>
                        </a:lnSpc>
                      </a:pPr>
                      <a:r>
                        <a:rPr lang="en-IE" sz="1400" b="0" i="0" u="none" strike="noStrike" dirty="0">
                          <a:solidFill>
                            <a:srgbClr val="000000"/>
                          </a:solidFill>
                          <a:effectLst/>
                          <a:latin typeface="Calibri" panose="020F0502020204030204" pitchFamily="34" charset="0"/>
                        </a:rPr>
                        <a:t>na</a:t>
                      </a:r>
                    </a:p>
                  </a:txBody>
                  <a:tcPr marL="9525" marR="9525" marT="9525" marB="0" anchor="ctr"/>
                </a:tc>
                <a:tc>
                  <a:txBody>
                    <a:bodyPr/>
                    <a:lstStyle/>
                    <a:p>
                      <a:pPr algn="r" rtl="0" fontAlgn="ctr">
                        <a:lnSpc>
                          <a:spcPct val="100000"/>
                        </a:lnSpc>
                      </a:pPr>
                      <a:r>
                        <a:rPr lang="en-IE" sz="1400" b="0" i="0" u="none" strike="noStrike" dirty="0">
                          <a:solidFill>
                            <a:srgbClr val="000000"/>
                          </a:solidFill>
                          <a:effectLst/>
                          <a:latin typeface="Calibri" panose="020F0502020204030204" pitchFamily="34" charset="0"/>
                        </a:rPr>
                        <a:t>na</a:t>
                      </a:r>
                    </a:p>
                  </a:txBody>
                  <a:tcPr marL="9525" marR="9525" marT="9525" marB="0" anchor="ctr"/>
                </a:tc>
                <a:tc>
                  <a:txBody>
                    <a:bodyPr/>
                    <a:lstStyle/>
                    <a:p>
                      <a:pPr algn="r" rtl="0" fontAlgn="ctr">
                        <a:lnSpc>
                          <a:spcPct val="100000"/>
                        </a:lnSpc>
                      </a:pPr>
                      <a:r>
                        <a:rPr lang="en-IE" sz="1400" b="0" i="0" u="none" strike="noStrike" dirty="0">
                          <a:solidFill>
                            <a:srgbClr val="000000"/>
                          </a:solidFill>
                          <a:effectLst/>
                          <a:latin typeface="Calibri" panose="020F0502020204030204" pitchFamily="34" charset="0"/>
                        </a:rPr>
                        <a:t>47.5</a:t>
                      </a:r>
                    </a:p>
                  </a:txBody>
                  <a:tcPr marL="9525" marR="9525" marT="9525" marB="0" anchor="ctr"/>
                </a:tc>
                <a:tc>
                  <a:txBody>
                    <a:bodyPr/>
                    <a:lstStyle/>
                    <a:p>
                      <a:pPr algn="r" rtl="0" fontAlgn="ctr">
                        <a:lnSpc>
                          <a:spcPct val="100000"/>
                        </a:lnSpc>
                      </a:pPr>
                      <a:r>
                        <a:rPr lang="en-IE" sz="1400" b="0" i="0" u="none" strike="noStrike" dirty="0">
                          <a:solidFill>
                            <a:srgbClr val="000000"/>
                          </a:solidFill>
                          <a:effectLst/>
                          <a:latin typeface="Calibri" panose="020F0502020204030204" pitchFamily="34" charset="0"/>
                        </a:rPr>
                        <a:t>46.8</a:t>
                      </a:r>
                    </a:p>
                  </a:txBody>
                  <a:tcPr marL="9525" marR="9525" marT="9525" marB="0" anchor="ctr"/>
                </a:tc>
                <a:tc>
                  <a:txBody>
                    <a:bodyPr/>
                    <a:lstStyle/>
                    <a:p>
                      <a:pPr algn="r" rtl="0" fontAlgn="ctr">
                        <a:lnSpc>
                          <a:spcPct val="100000"/>
                        </a:lnSpc>
                      </a:pPr>
                      <a:r>
                        <a:rPr lang="en-IE" sz="1400" b="0" i="0" u="none" strike="noStrike" dirty="0">
                          <a:solidFill>
                            <a:srgbClr val="000000"/>
                          </a:solidFill>
                          <a:effectLst/>
                          <a:latin typeface="Calibri" panose="020F0502020204030204" pitchFamily="34" charset="0"/>
                        </a:rPr>
                        <a:t>45.2</a:t>
                      </a:r>
                    </a:p>
                  </a:txBody>
                  <a:tcPr marL="9525" marR="9525" marT="9525" marB="0" anchor="ctr"/>
                </a:tc>
                <a:tc>
                  <a:txBody>
                    <a:bodyPr/>
                    <a:lstStyle/>
                    <a:p>
                      <a:pPr algn="r" rtl="0" fontAlgn="ctr">
                        <a:lnSpc>
                          <a:spcPct val="100000"/>
                        </a:lnSpc>
                      </a:pPr>
                      <a:r>
                        <a:rPr lang="en-IE" sz="1400" b="0" i="0" u="none" strike="noStrike" dirty="0">
                          <a:solidFill>
                            <a:srgbClr val="000000"/>
                          </a:solidFill>
                          <a:effectLst/>
                          <a:latin typeface="Calibri" panose="020F0502020204030204" pitchFamily="34" charset="0"/>
                        </a:rPr>
                        <a:t>53.7</a:t>
                      </a:r>
                    </a:p>
                  </a:txBody>
                  <a:tcPr marL="9525" marR="9525" marT="9525" marB="0" anchor="ctr"/>
                </a:tc>
                <a:tc>
                  <a:txBody>
                    <a:bodyPr/>
                    <a:lstStyle/>
                    <a:p>
                      <a:pPr algn="r" rtl="0" fontAlgn="ctr">
                        <a:lnSpc>
                          <a:spcPct val="100000"/>
                        </a:lnSpc>
                      </a:pPr>
                      <a:r>
                        <a:rPr lang="en-IE" sz="1400" b="0" i="0" u="none" strike="noStrike" dirty="0">
                          <a:solidFill>
                            <a:srgbClr val="000000"/>
                          </a:solidFill>
                          <a:effectLst/>
                          <a:latin typeface="Calibri" panose="020F0502020204030204" pitchFamily="34" charset="0"/>
                        </a:rPr>
                        <a:t>60.2</a:t>
                      </a:r>
                    </a:p>
                  </a:txBody>
                  <a:tcPr marL="9525" marR="9525" marT="9525" marB="0" anchor="ctr"/>
                </a:tc>
                <a:tc>
                  <a:txBody>
                    <a:bodyPr/>
                    <a:lstStyle/>
                    <a:p>
                      <a:pPr algn="r" rtl="0" fontAlgn="ctr">
                        <a:lnSpc>
                          <a:spcPct val="100000"/>
                        </a:lnSpc>
                      </a:pPr>
                      <a:r>
                        <a:rPr lang="en-IE" sz="1400" b="0" i="0" u="none" strike="noStrike" dirty="0">
                          <a:solidFill>
                            <a:srgbClr val="000000"/>
                          </a:solidFill>
                          <a:effectLst/>
                          <a:latin typeface="Calibri" panose="020F0502020204030204" pitchFamily="34" charset="0"/>
                        </a:rPr>
                        <a:t>62.3</a:t>
                      </a:r>
                    </a:p>
                  </a:txBody>
                  <a:tcPr marL="9525" marR="9525" marT="9525" marB="0" anchor="ctr"/>
                </a:tc>
                <a:tc>
                  <a:txBody>
                    <a:bodyPr/>
                    <a:lstStyle/>
                    <a:p>
                      <a:pPr algn="r" rtl="0" fontAlgn="ctr">
                        <a:lnSpc>
                          <a:spcPct val="100000"/>
                        </a:lnSpc>
                      </a:pPr>
                      <a:r>
                        <a:rPr lang="en-IE" sz="1400" b="0" i="0" u="none" strike="noStrike" dirty="0">
                          <a:solidFill>
                            <a:srgbClr val="000000"/>
                          </a:solidFill>
                          <a:effectLst/>
                          <a:latin typeface="Calibri" panose="020F0502020204030204" pitchFamily="34" charset="0"/>
                        </a:rPr>
                        <a:t>77.1</a:t>
                      </a:r>
                    </a:p>
                  </a:txBody>
                  <a:tcPr marL="9525" marR="9525" marT="9525" marB="0" anchor="ctr"/>
                </a:tc>
                <a:tc>
                  <a:txBody>
                    <a:bodyPr/>
                    <a:lstStyle/>
                    <a:p>
                      <a:pPr algn="r" fontAlgn="ctr"/>
                      <a:r>
                        <a:rPr lang="en-IE" sz="1400" b="0" i="0" u="none" strike="noStrike" dirty="0">
                          <a:solidFill>
                            <a:srgbClr val="000000"/>
                          </a:solidFill>
                          <a:effectLst/>
                          <a:latin typeface="Calibri" panose="020F0502020204030204" pitchFamily="34" charset="0"/>
                        </a:rPr>
                        <a:t>66.5</a:t>
                      </a:r>
                    </a:p>
                  </a:txBody>
                  <a:tcPr marL="0" marR="0" marT="0" marB="0" anchor="ctr"/>
                </a:tc>
                <a:extLst>
                  <a:ext uri="{0D108BD9-81ED-4DB2-BD59-A6C34878D82A}">
                    <a16:rowId xmlns:a16="http://schemas.microsoft.com/office/drawing/2014/main" val="10011"/>
                  </a:ext>
                </a:extLst>
              </a:tr>
              <a:tr h="163813">
                <a:tc>
                  <a:txBody>
                    <a:bodyPr/>
                    <a:lstStyle/>
                    <a:p>
                      <a:pPr algn="l" rtl="0" fontAlgn="ctr">
                        <a:lnSpc>
                          <a:spcPct val="100000"/>
                        </a:lnSpc>
                      </a:pPr>
                      <a:r>
                        <a:rPr lang="en-IE" sz="1400" b="1" i="0" u="none" strike="noStrike" dirty="0">
                          <a:solidFill>
                            <a:srgbClr val="FFFFFF"/>
                          </a:solidFill>
                          <a:effectLst/>
                          <a:latin typeface="Calibri" panose="020F0502020204030204" pitchFamily="34" charset="0"/>
                        </a:rPr>
                        <a:t>UPTAKE (%) PUBLIC HOSPITALS ONLY</a:t>
                      </a:r>
                    </a:p>
                  </a:txBody>
                  <a:tcPr marL="9525" marR="9525" marT="9525" marB="0" anchor="ctr">
                    <a:solidFill>
                      <a:srgbClr val="BA1F46"/>
                    </a:solidFill>
                  </a:tcPr>
                </a:tc>
                <a:tc>
                  <a:txBody>
                    <a:bodyPr/>
                    <a:lstStyle/>
                    <a:p>
                      <a:pPr algn="r" rtl="0" fontAlgn="ctr">
                        <a:lnSpc>
                          <a:spcPct val="100000"/>
                        </a:lnSpc>
                      </a:pPr>
                      <a:r>
                        <a:rPr lang="en-IE" sz="1400" b="1" i="0" u="none" strike="noStrike" dirty="0">
                          <a:solidFill>
                            <a:srgbClr val="000000"/>
                          </a:solidFill>
                          <a:effectLst/>
                          <a:latin typeface="Calibri" panose="020F0502020204030204" pitchFamily="34" charset="0"/>
                        </a:rPr>
                        <a:t>18.1</a:t>
                      </a:r>
                    </a:p>
                  </a:txBody>
                  <a:tcPr marL="9525" marR="9525" marT="9525" marB="0" anchor="ctr"/>
                </a:tc>
                <a:tc>
                  <a:txBody>
                    <a:bodyPr/>
                    <a:lstStyle/>
                    <a:p>
                      <a:pPr algn="r" rtl="0" fontAlgn="ctr">
                        <a:lnSpc>
                          <a:spcPct val="100000"/>
                        </a:lnSpc>
                      </a:pPr>
                      <a:r>
                        <a:rPr lang="en-IE" sz="1400" b="1" i="0" u="none" strike="noStrike" dirty="0">
                          <a:solidFill>
                            <a:srgbClr val="000000"/>
                          </a:solidFill>
                          <a:effectLst/>
                          <a:latin typeface="Calibri" panose="020F0502020204030204" pitchFamily="34" charset="0"/>
                        </a:rPr>
                        <a:t>17.6</a:t>
                      </a:r>
                    </a:p>
                  </a:txBody>
                  <a:tcPr marL="9525" marR="9525" marT="9525" marB="0" anchor="ctr"/>
                </a:tc>
                <a:tc>
                  <a:txBody>
                    <a:bodyPr/>
                    <a:lstStyle/>
                    <a:p>
                      <a:pPr algn="r" rtl="0" fontAlgn="ctr">
                        <a:lnSpc>
                          <a:spcPct val="100000"/>
                        </a:lnSpc>
                      </a:pPr>
                      <a:r>
                        <a:rPr lang="en-IE" sz="1400" b="1" i="0" u="none" strike="noStrike" dirty="0">
                          <a:solidFill>
                            <a:srgbClr val="000000"/>
                          </a:solidFill>
                          <a:effectLst/>
                          <a:latin typeface="Calibri" panose="020F0502020204030204" pitchFamily="34" charset="0"/>
                        </a:rPr>
                        <a:t>24.1</a:t>
                      </a:r>
                    </a:p>
                  </a:txBody>
                  <a:tcPr marL="9525" marR="9525" marT="9525" marB="0" anchor="ctr"/>
                </a:tc>
                <a:tc>
                  <a:txBody>
                    <a:bodyPr/>
                    <a:lstStyle/>
                    <a:p>
                      <a:pPr algn="r" rtl="0" fontAlgn="ctr">
                        <a:lnSpc>
                          <a:spcPct val="100000"/>
                        </a:lnSpc>
                      </a:pPr>
                      <a:r>
                        <a:rPr lang="en-IE" sz="1400" b="1" i="0" u="none" strike="noStrike" dirty="0">
                          <a:solidFill>
                            <a:srgbClr val="000000"/>
                          </a:solidFill>
                          <a:effectLst/>
                          <a:latin typeface="Calibri" panose="020F0502020204030204" pitchFamily="34" charset="0"/>
                        </a:rPr>
                        <a:t>23.5</a:t>
                      </a:r>
                    </a:p>
                  </a:txBody>
                  <a:tcPr marL="9525" marR="9525" marT="9525" marB="0" anchor="ctr"/>
                </a:tc>
                <a:tc>
                  <a:txBody>
                    <a:bodyPr/>
                    <a:lstStyle/>
                    <a:p>
                      <a:pPr algn="r" rtl="0" fontAlgn="ctr">
                        <a:lnSpc>
                          <a:spcPct val="100000"/>
                        </a:lnSpc>
                      </a:pPr>
                      <a:r>
                        <a:rPr lang="en-IE" sz="1400" b="1" i="0" u="none" strike="noStrike" dirty="0">
                          <a:solidFill>
                            <a:srgbClr val="000000"/>
                          </a:solidFill>
                          <a:effectLst/>
                          <a:latin typeface="Calibri" panose="020F0502020204030204" pitchFamily="34" charset="0"/>
                        </a:rPr>
                        <a:t>25.2</a:t>
                      </a:r>
                    </a:p>
                  </a:txBody>
                  <a:tcPr marL="9525" marR="9525" marT="9525" marB="0" anchor="ctr"/>
                </a:tc>
                <a:tc>
                  <a:txBody>
                    <a:bodyPr/>
                    <a:lstStyle/>
                    <a:p>
                      <a:pPr algn="r" rtl="0" fontAlgn="ctr">
                        <a:lnSpc>
                          <a:spcPct val="100000"/>
                        </a:lnSpc>
                      </a:pPr>
                      <a:r>
                        <a:rPr lang="en-IE" sz="1400" b="1" i="0" u="none" strike="noStrike" dirty="0">
                          <a:solidFill>
                            <a:srgbClr val="000000"/>
                          </a:solidFill>
                          <a:effectLst/>
                          <a:latin typeface="Calibri" panose="020F0502020204030204" pitchFamily="34" charset="0"/>
                        </a:rPr>
                        <a:t>34.0</a:t>
                      </a:r>
                    </a:p>
                  </a:txBody>
                  <a:tcPr marL="9525" marR="9525" marT="9525" marB="0" anchor="ctr"/>
                </a:tc>
                <a:tc>
                  <a:txBody>
                    <a:bodyPr/>
                    <a:lstStyle/>
                    <a:p>
                      <a:pPr algn="r" rtl="0" fontAlgn="ctr">
                        <a:lnSpc>
                          <a:spcPct val="100000"/>
                        </a:lnSpc>
                      </a:pPr>
                      <a:r>
                        <a:rPr lang="en-IE" sz="1400" b="1" i="0" u="none" strike="noStrike" dirty="0">
                          <a:solidFill>
                            <a:srgbClr val="000000"/>
                          </a:solidFill>
                          <a:effectLst/>
                          <a:latin typeface="Calibri" panose="020F0502020204030204" pitchFamily="34" charset="0"/>
                        </a:rPr>
                        <a:t>44.8</a:t>
                      </a:r>
                    </a:p>
                  </a:txBody>
                  <a:tcPr marL="9525" marR="9525" marT="9525" marB="0" anchor="ctr"/>
                </a:tc>
                <a:tc>
                  <a:txBody>
                    <a:bodyPr/>
                    <a:lstStyle/>
                    <a:p>
                      <a:pPr algn="r" rtl="0" fontAlgn="ctr">
                        <a:lnSpc>
                          <a:spcPct val="100000"/>
                        </a:lnSpc>
                      </a:pPr>
                      <a:r>
                        <a:rPr lang="en-IE" sz="1400" b="1" i="0" u="none" strike="noStrike" dirty="0">
                          <a:solidFill>
                            <a:srgbClr val="000000"/>
                          </a:solidFill>
                          <a:effectLst/>
                          <a:latin typeface="Calibri" panose="020F0502020204030204" pitchFamily="34" charset="0"/>
                        </a:rPr>
                        <a:t>53.2</a:t>
                      </a:r>
                    </a:p>
                  </a:txBody>
                  <a:tcPr marL="9525" marR="9525" marT="9525" marB="0" anchor="ctr"/>
                </a:tc>
                <a:tc>
                  <a:txBody>
                    <a:bodyPr/>
                    <a:lstStyle/>
                    <a:p>
                      <a:pPr algn="r" rtl="0" fontAlgn="ctr">
                        <a:lnSpc>
                          <a:spcPct val="100000"/>
                        </a:lnSpc>
                      </a:pPr>
                      <a:r>
                        <a:rPr lang="en-IE" sz="1400" b="1" i="0" u="none" strike="noStrike" dirty="0">
                          <a:solidFill>
                            <a:srgbClr val="000000"/>
                          </a:solidFill>
                          <a:effectLst/>
                          <a:latin typeface="Calibri" panose="020F0502020204030204" pitchFamily="34" charset="0"/>
                        </a:rPr>
                        <a:t>58.9</a:t>
                      </a:r>
                    </a:p>
                  </a:txBody>
                  <a:tcPr marL="9525" marR="9525" marT="9525" marB="0" anchor="ctr"/>
                </a:tc>
                <a:tc>
                  <a:txBody>
                    <a:bodyPr/>
                    <a:lstStyle/>
                    <a:p>
                      <a:pPr algn="r" rtl="0" fontAlgn="ctr">
                        <a:lnSpc>
                          <a:spcPct val="100000"/>
                        </a:lnSpc>
                      </a:pPr>
                      <a:r>
                        <a:rPr lang="en-IE" sz="1400" b="1" i="0" u="none" strike="noStrike" dirty="0">
                          <a:solidFill>
                            <a:srgbClr val="000000"/>
                          </a:solidFill>
                          <a:effectLst/>
                          <a:latin typeface="Calibri" panose="020F0502020204030204" pitchFamily="34" charset="0"/>
                        </a:rPr>
                        <a:t>71.4</a:t>
                      </a:r>
                    </a:p>
                  </a:txBody>
                  <a:tcPr marL="9525" marR="9525" marT="9525" marB="0" anchor="ctr"/>
                </a:tc>
                <a:tc>
                  <a:txBody>
                    <a:bodyPr/>
                    <a:lstStyle/>
                    <a:p>
                      <a:pPr algn="r" rtl="0" fontAlgn="ctr">
                        <a:lnSpc>
                          <a:spcPct val="100000"/>
                        </a:lnSpc>
                      </a:pPr>
                      <a:r>
                        <a:rPr lang="en-GB" sz="1400" b="1" i="0" u="none" strike="noStrike" dirty="0">
                          <a:solidFill>
                            <a:srgbClr val="000000"/>
                          </a:solidFill>
                          <a:effectLst/>
                          <a:latin typeface="Calibri" panose="020F0502020204030204" pitchFamily="34" charset="0"/>
                        </a:rPr>
                        <a:t>64.5</a:t>
                      </a:r>
                      <a:endParaRPr lang="en-IE" sz="1400" b="1"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10012"/>
                  </a:ext>
                </a:extLst>
              </a:tr>
            </a:tbl>
          </a:graphicData>
        </a:graphic>
      </p:graphicFrame>
    </p:spTree>
    <p:extLst>
      <p:ext uri="{BB962C8B-B14F-4D97-AF65-F5344CB8AC3E}">
        <p14:creationId xmlns:p14="http://schemas.microsoft.com/office/powerpoint/2010/main" val="775422557"/>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919633" y="25289"/>
            <a:ext cx="1190625" cy="809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hape 1073741829"/>
          <p:cNvSpPr>
            <a:spLocks noChangeArrowheads="1"/>
          </p:cNvSpPr>
          <p:nvPr/>
        </p:nvSpPr>
        <p:spPr bwMode="auto">
          <a:xfrm>
            <a:off x="12" y="6525344"/>
            <a:ext cx="9143999" cy="332656"/>
          </a:xfrm>
          <a:prstGeom prst="rect">
            <a:avLst/>
          </a:prstGeom>
          <a:solidFill>
            <a:srgbClr val="BA1F46"/>
          </a:solidFill>
          <a:ln>
            <a:noFill/>
          </a:ln>
        </p:spPr>
        <p:txBody>
          <a:bodyPr vert="horz" wrap="square" lIns="91440" tIns="45720" rIns="91440" bIns="45720" numCol="1" anchor="t" anchorCtr="0" compatLnSpc="1">
            <a:prstTxWarp prst="textNoShape">
              <a:avLst/>
            </a:prstTxWarp>
          </a:bodyPr>
          <a:lstStyle/>
          <a:p>
            <a:endParaRPr lang="en-IE" sz="2000" b="1" dirty="0">
              <a:solidFill>
                <a:schemeClr val="bg1"/>
              </a:solidFill>
            </a:endParaRPr>
          </a:p>
        </p:txBody>
      </p:sp>
      <p:sp>
        <p:nvSpPr>
          <p:cNvPr id="10" name="Title 1"/>
          <p:cNvSpPr txBox="1">
            <a:spLocks/>
          </p:cNvSpPr>
          <p:nvPr/>
        </p:nvSpPr>
        <p:spPr>
          <a:xfrm>
            <a:off x="33742" y="620688"/>
            <a:ext cx="9076516" cy="998984"/>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IE" sz="2000" b="1" dirty="0">
                <a:solidFill>
                  <a:srgbClr val="BA1F46"/>
                </a:solidFill>
                <a:latin typeface="Tahoma" panose="020B0604030504040204" pitchFamily="34" charset="0"/>
                <a:ea typeface="Tahoma" panose="020B0604030504040204" pitchFamily="34" charset="0"/>
                <a:cs typeface="Tahoma" panose="020B0604030504040204" pitchFamily="34" charset="0"/>
              </a:rPr>
              <a:t>Influenza vaccine uptake, LTCF respite residents, </a:t>
            </a:r>
          </a:p>
          <a:p>
            <a:r>
              <a:rPr lang="en-IE" sz="2000" b="1" dirty="0">
                <a:solidFill>
                  <a:srgbClr val="BA1F46"/>
                </a:solidFill>
                <a:latin typeface="Tahoma" panose="020B0604030504040204" pitchFamily="34" charset="0"/>
                <a:ea typeface="Tahoma" panose="020B0604030504040204" pitchFamily="34" charset="0"/>
                <a:cs typeface="Tahoma" panose="020B0604030504040204" pitchFamily="34" charset="0"/>
              </a:rPr>
              <a:t>Point Prevalence Surveys (PPSs), (Nov. 2017, April 2018, Jan. 2019 and Jan. 2020 and Dec. 2020), by RHA, Ireland*</a:t>
            </a:r>
          </a:p>
        </p:txBody>
      </p:sp>
      <p:graphicFrame>
        <p:nvGraphicFramePr>
          <p:cNvPr id="8" name="Content Placeholder 7">
            <a:extLst>
              <a:ext uri="{FF2B5EF4-FFF2-40B4-BE49-F238E27FC236}">
                <a16:creationId xmlns:a16="http://schemas.microsoft.com/office/drawing/2014/main" id="{F6456C27-3C1A-475A-B39E-7BF72CE2DBD5}"/>
              </a:ext>
            </a:extLst>
          </p:cNvPr>
          <p:cNvGraphicFramePr>
            <a:graphicFrameLocks noGrp="1"/>
          </p:cNvGraphicFramePr>
          <p:nvPr>
            <p:ph idx="1"/>
            <p:extLst>
              <p:ext uri="{D42A27DB-BD31-4B8C-83A1-F6EECF244321}">
                <p14:modId xmlns:p14="http://schemas.microsoft.com/office/powerpoint/2010/main" val="1781484049"/>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623901745"/>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ctr">
              <a:buNone/>
            </a:pPr>
            <a:endParaRPr lang="en-IE" sz="2800" dirty="0">
              <a:solidFill>
                <a:srgbClr val="C00000"/>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endParaRPr lang="en-IE" sz="2800" dirty="0">
              <a:solidFill>
                <a:srgbClr val="C00000"/>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IE" sz="2800" dirty="0">
                <a:solidFill>
                  <a:srgbClr val="BA1F46"/>
                </a:solidFill>
                <a:latin typeface="Tahoma" panose="020B0604030504040204" pitchFamily="34" charset="0"/>
                <a:ea typeface="Tahoma" panose="020B0604030504040204" pitchFamily="34" charset="0"/>
                <a:cs typeface="Tahoma" panose="020B0604030504040204" pitchFamily="34" charset="0"/>
              </a:rPr>
              <a:t>Sincere thanks to all participating hospitals and long-term/residential care facilities across the country, both public and private, for providing this data</a:t>
            </a:r>
          </a:p>
        </p:txBody>
      </p:sp>
      <p:sp>
        <p:nvSpPr>
          <p:cNvPr id="4" name="Title 1"/>
          <p:cNvSpPr txBox="1">
            <a:spLocks/>
          </p:cNvSpPr>
          <p:nvPr/>
        </p:nvSpPr>
        <p:spPr>
          <a:xfrm>
            <a:off x="539552" y="404664"/>
            <a:ext cx="8208912" cy="998984"/>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IE" sz="2800" b="1" dirty="0">
                <a:solidFill>
                  <a:srgbClr val="BA1F46"/>
                </a:solidFill>
                <a:latin typeface="Tahoma" panose="020B0604030504040204" pitchFamily="34" charset="0"/>
                <a:ea typeface="Tahoma" panose="020B0604030504040204" pitchFamily="34" charset="0"/>
                <a:cs typeface="Tahoma" panose="020B0604030504040204" pitchFamily="34" charset="0"/>
              </a:rPr>
              <a:t>Acknowledgements</a:t>
            </a:r>
          </a:p>
        </p:txBody>
      </p:sp>
    </p:spTree>
    <p:extLst>
      <p:ext uri="{BB962C8B-B14F-4D97-AF65-F5344CB8AC3E}">
        <p14:creationId xmlns:p14="http://schemas.microsoft.com/office/powerpoint/2010/main" val="1794463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12372" y="25289"/>
            <a:ext cx="1190625" cy="809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827596" y="335410"/>
            <a:ext cx="7232331" cy="998984"/>
          </a:xfrm>
        </p:spPr>
        <p:txBody>
          <a:bodyPr>
            <a:noAutofit/>
          </a:bodyPr>
          <a:lstStyle/>
          <a:p>
            <a:r>
              <a:rPr lang="en-IE" sz="2000" b="1" dirty="0">
                <a:solidFill>
                  <a:srgbClr val="BA1F46"/>
                </a:solidFill>
                <a:latin typeface="Tahoma" panose="020B0604030504040204" pitchFamily="34" charset="0"/>
                <a:ea typeface="Tahoma" panose="020B0604030504040204" pitchFamily="34" charset="0"/>
                <a:cs typeface="Tahoma" panose="020B0604030504040204" pitchFamily="34" charset="0"/>
              </a:rPr>
              <a:t>Influenza vaccine uptake in public hospital-based HCWs by staff category grade and season*</a:t>
            </a:r>
          </a:p>
        </p:txBody>
      </p:sp>
      <p:sp>
        <p:nvSpPr>
          <p:cNvPr id="7" name="Shape 1073741829"/>
          <p:cNvSpPr>
            <a:spLocks noChangeArrowheads="1"/>
          </p:cNvSpPr>
          <p:nvPr/>
        </p:nvSpPr>
        <p:spPr bwMode="auto">
          <a:xfrm>
            <a:off x="12" y="6525344"/>
            <a:ext cx="9143999" cy="332656"/>
          </a:xfrm>
          <a:prstGeom prst="rect">
            <a:avLst/>
          </a:prstGeom>
          <a:solidFill>
            <a:srgbClr val="BA1F46"/>
          </a:solidFill>
          <a:ln>
            <a:noFill/>
          </a:ln>
        </p:spPr>
        <p:txBody>
          <a:bodyPr vert="horz" wrap="square" lIns="91440" tIns="45720" rIns="91440" bIns="45720" numCol="1" anchor="t" anchorCtr="0" compatLnSpc="1">
            <a:prstTxWarp prst="textNoShape">
              <a:avLst/>
            </a:prstTxWarp>
          </a:bodyPr>
          <a:lstStyle/>
          <a:p>
            <a:endParaRPr lang="en-IE" sz="2000" b="1" dirty="0">
              <a:solidFill>
                <a:schemeClr val="bg1"/>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954288329"/>
              </p:ext>
            </p:extLst>
          </p:nvPr>
        </p:nvGraphicFramePr>
        <p:xfrm>
          <a:off x="395535" y="1743498"/>
          <a:ext cx="8352924" cy="3579495"/>
        </p:xfrm>
        <a:graphic>
          <a:graphicData uri="http://schemas.openxmlformats.org/drawingml/2006/table">
            <a:tbl>
              <a:tblPr firstRow="1" firstCol="1" bandRow="1">
                <a:tableStyleId>{5C22544A-7EE6-4342-B048-85BDC9FD1C3A}</a:tableStyleId>
              </a:tblPr>
              <a:tblGrid>
                <a:gridCol w="2247804">
                  <a:extLst>
                    <a:ext uri="{9D8B030D-6E8A-4147-A177-3AD203B41FA5}">
                      <a16:colId xmlns:a16="http://schemas.microsoft.com/office/drawing/2014/main" val="20000"/>
                    </a:ext>
                  </a:extLst>
                </a:gridCol>
                <a:gridCol w="604779">
                  <a:extLst>
                    <a:ext uri="{9D8B030D-6E8A-4147-A177-3AD203B41FA5}">
                      <a16:colId xmlns:a16="http://schemas.microsoft.com/office/drawing/2014/main" val="20001"/>
                    </a:ext>
                  </a:extLst>
                </a:gridCol>
                <a:gridCol w="518208">
                  <a:extLst>
                    <a:ext uri="{9D8B030D-6E8A-4147-A177-3AD203B41FA5}">
                      <a16:colId xmlns:a16="http://schemas.microsoft.com/office/drawing/2014/main" val="20002"/>
                    </a:ext>
                  </a:extLst>
                </a:gridCol>
                <a:gridCol w="605388">
                  <a:extLst>
                    <a:ext uri="{9D8B030D-6E8A-4147-A177-3AD203B41FA5}">
                      <a16:colId xmlns:a16="http://schemas.microsoft.com/office/drawing/2014/main" val="20003"/>
                    </a:ext>
                  </a:extLst>
                </a:gridCol>
                <a:gridCol w="604779">
                  <a:extLst>
                    <a:ext uri="{9D8B030D-6E8A-4147-A177-3AD203B41FA5}">
                      <a16:colId xmlns:a16="http://schemas.microsoft.com/office/drawing/2014/main" val="20004"/>
                    </a:ext>
                  </a:extLst>
                </a:gridCol>
                <a:gridCol w="518208">
                  <a:extLst>
                    <a:ext uri="{9D8B030D-6E8A-4147-A177-3AD203B41FA5}">
                      <a16:colId xmlns:a16="http://schemas.microsoft.com/office/drawing/2014/main" val="20005"/>
                    </a:ext>
                  </a:extLst>
                </a:gridCol>
                <a:gridCol w="605388">
                  <a:extLst>
                    <a:ext uri="{9D8B030D-6E8A-4147-A177-3AD203B41FA5}">
                      <a16:colId xmlns:a16="http://schemas.microsoft.com/office/drawing/2014/main" val="20006"/>
                    </a:ext>
                  </a:extLst>
                </a:gridCol>
                <a:gridCol w="529674">
                  <a:extLst>
                    <a:ext uri="{9D8B030D-6E8A-4147-A177-3AD203B41FA5}">
                      <a16:colId xmlns:a16="http://schemas.microsoft.com/office/drawing/2014/main" val="20007"/>
                    </a:ext>
                  </a:extLst>
                </a:gridCol>
                <a:gridCol w="529674">
                  <a:extLst>
                    <a:ext uri="{9D8B030D-6E8A-4147-A177-3AD203B41FA5}">
                      <a16:colId xmlns:a16="http://schemas.microsoft.com/office/drawing/2014/main" val="20008"/>
                    </a:ext>
                  </a:extLst>
                </a:gridCol>
                <a:gridCol w="529674">
                  <a:extLst>
                    <a:ext uri="{9D8B030D-6E8A-4147-A177-3AD203B41FA5}">
                      <a16:colId xmlns:a16="http://schemas.microsoft.com/office/drawing/2014/main" val="3913458617"/>
                    </a:ext>
                  </a:extLst>
                </a:gridCol>
                <a:gridCol w="529674">
                  <a:extLst>
                    <a:ext uri="{9D8B030D-6E8A-4147-A177-3AD203B41FA5}">
                      <a16:colId xmlns:a16="http://schemas.microsoft.com/office/drawing/2014/main" val="3883246150"/>
                    </a:ext>
                  </a:extLst>
                </a:gridCol>
                <a:gridCol w="529674">
                  <a:extLst>
                    <a:ext uri="{9D8B030D-6E8A-4147-A177-3AD203B41FA5}">
                      <a16:colId xmlns:a16="http://schemas.microsoft.com/office/drawing/2014/main" val="2507024955"/>
                    </a:ext>
                  </a:extLst>
                </a:gridCol>
              </a:tblGrid>
              <a:tr h="108199">
                <a:tc>
                  <a:txBody>
                    <a:bodyPr/>
                    <a:lstStyle/>
                    <a:p>
                      <a:pPr algn="just" rtl="0" fontAlgn="ctr"/>
                      <a:r>
                        <a:rPr lang="en-IE" sz="1400" b="1" i="0" u="none" strike="noStrike" dirty="0">
                          <a:solidFill>
                            <a:srgbClr val="FFFFFF"/>
                          </a:solidFill>
                          <a:effectLst/>
                          <a:latin typeface="Calibri" panose="020F0502020204030204" pitchFamily="34" charset="0"/>
                        </a:rPr>
                        <a:t> </a:t>
                      </a:r>
                    </a:p>
                  </a:txBody>
                  <a:tcPr marL="9525" marR="9525" marT="9525" marB="0" anchor="ctr">
                    <a:solidFill>
                      <a:srgbClr val="BA1F46"/>
                    </a:solidFill>
                  </a:tcPr>
                </a:tc>
                <a:tc gridSpan="11">
                  <a:txBody>
                    <a:bodyPr/>
                    <a:lstStyle/>
                    <a:p>
                      <a:pPr algn="r" rtl="0" fontAlgn="ctr"/>
                      <a:r>
                        <a:rPr lang="en-GB" sz="1400" b="1" i="0" u="none" strike="noStrike" dirty="0">
                          <a:solidFill>
                            <a:srgbClr val="FFFFFF"/>
                          </a:solidFill>
                          <a:effectLst/>
                          <a:latin typeface="Calibri" panose="020F0502020204030204" pitchFamily="34" charset="0"/>
                        </a:rPr>
                        <a:t>Seasonal % Uptake in Hospital HCWs</a:t>
                      </a:r>
                    </a:p>
                  </a:txBody>
                  <a:tcPr marL="9525" marR="9525" marT="9525" marB="0" anchor="ctr">
                    <a:solidFill>
                      <a:srgbClr val="BA1F46"/>
                    </a:solidFill>
                  </a:tcPr>
                </a:tc>
                <a:tc hMerge="1">
                  <a:txBody>
                    <a:bodyPr/>
                    <a:lstStyle/>
                    <a:p>
                      <a:endParaRPr lang="en-IE"/>
                    </a:p>
                  </a:txBody>
                  <a:tcPr/>
                </a:tc>
                <a:tc hMerge="1">
                  <a:txBody>
                    <a:bodyPr/>
                    <a:lstStyle/>
                    <a:p>
                      <a:endParaRPr lang="en-IE"/>
                    </a:p>
                  </a:txBody>
                  <a:tcPr/>
                </a:tc>
                <a:tc hMerge="1">
                  <a:txBody>
                    <a:bodyPr/>
                    <a:lstStyle/>
                    <a:p>
                      <a:endParaRPr lang="en-IE"/>
                    </a:p>
                  </a:txBody>
                  <a:tcPr/>
                </a:tc>
                <a:tc hMerge="1">
                  <a:txBody>
                    <a:bodyPr/>
                    <a:lstStyle/>
                    <a:p>
                      <a:endParaRPr lang="en-IE"/>
                    </a:p>
                  </a:txBody>
                  <a:tcPr/>
                </a:tc>
                <a:tc hMerge="1">
                  <a:txBody>
                    <a:bodyPr/>
                    <a:lstStyle/>
                    <a:p>
                      <a:endParaRPr lang="en-IE"/>
                    </a:p>
                  </a:txBody>
                  <a:tcPr/>
                </a:tc>
                <a:tc hMerge="1">
                  <a:txBody>
                    <a:bodyPr/>
                    <a:lstStyle/>
                    <a:p>
                      <a:endParaRPr lang="en-IE"/>
                    </a:p>
                  </a:txBody>
                  <a:tcPr/>
                </a:tc>
                <a:tc hMerge="1">
                  <a:txBody>
                    <a:bodyPr/>
                    <a:lstStyle/>
                    <a:p>
                      <a:endParaRPr lang="en-IE"/>
                    </a:p>
                  </a:txBody>
                  <a:tcPr>
                    <a:solidFill>
                      <a:srgbClr val="BA1F46"/>
                    </a:solidFill>
                  </a:tcPr>
                </a:tc>
                <a:tc hMerge="1">
                  <a:txBody>
                    <a:bodyPr/>
                    <a:lstStyle/>
                    <a:p>
                      <a:endParaRPr lang="en-IE"/>
                    </a:p>
                  </a:txBody>
                  <a:tcPr>
                    <a:solidFill>
                      <a:srgbClr val="BA1F46"/>
                    </a:solidFill>
                  </a:tcPr>
                </a:tc>
                <a:tc hMerge="1">
                  <a:txBody>
                    <a:bodyPr/>
                    <a:lstStyle/>
                    <a:p>
                      <a:pPr algn="r" rtl="0" fontAlgn="ctr"/>
                      <a:endParaRPr lang="en-GB" sz="1400" b="1" i="0" u="none" strike="noStrike" dirty="0">
                        <a:solidFill>
                          <a:srgbClr val="FFFFFF"/>
                        </a:solidFill>
                        <a:effectLst/>
                        <a:latin typeface="Calibri" panose="020F0502020204030204" pitchFamily="34" charset="0"/>
                      </a:endParaRPr>
                    </a:p>
                  </a:txBody>
                  <a:tcPr marL="9525" marR="9525" marT="9525" marB="0" anchor="ctr">
                    <a:solidFill>
                      <a:srgbClr val="BA1F46"/>
                    </a:solidFill>
                  </a:tcPr>
                </a:tc>
                <a:tc hMerge="1">
                  <a:txBody>
                    <a:bodyPr/>
                    <a:lstStyle/>
                    <a:p>
                      <a:pPr algn="ctr" rtl="0" fontAlgn="ctr"/>
                      <a:endParaRPr lang="en-GB" sz="1400" b="1" i="0" u="none" strike="noStrike" dirty="0">
                        <a:solidFill>
                          <a:srgbClr val="FFFFFF"/>
                        </a:solidFill>
                        <a:effectLst/>
                        <a:latin typeface="Calibri" panose="020F0502020204030204" pitchFamily="34" charset="0"/>
                      </a:endParaRPr>
                    </a:p>
                  </a:txBody>
                  <a:tcPr marL="9525" marR="9525" marT="9525" marB="0" anchor="ctr">
                    <a:solidFill>
                      <a:srgbClr val="BA1F46"/>
                    </a:solidFill>
                  </a:tcPr>
                </a:tc>
                <a:extLst>
                  <a:ext uri="{0D108BD9-81ED-4DB2-BD59-A6C34878D82A}">
                    <a16:rowId xmlns:a16="http://schemas.microsoft.com/office/drawing/2014/main" val="10000"/>
                  </a:ext>
                </a:extLst>
              </a:tr>
              <a:tr h="163813">
                <a:tc>
                  <a:txBody>
                    <a:bodyPr/>
                    <a:lstStyle/>
                    <a:p>
                      <a:pPr algn="l" fontAlgn="b"/>
                      <a:r>
                        <a:rPr lang="en-IE" sz="1800" b="0" i="0" u="none" strike="noStrike" dirty="0">
                          <a:solidFill>
                            <a:srgbClr val="000000"/>
                          </a:solidFill>
                          <a:effectLst/>
                          <a:latin typeface="Arial" panose="020B0604020202020204" pitchFamily="34" charset="0"/>
                        </a:rPr>
                        <a:t> </a:t>
                      </a:r>
                    </a:p>
                  </a:txBody>
                  <a:tcPr marL="9525" marR="9525" marT="9525" marB="0" anchor="b">
                    <a:solidFill>
                      <a:srgbClr val="BA1F46"/>
                    </a:solidFill>
                  </a:tcPr>
                </a:tc>
                <a:tc>
                  <a:txBody>
                    <a:bodyPr/>
                    <a:lstStyle/>
                    <a:p>
                      <a:pPr algn="r" rtl="0" fontAlgn="ctr"/>
                      <a:r>
                        <a:rPr lang="en-IE" sz="1400" b="1" i="0" u="none" strike="noStrike" dirty="0">
                          <a:solidFill>
                            <a:srgbClr val="FFFFFF"/>
                          </a:solidFill>
                          <a:effectLst/>
                          <a:latin typeface="Calibri" panose="020F0502020204030204" pitchFamily="34" charset="0"/>
                        </a:rPr>
                        <a:t>2011-2012</a:t>
                      </a:r>
                    </a:p>
                  </a:txBody>
                  <a:tcPr marL="9525" marR="9525" marT="9525" marB="0" anchor="ctr">
                    <a:solidFill>
                      <a:srgbClr val="BA1F46"/>
                    </a:solidFill>
                  </a:tcPr>
                </a:tc>
                <a:tc>
                  <a:txBody>
                    <a:bodyPr/>
                    <a:lstStyle/>
                    <a:p>
                      <a:pPr algn="r" rtl="0" fontAlgn="ctr"/>
                      <a:r>
                        <a:rPr lang="en-IE" sz="1400" b="1" i="0" u="none" strike="noStrike" dirty="0">
                          <a:solidFill>
                            <a:srgbClr val="FFFFFF"/>
                          </a:solidFill>
                          <a:effectLst/>
                          <a:latin typeface="Calibri" panose="020F0502020204030204" pitchFamily="34" charset="0"/>
                        </a:rPr>
                        <a:t>2012-2013</a:t>
                      </a:r>
                    </a:p>
                  </a:txBody>
                  <a:tcPr marL="9525" marR="9525" marT="9525" marB="0" anchor="ctr">
                    <a:solidFill>
                      <a:srgbClr val="BA1F46"/>
                    </a:solidFill>
                  </a:tcPr>
                </a:tc>
                <a:tc>
                  <a:txBody>
                    <a:bodyPr/>
                    <a:lstStyle/>
                    <a:p>
                      <a:pPr algn="r" rtl="0" fontAlgn="ctr"/>
                      <a:r>
                        <a:rPr lang="en-IE" sz="1400" b="1" i="0" u="none" strike="noStrike" dirty="0">
                          <a:solidFill>
                            <a:srgbClr val="FFFFFF"/>
                          </a:solidFill>
                          <a:effectLst/>
                          <a:latin typeface="Calibri" panose="020F0502020204030204" pitchFamily="34" charset="0"/>
                        </a:rPr>
                        <a:t>2013-2014</a:t>
                      </a:r>
                    </a:p>
                  </a:txBody>
                  <a:tcPr marL="9525" marR="9525" marT="9525" marB="0" anchor="ctr">
                    <a:solidFill>
                      <a:srgbClr val="BA1F46"/>
                    </a:solidFill>
                  </a:tcPr>
                </a:tc>
                <a:tc>
                  <a:txBody>
                    <a:bodyPr/>
                    <a:lstStyle/>
                    <a:p>
                      <a:pPr algn="r" rtl="0" fontAlgn="ctr"/>
                      <a:r>
                        <a:rPr lang="en-IE" sz="1400" b="1" i="0" u="none" strike="noStrike" dirty="0">
                          <a:solidFill>
                            <a:srgbClr val="FFFFFF"/>
                          </a:solidFill>
                          <a:effectLst/>
                          <a:latin typeface="Calibri" panose="020F0502020204030204" pitchFamily="34" charset="0"/>
                        </a:rPr>
                        <a:t>2014-2015</a:t>
                      </a:r>
                    </a:p>
                  </a:txBody>
                  <a:tcPr marL="9525" marR="9525" marT="9525" marB="0" anchor="ctr">
                    <a:solidFill>
                      <a:srgbClr val="BA1F46"/>
                    </a:solidFill>
                  </a:tcPr>
                </a:tc>
                <a:tc>
                  <a:txBody>
                    <a:bodyPr/>
                    <a:lstStyle/>
                    <a:p>
                      <a:pPr algn="r" rtl="0" fontAlgn="ctr"/>
                      <a:r>
                        <a:rPr lang="en-IE" sz="1400" b="1" i="0" u="none" strike="noStrike" dirty="0">
                          <a:solidFill>
                            <a:srgbClr val="FFFFFF"/>
                          </a:solidFill>
                          <a:effectLst/>
                          <a:latin typeface="Calibri" panose="020F0502020204030204" pitchFamily="34" charset="0"/>
                        </a:rPr>
                        <a:t>2015-2016</a:t>
                      </a:r>
                    </a:p>
                  </a:txBody>
                  <a:tcPr marL="9525" marR="9525" marT="9525" marB="0" anchor="ctr">
                    <a:solidFill>
                      <a:srgbClr val="BA1F46"/>
                    </a:solidFill>
                  </a:tcPr>
                </a:tc>
                <a:tc>
                  <a:txBody>
                    <a:bodyPr/>
                    <a:lstStyle/>
                    <a:p>
                      <a:pPr algn="r" rtl="0" fontAlgn="ctr"/>
                      <a:r>
                        <a:rPr lang="en-IE" sz="1400" b="1" i="0" u="none" strike="noStrike" dirty="0">
                          <a:solidFill>
                            <a:srgbClr val="FFFFFF"/>
                          </a:solidFill>
                          <a:effectLst/>
                          <a:latin typeface="Calibri" panose="020F0502020204030204" pitchFamily="34" charset="0"/>
                        </a:rPr>
                        <a:t>2016-2017‡</a:t>
                      </a:r>
                    </a:p>
                  </a:txBody>
                  <a:tcPr marL="9525" marR="9525" marT="9525" marB="0" anchor="ctr">
                    <a:solidFill>
                      <a:srgbClr val="BA1F46"/>
                    </a:solidFill>
                  </a:tcPr>
                </a:tc>
                <a:tc>
                  <a:txBody>
                    <a:bodyPr/>
                    <a:lstStyle/>
                    <a:p>
                      <a:pPr algn="r" rtl="0" fontAlgn="ctr"/>
                      <a:r>
                        <a:rPr lang="en-IE" sz="1400" b="1" i="0" u="none" strike="noStrike" dirty="0">
                          <a:solidFill>
                            <a:srgbClr val="FFFFFF"/>
                          </a:solidFill>
                          <a:effectLst/>
                          <a:latin typeface="Calibri" panose="020F0502020204030204" pitchFamily="34" charset="0"/>
                        </a:rPr>
                        <a:t>2017-2018</a:t>
                      </a:r>
                    </a:p>
                  </a:txBody>
                  <a:tcPr marL="9525" marR="9525" marT="9525" marB="0" anchor="ctr">
                    <a:solidFill>
                      <a:srgbClr val="BA1F46"/>
                    </a:solidFill>
                  </a:tcPr>
                </a:tc>
                <a:tc>
                  <a:txBody>
                    <a:bodyPr/>
                    <a:lstStyle/>
                    <a:p>
                      <a:pPr algn="r" rtl="0" fontAlgn="ctr"/>
                      <a:r>
                        <a:rPr lang="en-IE" sz="1400" b="1" i="0" u="none" strike="noStrike" dirty="0">
                          <a:solidFill>
                            <a:srgbClr val="FFFFFF"/>
                          </a:solidFill>
                          <a:effectLst/>
                          <a:latin typeface="Calibri" panose="020F0502020204030204" pitchFamily="34" charset="0"/>
                        </a:rPr>
                        <a:t>2018-2019</a:t>
                      </a:r>
                    </a:p>
                  </a:txBody>
                  <a:tcPr marL="9525" marR="9525" marT="9525" marB="0" anchor="ctr">
                    <a:solidFill>
                      <a:srgbClr val="BA1F46"/>
                    </a:solidFill>
                  </a:tcPr>
                </a:tc>
                <a:tc>
                  <a:txBody>
                    <a:bodyPr/>
                    <a:lstStyle/>
                    <a:p>
                      <a:pPr algn="r" rtl="0" fontAlgn="ctr"/>
                      <a:r>
                        <a:rPr lang="en-IE" sz="1400" b="1" i="0" u="none" strike="noStrike" dirty="0">
                          <a:solidFill>
                            <a:srgbClr val="FFFFFF"/>
                          </a:solidFill>
                          <a:effectLst/>
                          <a:latin typeface="Calibri" panose="020F0502020204030204" pitchFamily="34" charset="0"/>
                        </a:rPr>
                        <a:t>2019-2020</a:t>
                      </a:r>
                    </a:p>
                  </a:txBody>
                  <a:tcPr marL="9525" marR="9525" marT="9525" marB="0" anchor="ctr">
                    <a:solidFill>
                      <a:srgbClr val="BA1F46"/>
                    </a:solidFill>
                  </a:tcPr>
                </a:tc>
                <a:tc>
                  <a:txBody>
                    <a:bodyPr/>
                    <a:lstStyle/>
                    <a:p>
                      <a:pPr algn="r" rtl="0" fontAlgn="ctr"/>
                      <a:r>
                        <a:rPr lang="en-IE" sz="1400" b="1" i="0" u="none" strike="noStrike" dirty="0">
                          <a:solidFill>
                            <a:srgbClr val="FFFFFF"/>
                          </a:solidFill>
                          <a:effectLst/>
                          <a:latin typeface="Calibri" panose="020F0502020204030204" pitchFamily="34" charset="0"/>
                        </a:rPr>
                        <a:t>2020-2021</a:t>
                      </a:r>
                    </a:p>
                  </a:txBody>
                  <a:tcPr marL="9525" marR="9525" marT="9525" marB="0" anchor="ctr">
                    <a:solidFill>
                      <a:srgbClr val="BA1F46"/>
                    </a:solidFill>
                  </a:tcPr>
                </a:tc>
                <a:tc>
                  <a:txBody>
                    <a:bodyPr/>
                    <a:lstStyle/>
                    <a:p>
                      <a:pPr algn="r" rtl="0" fontAlgn="ctr"/>
                      <a:r>
                        <a:rPr lang="en-GB" sz="1400" b="1" i="0" u="none" strike="noStrike" dirty="0">
                          <a:solidFill>
                            <a:srgbClr val="FFFFFF"/>
                          </a:solidFill>
                          <a:effectLst/>
                          <a:latin typeface="Calibri" panose="020F0502020204030204" pitchFamily="34" charset="0"/>
                        </a:rPr>
                        <a:t>2021-2022</a:t>
                      </a:r>
                      <a:endParaRPr lang="en-IE" sz="1400" b="1" i="0" u="none" strike="noStrike" dirty="0">
                        <a:solidFill>
                          <a:srgbClr val="FFFFFF"/>
                        </a:solidFill>
                        <a:effectLst/>
                        <a:latin typeface="Calibri" panose="020F0502020204030204" pitchFamily="34" charset="0"/>
                      </a:endParaRPr>
                    </a:p>
                  </a:txBody>
                  <a:tcPr marL="9525" marR="9525" marT="9525" marB="0" anchor="ctr">
                    <a:solidFill>
                      <a:srgbClr val="BA1F46"/>
                    </a:solidFill>
                  </a:tcPr>
                </a:tc>
                <a:extLst>
                  <a:ext uri="{0D108BD9-81ED-4DB2-BD59-A6C34878D82A}">
                    <a16:rowId xmlns:a16="http://schemas.microsoft.com/office/drawing/2014/main" val="10001"/>
                  </a:ext>
                </a:extLst>
              </a:tr>
              <a:tr h="180195">
                <a:tc>
                  <a:txBody>
                    <a:bodyPr/>
                    <a:lstStyle/>
                    <a:p>
                      <a:pPr algn="l" rtl="0" fontAlgn="ctr"/>
                      <a:r>
                        <a:rPr lang="en-IE" sz="1400" b="1" i="0" u="none" strike="noStrike" dirty="0">
                          <a:solidFill>
                            <a:srgbClr val="FFFFFF"/>
                          </a:solidFill>
                          <a:effectLst/>
                          <a:latin typeface="Calibri" panose="020F0502020204030204" pitchFamily="34" charset="0"/>
                        </a:rPr>
                        <a:t>NO. PARTICIPATING PUBLIC HOSPITALS</a:t>
                      </a:r>
                    </a:p>
                  </a:txBody>
                  <a:tcPr marL="9525" marR="9525" marT="9525" marB="0" anchor="ctr">
                    <a:solidFill>
                      <a:srgbClr val="BA1F46"/>
                    </a:solidFill>
                  </a:tcPr>
                </a:tc>
                <a:tc>
                  <a:txBody>
                    <a:bodyPr/>
                    <a:lstStyle/>
                    <a:p>
                      <a:pPr algn="r" rtl="0" fontAlgn="ctr"/>
                      <a:r>
                        <a:rPr lang="en-IE" sz="1400" b="1" i="0" u="none" strike="noStrike" dirty="0">
                          <a:solidFill>
                            <a:srgbClr val="000000"/>
                          </a:solidFill>
                          <a:effectLst/>
                          <a:latin typeface="Calibri" panose="020F0502020204030204" pitchFamily="34" charset="0"/>
                        </a:rPr>
                        <a:t>36</a:t>
                      </a:r>
                    </a:p>
                  </a:txBody>
                  <a:tcPr marL="9525" marR="9525" marT="9525" marB="0" anchor="ctr"/>
                </a:tc>
                <a:tc>
                  <a:txBody>
                    <a:bodyPr/>
                    <a:lstStyle/>
                    <a:p>
                      <a:pPr algn="r" rtl="0" fontAlgn="ctr"/>
                      <a:r>
                        <a:rPr lang="en-IE" sz="1400" b="1" i="0" u="none" strike="noStrike" dirty="0">
                          <a:solidFill>
                            <a:srgbClr val="000000"/>
                          </a:solidFill>
                          <a:effectLst/>
                          <a:latin typeface="Calibri" panose="020F0502020204030204" pitchFamily="34" charset="0"/>
                        </a:rPr>
                        <a:t>32</a:t>
                      </a:r>
                    </a:p>
                  </a:txBody>
                  <a:tcPr marL="9525" marR="9525" marT="9525" marB="0" anchor="ctr"/>
                </a:tc>
                <a:tc>
                  <a:txBody>
                    <a:bodyPr/>
                    <a:lstStyle/>
                    <a:p>
                      <a:pPr algn="r" rtl="0" fontAlgn="ctr"/>
                      <a:r>
                        <a:rPr lang="en-IE" sz="1400" b="1" i="0" u="none" strike="noStrike" dirty="0">
                          <a:solidFill>
                            <a:srgbClr val="000000"/>
                          </a:solidFill>
                          <a:effectLst/>
                          <a:latin typeface="Calibri" panose="020F0502020204030204" pitchFamily="34" charset="0"/>
                        </a:rPr>
                        <a:t>41</a:t>
                      </a:r>
                    </a:p>
                  </a:txBody>
                  <a:tcPr marL="9525" marR="9525" marT="9525" marB="0" anchor="ctr"/>
                </a:tc>
                <a:tc>
                  <a:txBody>
                    <a:bodyPr/>
                    <a:lstStyle/>
                    <a:p>
                      <a:pPr algn="r" rtl="0" fontAlgn="ctr"/>
                      <a:r>
                        <a:rPr lang="en-IE" sz="1400" b="1" i="0" u="none" strike="noStrike" dirty="0">
                          <a:solidFill>
                            <a:srgbClr val="000000"/>
                          </a:solidFill>
                          <a:effectLst/>
                          <a:latin typeface="Calibri" panose="020F0502020204030204" pitchFamily="34" charset="0"/>
                        </a:rPr>
                        <a:t>39</a:t>
                      </a:r>
                    </a:p>
                  </a:txBody>
                  <a:tcPr marL="9525" marR="9525" marT="9525" marB="0" anchor="ctr"/>
                </a:tc>
                <a:tc>
                  <a:txBody>
                    <a:bodyPr/>
                    <a:lstStyle/>
                    <a:p>
                      <a:pPr algn="r" rtl="0" fontAlgn="ctr"/>
                      <a:r>
                        <a:rPr lang="en-IE" sz="1400" b="1" i="0" u="none" strike="noStrike" dirty="0">
                          <a:solidFill>
                            <a:srgbClr val="000000"/>
                          </a:solidFill>
                          <a:effectLst/>
                          <a:latin typeface="Calibri" panose="020F0502020204030204" pitchFamily="34" charset="0"/>
                        </a:rPr>
                        <a:t>46</a:t>
                      </a:r>
                    </a:p>
                  </a:txBody>
                  <a:tcPr marL="9525" marR="9525" marT="9525" marB="0" anchor="ctr"/>
                </a:tc>
                <a:tc>
                  <a:txBody>
                    <a:bodyPr/>
                    <a:lstStyle/>
                    <a:p>
                      <a:pPr algn="r" rtl="0" fontAlgn="ctr"/>
                      <a:r>
                        <a:rPr lang="en-IE" sz="1400" b="1" i="0" u="none" strike="noStrike" dirty="0">
                          <a:solidFill>
                            <a:srgbClr val="000000"/>
                          </a:solidFill>
                          <a:effectLst/>
                          <a:latin typeface="Calibri" panose="020F0502020204030204" pitchFamily="34" charset="0"/>
                        </a:rPr>
                        <a:t>48</a:t>
                      </a:r>
                    </a:p>
                  </a:txBody>
                  <a:tcPr marL="9525" marR="9525" marT="9525" marB="0" anchor="ctr"/>
                </a:tc>
                <a:tc>
                  <a:txBody>
                    <a:bodyPr/>
                    <a:lstStyle/>
                    <a:p>
                      <a:pPr algn="r" rtl="0" fontAlgn="ctr"/>
                      <a:r>
                        <a:rPr lang="en-IE" sz="1400" b="1" i="0" u="none" strike="noStrike" dirty="0">
                          <a:solidFill>
                            <a:srgbClr val="000000"/>
                          </a:solidFill>
                          <a:effectLst/>
                          <a:latin typeface="Calibri" panose="020F0502020204030204" pitchFamily="34" charset="0"/>
                        </a:rPr>
                        <a:t>49</a:t>
                      </a:r>
                    </a:p>
                  </a:txBody>
                  <a:tcPr marL="9525" marR="9525" marT="9525" marB="0" anchor="ctr"/>
                </a:tc>
                <a:tc>
                  <a:txBody>
                    <a:bodyPr/>
                    <a:lstStyle/>
                    <a:p>
                      <a:pPr algn="r" rtl="0" fontAlgn="ctr"/>
                      <a:r>
                        <a:rPr lang="en-IE" sz="1400" b="1" i="0" u="none" strike="noStrike" dirty="0">
                          <a:solidFill>
                            <a:srgbClr val="000000"/>
                          </a:solidFill>
                          <a:effectLst/>
                          <a:latin typeface="Calibri" panose="020F0502020204030204" pitchFamily="34" charset="0"/>
                        </a:rPr>
                        <a:t>51</a:t>
                      </a:r>
                    </a:p>
                  </a:txBody>
                  <a:tcPr marL="9525" marR="9525" marT="9525" marB="0" anchor="ctr"/>
                </a:tc>
                <a:tc>
                  <a:txBody>
                    <a:bodyPr/>
                    <a:lstStyle/>
                    <a:p>
                      <a:pPr algn="r" rtl="0" fontAlgn="ctr"/>
                      <a:r>
                        <a:rPr lang="en-IE" sz="1400" b="1" i="0" u="none" strike="noStrike" dirty="0">
                          <a:solidFill>
                            <a:srgbClr val="000000"/>
                          </a:solidFill>
                          <a:effectLst/>
                          <a:latin typeface="Calibri" panose="020F0502020204030204" pitchFamily="34" charset="0"/>
                        </a:rPr>
                        <a:t>50</a:t>
                      </a:r>
                      <a:r>
                        <a:rPr lang="en-IE" sz="1400" kern="1200" baseline="30000" dirty="0">
                          <a:solidFill>
                            <a:schemeClr val="tx1"/>
                          </a:solidFill>
                          <a:effectLst/>
                          <a:latin typeface="+mn-lt"/>
                          <a:ea typeface="+mn-ea"/>
                          <a:cs typeface="+mn-cs"/>
                        </a:rPr>
                        <a:t>Ɨ</a:t>
                      </a:r>
                      <a:endParaRPr lang="en-IE" sz="14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r" rtl="0" fontAlgn="ctr"/>
                      <a:r>
                        <a:rPr lang="en-IE" sz="1400" b="1" i="0" u="none" strike="noStrike" dirty="0">
                          <a:solidFill>
                            <a:srgbClr val="000000"/>
                          </a:solidFill>
                          <a:effectLst/>
                          <a:latin typeface="Calibri" panose="020F0502020204030204" pitchFamily="34" charset="0"/>
                        </a:rPr>
                        <a:t>49ƗƗ</a:t>
                      </a:r>
                    </a:p>
                  </a:txBody>
                  <a:tcPr marL="9525" marR="9525" marT="9525" marB="0" anchor="ctr"/>
                </a:tc>
                <a:tc>
                  <a:txBody>
                    <a:bodyPr/>
                    <a:lstStyle/>
                    <a:p>
                      <a:pPr algn="r" rtl="0" fontAlgn="ctr"/>
                      <a:r>
                        <a:rPr lang="en-GB" sz="1400" b="1" i="0" u="none" strike="noStrike" dirty="0">
                          <a:solidFill>
                            <a:srgbClr val="000000"/>
                          </a:solidFill>
                          <a:effectLst/>
                          <a:latin typeface="Calibri" panose="020F0502020204030204" pitchFamily="34" charset="0"/>
                        </a:rPr>
                        <a:t>47§</a:t>
                      </a:r>
                      <a:endParaRPr lang="en-IE" sz="1400" b="1"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10002"/>
                  </a:ext>
                </a:extLst>
              </a:tr>
              <a:tr h="196576">
                <a:tc>
                  <a:txBody>
                    <a:bodyPr/>
                    <a:lstStyle/>
                    <a:p>
                      <a:pPr algn="l" rtl="0" fontAlgn="ctr"/>
                      <a:r>
                        <a:rPr lang="en-IE" sz="1400" b="1" i="0" u="none" strike="noStrike" dirty="0">
                          <a:solidFill>
                            <a:srgbClr val="FFFFFF"/>
                          </a:solidFill>
                          <a:effectLst/>
                          <a:latin typeface="Calibri" panose="020F0502020204030204" pitchFamily="34" charset="0"/>
                        </a:rPr>
                        <a:t>HSE GRADE CATEGORY </a:t>
                      </a:r>
                    </a:p>
                  </a:txBody>
                  <a:tcPr marL="9525" marR="9525" marT="9525" marB="0" anchor="ctr">
                    <a:solidFill>
                      <a:srgbClr val="BA1F46"/>
                    </a:solidFill>
                  </a:tcPr>
                </a:tc>
                <a:tc>
                  <a:txBody>
                    <a:bodyPr/>
                    <a:lstStyle/>
                    <a:p>
                      <a:pPr algn="l" fontAlgn="b"/>
                      <a:r>
                        <a:rPr lang="en-IE" sz="1800" b="0" i="0" u="none" strike="noStrike" dirty="0">
                          <a:solidFill>
                            <a:srgbClr val="000000"/>
                          </a:solidFill>
                          <a:effectLst/>
                          <a:latin typeface="Arial" panose="020B0604020202020204" pitchFamily="34" charset="0"/>
                        </a:rPr>
                        <a:t> </a:t>
                      </a:r>
                    </a:p>
                  </a:txBody>
                  <a:tcPr marL="9525" marR="9525" marT="9525" marB="0" anchor="b">
                    <a:solidFill>
                      <a:schemeClr val="accent1">
                        <a:lumMod val="60000"/>
                        <a:lumOff val="40000"/>
                      </a:schemeClr>
                    </a:solidFill>
                  </a:tcPr>
                </a:tc>
                <a:tc>
                  <a:txBody>
                    <a:bodyPr/>
                    <a:lstStyle/>
                    <a:p>
                      <a:pPr algn="l" fontAlgn="b"/>
                      <a:r>
                        <a:rPr lang="en-IE" sz="1800" b="0" i="0" u="none" strike="noStrike" dirty="0">
                          <a:solidFill>
                            <a:srgbClr val="000000"/>
                          </a:solidFill>
                          <a:effectLst/>
                          <a:latin typeface="Arial" panose="020B0604020202020204" pitchFamily="34" charset="0"/>
                        </a:rPr>
                        <a:t> </a:t>
                      </a:r>
                    </a:p>
                  </a:txBody>
                  <a:tcPr marL="9525" marR="9525" marT="9525" marB="0" anchor="b">
                    <a:solidFill>
                      <a:schemeClr val="accent1">
                        <a:lumMod val="60000"/>
                        <a:lumOff val="40000"/>
                      </a:schemeClr>
                    </a:solidFill>
                  </a:tcPr>
                </a:tc>
                <a:tc>
                  <a:txBody>
                    <a:bodyPr/>
                    <a:lstStyle/>
                    <a:p>
                      <a:pPr algn="l" fontAlgn="b"/>
                      <a:r>
                        <a:rPr lang="en-IE" sz="1800" b="0" i="0" u="none" strike="noStrike" dirty="0">
                          <a:solidFill>
                            <a:srgbClr val="000000"/>
                          </a:solidFill>
                          <a:effectLst/>
                          <a:latin typeface="Arial" panose="020B0604020202020204" pitchFamily="34" charset="0"/>
                        </a:rPr>
                        <a:t> </a:t>
                      </a:r>
                    </a:p>
                  </a:txBody>
                  <a:tcPr marL="9525" marR="9525" marT="9525" marB="0" anchor="b">
                    <a:solidFill>
                      <a:schemeClr val="accent1">
                        <a:lumMod val="60000"/>
                        <a:lumOff val="40000"/>
                      </a:schemeClr>
                    </a:solidFill>
                  </a:tcPr>
                </a:tc>
                <a:tc>
                  <a:txBody>
                    <a:bodyPr/>
                    <a:lstStyle/>
                    <a:p>
                      <a:pPr algn="l" fontAlgn="b"/>
                      <a:r>
                        <a:rPr lang="en-IE" sz="1800" b="0" i="0" u="none" strike="noStrike" dirty="0">
                          <a:solidFill>
                            <a:srgbClr val="000000"/>
                          </a:solidFill>
                          <a:effectLst/>
                          <a:latin typeface="Arial" panose="020B0604020202020204" pitchFamily="34" charset="0"/>
                        </a:rPr>
                        <a:t> </a:t>
                      </a:r>
                    </a:p>
                  </a:txBody>
                  <a:tcPr marL="9525" marR="9525" marT="9525" marB="0" anchor="b">
                    <a:solidFill>
                      <a:schemeClr val="accent1">
                        <a:lumMod val="60000"/>
                        <a:lumOff val="40000"/>
                      </a:schemeClr>
                    </a:solidFill>
                  </a:tcPr>
                </a:tc>
                <a:tc>
                  <a:txBody>
                    <a:bodyPr/>
                    <a:lstStyle/>
                    <a:p>
                      <a:pPr algn="l" fontAlgn="b"/>
                      <a:r>
                        <a:rPr lang="en-IE" sz="1800" b="0" i="0" u="none" strike="noStrike" dirty="0">
                          <a:solidFill>
                            <a:srgbClr val="000000"/>
                          </a:solidFill>
                          <a:effectLst/>
                          <a:latin typeface="Arial" panose="020B0604020202020204" pitchFamily="34" charset="0"/>
                        </a:rPr>
                        <a:t> </a:t>
                      </a:r>
                    </a:p>
                  </a:txBody>
                  <a:tcPr marL="9525" marR="9525" marT="9525" marB="0" anchor="b">
                    <a:solidFill>
                      <a:schemeClr val="accent1">
                        <a:lumMod val="60000"/>
                        <a:lumOff val="40000"/>
                      </a:schemeClr>
                    </a:solidFill>
                  </a:tcPr>
                </a:tc>
                <a:tc>
                  <a:txBody>
                    <a:bodyPr/>
                    <a:lstStyle/>
                    <a:p>
                      <a:pPr algn="l" fontAlgn="b"/>
                      <a:r>
                        <a:rPr lang="en-IE" sz="1800" b="0" i="0" u="none" strike="noStrike" dirty="0">
                          <a:solidFill>
                            <a:srgbClr val="000000"/>
                          </a:solidFill>
                          <a:effectLst/>
                          <a:latin typeface="Arial" panose="020B0604020202020204" pitchFamily="34" charset="0"/>
                        </a:rPr>
                        <a:t> </a:t>
                      </a:r>
                    </a:p>
                  </a:txBody>
                  <a:tcPr marL="9525" marR="9525" marT="9525" marB="0" anchor="b">
                    <a:solidFill>
                      <a:schemeClr val="accent1">
                        <a:lumMod val="60000"/>
                        <a:lumOff val="40000"/>
                      </a:schemeClr>
                    </a:solidFill>
                  </a:tcPr>
                </a:tc>
                <a:tc>
                  <a:txBody>
                    <a:bodyPr/>
                    <a:lstStyle/>
                    <a:p>
                      <a:pPr algn="l" fontAlgn="b"/>
                      <a:r>
                        <a:rPr lang="en-IE" sz="1800" b="0" i="0" u="none" strike="noStrike" dirty="0">
                          <a:solidFill>
                            <a:srgbClr val="000000"/>
                          </a:solidFill>
                          <a:effectLst/>
                          <a:latin typeface="Arial" panose="020B0604020202020204" pitchFamily="34" charset="0"/>
                        </a:rPr>
                        <a:t> </a:t>
                      </a:r>
                    </a:p>
                  </a:txBody>
                  <a:tcPr marL="9525" marR="9525" marT="9525" marB="0" anchor="b">
                    <a:solidFill>
                      <a:schemeClr val="accent1">
                        <a:lumMod val="60000"/>
                        <a:lumOff val="40000"/>
                      </a:schemeClr>
                    </a:solidFill>
                  </a:tcPr>
                </a:tc>
                <a:tc>
                  <a:txBody>
                    <a:bodyPr/>
                    <a:lstStyle/>
                    <a:p>
                      <a:pPr algn="l" fontAlgn="b"/>
                      <a:r>
                        <a:rPr lang="en-IE" sz="1800" b="0" i="0" u="none" strike="noStrike" dirty="0">
                          <a:solidFill>
                            <a:srgbClr val="000000"/>
                          </a:solidFill>
                          <a:effectLst/>
                          <a:latin typeface="Arial" panose="020B0604020202020204" pitchFamily="34" charset="0"/>
                        </a:rPr>
                        <a:t> </a:t>
                      </a:r>
                    </a:p>
                  </a:txBody>
                  <a:tcPr marL="9525" marR="9525" marT="9525" marB="0" anchor="b">
                    <a:solidFill>
                      <a:schemeClr val="accent1">
                        <a:lumMod val="60000"/>
                        <a:lumOff val="40000"/>
                      </a:schemeClr>
                    </a:solidFill>
                  </a:tcPr>
                </a:tc>
                <a:tc>
                  <a:txBody>
                    <a:bodyPr/>
                    <a:lstStyle/>
                    <a:p>
                      <a:pPr algn="l" fontAlgn="b"/>
                      <a:r>
                        <a:rPr lang="en-IE" sz="1800" b="0" i="0" u="none" strike="noStrike" dirty="0">
                          <a:solidFill>
                            <a:srgbClr val="000000"/>
                          </a:solidFill>
                          <a:effectLst/>
                          <a:latin typeface="Arial" panose="020B0604020202020204" pitchFamily="34" charset="0"/>
                        </a:rPr>
                        <a:t> </a:t>
                      </a:r>
                    </a:p>
                  </a:txBody>
                  <a:tcPr marL="9525" marR="9525" marT="9525" marB="0" anchor="b">
                    <a:solidFill>
                      <a:schemeClr val="accent1">
                        <a:lumMod val="60000"/>
                        <a:lumOff val="40000"/>
                      </a:schemeClr>
                    </a:solidFill>
                  </a:tcPr>
                </a:tc>
                <a:tc>
                  <a:txBody>
                    <a:bodyPr/>
                    <a:lstStyle/>
                    <a:p>
                      <a:pPr algn="l" fontAlgn="b"/>
                      <a:r>
                        <a:rPr lang="en-IE" sz="1800" b="0" i="0" u="none" strike="noStrike" dirty="0">
                          <a:solidFill>
                            <a:srgbClr val="000000"/>
                          </a:solidFill>
                          <a:effectLst/>
                          <a:latin typeface="Arial" panose="020B0604020202020204" pitchFamily="34" charset="0"/>
                        </a:rPr>
                        <a:t> </a:t>
                      </a:r>
                    </a:p>
                  </a:txBody>
                  <a:tcPr marL="9525" marR="9525" marT="9525" marB="0" anchor="b">
                    <a:solidFill>
                      <a:schemeClr val="accent1">
                        <a:lumMod val="60000"/>
                        <a:lumOff val="40000"/>
                      </a:schemeClr>
                    </a:solidFill>
                  </a:tcPr>
                </a:tc>
                <a:tc>
                  <a:txBody>
                    <a:bodyPr/>
                    <a:lstStyle/>
                    <a:p>
                      <a:pPr algn="r" fontAlgn="b"/>
                      <a:endParaRPr lang="en-IE" sz="1400" b="0" i="0" u="none" strike="noStrike" dirty="0">
                        <a:solidFill>
                          <a:srgbClr val="000000"/>
                        </a:solidFill>
                        <a:effectLst/>
                        <a:latin typeface="Arial" panose="020B0604020202020204" pitchFamily="34" charset="0"/>
                      </a:endParaRPr>
                    </a:p>
                  </a:txBody>
                  <a:tcPr marL="9525" marR="9525" marT="9525" marB="0" anchor="b">
                    <a:solidFill>
                      <a:schemeClr val="accent1">
                        <a:lumMod val="60000"/>
                        <a:lumOff val="40000"/>
                      </a:schemeClr>
                    </a:solidFill>
                  </a:tcPr>
                </a:tc>
                <a:extLst>
                  <a:ext uri="{0D108BD9-81ED-4DB2-BD59-A6C34878D82A}">
                    <a16:rowId xmlns:a16="http://schemas.microsoft.com/office/drawing/2014/main" val="10003"/>
                  </a:ext>
                </a:extLst>
              </a:tr>
              <a:tr h="163813">
                <a:tc>
                  <a:txBody>
                    <a:bodyPr/>
                    <a:lstStyle/>
                    <a:p>
                      <a:pPr algn="l" rtl="0" fontAlgn="ctr"/>
                      <a:r>
                        <a:rPr lang="en-IE" sz="1400" b="1" i="0" u="none" strike="noStrike" dirty="0">
                          <a:solidFill>
                            <a:srgbClr val="FFFFFF"/>
                          </a:solidFill>
                          <a:effectLst/>
                          <a:latin typeface="Calibri" panose="020F0502020204030204" pitchFamily="34" charset="0"/>
                        </a:rPr>
                        <a:t>General Support Staff </a:t>
                      </a:r>
                    </a:p>
                  </a:txBody>
                  <a:tcPr marL="9525" marR="9525" marT="9525" marB="0" anchor="ctr">
                    <a:solidFill>
                      <a:srgbClr val="BA1F46"/>
                    </a:solidFill>
                  </a:tcPr>
                </a:tc>
                <a:tc>
                  <a:txBody>
                    <a:bodyPr/>
                    <a:lstStyle/>
                    <a:p>
                      <a:pPr algn="r" rtl="0" fontAlgn="ctr"/>
                      <a:r>
                        <a:rPr lang="en-IE" sz="1400" b="0" i="0" u="none" strike="noStrike" dirty="0">
                          <a:solidFill>
                            <a:srgbClr val="000000"/>
                          </a:solidFill>
                          <a:effectLst/>
                          <a:latin typeface="Calibri" panose="020F0502020204030204" pitchFamily="34" charset="0"/>
                        </a:rPr>
                        <a:t>22.1</a:t>
                      </a:r>
                    </a:p>
                  </a:txBody>
                  <a:tcPr marL="9525" marR="9525" marT="9525" marB="0" anchor="ctr"/>
                </a:tc>
                <a:tc>
                  <a:txBody>
                    <a:bodyPr/>
                    <a:lstStyle/>
                    <a:p>
                      <a:pPr algn="r" rtl="0" fontAlgn="ctr"/>
                      <a:r>
                        <a:rPr lang="en-IE" sz="1400" b="0" i="0" u="none" strike="noStrike" dirty="0">
                          <a:solidFill>
                            <a:srgbClr val="000000"/>
                          </a:solidFill>
                          <a:effectLst/>
                          <a:latin typeface="Calibri" panose="020F0502020204030204" pitchFamily="34" charset="0"/>
                        </a:rPr>
                        <a:t>22.5</a:t>
                      </a:r>
                    </a:p>
                  </a:txBody>
                  <a:tcPr marL="9525" marR="9525" marT="9525" marB="0" anchor="ctr"/>
                </a:tc>
                <a:tc>
                  <a:txBody>
                    <a:bodyPr/>
                    <a:lstStyle/>
                    <a:p>
                      <a:pPr algn="r" rtl="0" fontAlgn="ctr"/>
                      <a:r>
                        <a:rPr lang="en-IE" sz="1400" b="0" i="0" u="none" strike="noStrike" dirty="0">
                          <a:solidFill>
                            <a:srgbClr val="000000"/>
                          </a:solidFill>
                          <a:effectLst/>
                          <a:latin typeface="Calibri" panose="020F0502020204030204" pitchFamily="34" charset="0"/>
                        </a:rPr>
                        <a:t>26.7</a:t>
                      </a:r>
                    </a:p>
                  </a:txBody>
                  <a:tcPr marL="9525" marR="9525" marT="9525" marB="0" anchor="ctr"/>
                </a:tc>
                <a:tc>
                  <a:txBody>
                    <a:bodyPr/>
                    <a:lstStyle/>
                    <a:p>
                      <a:pPr algn="r" rtl="0" fontAlgn="ctr"/>
                      <a:r>
                        <a:rPr lang="en-IE" sz="1400" b="0" i="0" u="none" strike="noStrike" dirty="0">
                          <a:solidFill>
                            <a:srgbClr val="000000"/>
                          </a:solidFill>
                          <a:effectLst/>
                          <a:latin typeface="Calibri" panose="020F0502020204030204" pitchFamily="34" charset="0"/>
                        </a:rPr>
                        <a:t>25.1</a:t>
                      </a:r>
                    </a:p>
                  </a:txBody>
                  <a:tcPr marL="9525" marR="9525" marT="9525" marB="0" anchor="ctr"/>
                </a:tc>
                <a:tc>
                  <a:txBody>
                    <a:bodyPr/>
                    <a:lstStyle/>
                    <a:p>
                      <a:pPr algn="r" rtl="0" fontAlgn="ctr"/>
                      <a:r>
                        <a:rPr lang="en-IE" sz="1400" b="0" i="0" u="none" strike="noStrike" dirty="0">
                          <a:solidFill>
                            <a:srgbClr val="000000"/>
                          </a:solidFill>
                          <a:effectLst/>
                          <a:latin typeface="Calibri" panose="020F0502020204030204" pitchFamily="34" charset="0"/>
                        </a:rPr>
                        <a:t>25.8</a:t>
                      </a:r>
                    </a:p>
                  </a:txBody>
                  <a:tcPr marL="9525" marR="9525" marT="9525" marB="0" anchor="ctr"/>
                </a:tc>
                <a:tc>
                  <a:txBody>
                    <a:bodyPr/>
                    <a:lstStyle/>
                    <a:p>
                      <a:pPr algn="r" rtl="0" fontAlgn="ctr"/>
                      <a:r>
                        <a:rPr lang="en-IE" sz="1400" b="0" i="0" u="none" strike="noStrike" dirty="0">
                          <a:solidFill>
                            <a:srgbClr val="000000"/>
                          </a:solidFill>
                          <a:effectLst/>
                          <a:latin typeface="Calibri" panose="020F0502020204030204" pitchFamily="34" charset="0"/>
                        </a:rPr>
                        <a:t>30.4</a:t>
                      </a:r>
                    </a:p>
                  </a:txBody>
                  <a:tcPr marL="9525" marR="9525" marT="9525" marB="0" anchor="ctr"/>
                </a:tc>
                <a:tc>
                  <a:txBody>
                    <a:bodyPr/>
                    <a:lstStyle/>
                    <a:p>
                      <a:pPr algn="r" rtl="0" fontAlgn="ctr"/>
                      <a:r>
                        <a:rPr lang="en-IE" sz="1400" b="0" i="0" u="none" strike="noStrike" dirty="0">
                          <a:solidFill>
                            <a:srgbClr val="000000"/>
                          </a:solidFill>
                          <a:effectLst/>
                          <a:latin typeface="Calibri" panose="020F0502020204030204" pitchFamily="34" charset="0"/>
                        </a:rPr>
                        <a:t>38.3</a:t>
                      </a:r>
                    </a:p>
                  </a:txBody>
                  <a:tcPr marL="9525" marR="9525" marT="9525" marB="0" anchor="ctr"/>
                </a:tc>
                <a:tc>
                  <a:txBody>
                    <a:bodyPr/>
                    <a:lstStyle/>
                    <a:p>
                      <a:pPr algn="r" rtl="0" fontAlgn="ctr"/>
                      <a:r>
                        <a:rPr lang="en-IE" sz="1400" b="0" i="0" u="none" strike="noStrike" dirty="0">
                          <a:solidFill>
                            <a:srgbClr val="000000"/>
                          </a:solidFill>
                          <a:effectLst/>
                          <a:latin typeface="Calibri" panose="020F0502020204030204" pitchFamily="34" charset="0"/>
                        </a:rPr>
                        <a:t>43.3</a:t>
                      </a:r>
                    </a:p>
                  </a:txBody>
                  <a:tcPr marL="9525" marR="9525" marT="9525" marB="0" anchor="ctr"/>
                </a:tc>
                <a:tc>
                  <a:txBody>
                    <a:bodyPr/>
                    <a:lstStyle/>
                    <a:p>
                      <a:pPr algn="r" rtl="0" fontAlgn="ctr"/>
                      <a:r>
                        <a:rPr lang="en-IE" sz="1400" b="0" i="0" u="none" strike="noStrike" dirty="0">
                          <a:solidFill>
                            <a:srgbClr val="000000"/>
                          </a:solidFill>
                          <a:effectLst/>
                          <a:latin typeface="Calibri" panose="020F0502020204030204" pitchFamily="34" charset="0"/>
                        </a:rPr>
                        <a:t>48.4</a:t>
                      </a:r>
                    </a:p>
                  </a:txBody>
                  <a:tcPr marL="9525" marR="9525" marT="9525" marB="0" anchor="ctr"/>
                </a:tc>
                <a:tc>
                  <a:txBody>
                    <a:bodyPr/>
                    <a:lstStyle/>
                    <a:p>
                      <a:pPr algn="r" rtl="0" fontAlgn="ctr"/>
                      <a:r>
                        <a:rPr lang="en-IE" sz="1400" b="0" i="0" u="none" strike="noStrike" dirty="0">
                          <a:solidFill>
                            <a:srgbClr val="000000"/>
                          </a:solidFill>
                          <a:effectLst/>
                          <a:latin typeface="Calibri" panose="020F0502020204030204" pitchFamily="34" charset="0"/>
                        </a:rPr>
                        <a:t>64.7</a:t>
                      </a:r>
                    </a:p>
                  </a:txBody>
                  <a:tcPr marL="9525" marR="9525" marT="9525" marB="0" anchor="ctr"/>
                </a:tc>
                <a:tc>
                  <a:txBody>
                    <a:bodyPr/>
                    <a:lstStyle/>
                    <a:p>
                      <a:pPr algn="r" fontAlgn="ctr"/>
                      <a:r>
                        <a:rPr lang="en-IE" sz="1400" b="0" i="0" u="none" strike="noStrike" dirty="0">
                          <a:solidFill>
                            <a:srgbClr val="000000"/>
                          </a:solidFill>
                          <a:effectLst/>
                          <a:latin typeface="Calibri" panose="020F0502020204030204" pitchFamily="34" charset="0"/>
                        </a:rPr>
                        <a:t>56.6</a:t>
                      </a:r>
                    </a:p>
                  </a:txBody>
                  <a:tcPr marL="0" marR="0" marT="0" marB="0" anchor="ctr"/>
                </a:tc>
                <a:extLst>
                  <a:ext uri="{0D108BD9-81ED-4DB2-BD59-A6C34878D82A}">
                    <a16:rowId xmlns:a16="http://schemas.microsoft.com/office/drawing/2014/main" val="10004"/>
                  </a:ext>
                </a:extLst>
              </a:tr>
              <a:tr h="163813">
                <a:tc>
                  <a:txBody>
                    <a:bodyPr/>
                    <a:lstStyle/>
                    <a:p>
                      <a:pPr algn="l" rtl="0" fontAlgn="ctr"/>
                      <a:r>
                        <a:rPr lang="en-IE" sz="1400" b="1" i="0" u="none" strike="noStrike" dirty="0">
                          <a:solidFill>
                            <a:srgbClr val="FFFFFF"/>
                          </a:solidFill>
                          <a:effectLst/>
                          <a:latin typeface="Calibri" panose="020F0502020204030204" pitchFamily="34" charset="0"/>
                        </a:rPr>
                        <a:t>Health &amp; Social Care Professionals</a:t>
                      </a:r>
                    </a:p>
                  </a:txBody>
                  <a:tcPr marL="9525" marR="9525" marT="9525" marB="0" anchor="ctr">
                    <a:solidFill>
                      <a:srgbClr val="BA1F46"/>
                    </a:solidFill>
                  </a:tcPr>
                </a:tc>
                <a:tc>
                  <a:txBody>
                    <a:bodyPr/>
                    <a:lstStyle/>
                    <a:p>
                      <a:pPr algn="r" rtl="0" fontAlgn="ctr"/>
                      <a:r>
                        <a:rPr lang="en-IE" sz="1400" b="0" i="0" u="none" strike="noStrike" dirty="0">
                          <a:solidFill>
                            <a:srgbClr val="000000"/>
                          </a:solidFill>
                          <a:effectLst/>
                          <a:latin typeface="Calibri" panose="020F0502020204030204" pitchFamily="34" charset="0"/>
                        </a:rPr>
                        <a:t>25</a:t>
                      </a:r>
                    </a:p>
                  </a:txBody>
                  <a:tcPr marL="9525" marR="9525" marT="9525" marB="0" anchor="ctr"/>
                </a:tc>
                <a:tc>
                  <a:txBody>
                    <a:bodyPr/>
                    <a:lstStyle/>
                    <a:p>
                      <a:pPr algn="r" rtl="0" fontAlgn="ctr"/>
                      <a:r>
                        <a:rPr lang="en-IE" sz="1400" b="0" i="0" u="none" strike="noStrike" dirty="0">
                          <a:solidFill>
                            <a:srgbClr val="000000"/>
                          </a:solidFill>
                          <a:effectLst/>
                          <a:latin typeface="Calibri" panose="020F0502020204030204" pitchFamily="34" charset="0"/>
                        </a:rPr>
                        <a:t>20</a:t>
                      </a:r>
                    </a:p>
                  </a:txBody>
                  <a:tcPr marL="9525" marR="9525" marT="9525" marB="0" anchor="ctr"/>
                </a:tc>
                <a:tc>
                  <a:txBody>
                    <a:bodyPr/>
                    <a:lstStyle/>
                    <a:p>
                      <a:pPr algn="r" rtl="0" fontAlgn="ctr"/>
                      <a:r>
                        <a:rPr lang="en-IE" sz="1400" b="0" i="0" u="none" strike="noStrike" dirty="0">
                          <a:solidFill>
                            <a:srgbClr val="000000"/>
                          </a:solidFill>
                          <a:effectLst/>
                          <a:latin typeface="Calibri" panose="020F0502020204030204" pitchFamily="34" charset="0"/>
                        </a:rPr>
                        <a:t>30.2</a:t>
                      </a:r>
                    </a:p>
                  </a:txBody>
                  <a:tcPr marL="9525" marR="9525" marT="9525" marB="0" anchor="ctr"/>
                </a:tc>
                <a:tc>
                  <a:txBody>
                    <a:bodyPr/>
                    <a:lstStyle/>
                    <a:p>
                      <a:pPr algn="r" rtl="0" fontAlgn="ctr"/>
                      <a:r>
                        <a:rPr lang="en-IE" sz="1400" b="0" i="0" u="none" strike="noStrike" dirty="0">
                          <a:solidFill>
                            <a:srgbClr val="000000"/>
                          </a:solidFill>
                          <a:effectLst/>
                          <a:latin typeface="Calibri" panose="020F0502020204030204" pitchFamily="34" charset="0"/>
                        </a:rPr>
                        <a:t>29.7</a:t>
                      </a:r>
                    </a:p>
                  </a:txBody>
                  <a:tcPr marL="9525" marR="9525" marT="9525" marB="0" anchor="ctr"/>
                </a:tc>
                <a:tc>
                  <a:txBody>
                    <a:bodyPr/>
                    <a:lstStyle/>
                    <a:p>
                      <a:pPr algn="r" rtl="0" fontAlgn="ctr"/>
                      <a:r>
                        <a:rPr lang="en-IE" sz="1400" b="0" i="0" u="none" strike="noStrike" dirty="0">
                          <a:solidFill>
                            <a:srgbClr val="000000"/>
                          </a:solidFill>
                          <a:effectLst/>
                          <a:latin typeface="Calibri" panose="020F0502020204030204" pitchFamily="34" charset="0"/>
                        </a:rPr>
                        <a:t>29.7</a:t>
                      </a:r>
                    </a:p>
                  </a:txBody>
                  <a:tcPr marL="9525" marR="9525" marT="9525" marB="0" anchor="ctr"/>
                </a:tc>
                <a:tc>
                  <a:txBody>
                    <a:bodyPr/>
                    <a:lstStyle/>
                    <a:p>
                      <a:pPr algn="r" rtl="0" fontAlgn="ctr"/>
                      <a:r>
                        <a:rPr lang="en-IE" sz="1400" b="0" i="0" u="none" strike="noStrike" dirty="0">
                          <a:solidFill>
                            <a:srgbClr val="000000"/>
                          </a:solidFill>
                          <a:effectLst/>
                          <a:latin typeface="Calibri" panose="020F0502020204030204" pitchFamily="34" charset="0"/>
                        </a:rPr>
                        <a:t>41</a:t>
                      </a:r>
                    </a:p>
                  </a:txBody>
                  <a:tcPr marL="9525" marR="9525" marT="9525" marB="0" anchor="ctr"/>
                </a:tc>
                <a:tc>
                  <a:txBody>
                    <a:bodyPr/>
                    <a:lstStyle/>
                    <a:p>
                      <a:pPr algn="r" rtl="0" fontAlgn="ctr"/>
                      <a:r>
                        <a:rPr lang="en-IE" sz="1400" b="0" i="0" u="none" strike="noStrike" dirty="0">
                          <a:solidFill>
                            <a:srgbClr val="000000"/>
                          </a:solidFill>
                          <a:effectLst/>
                          <a:latin typeface="Calibri" panose="020F0502020204030204" pitchFamily="34" charset="0"/>
                        </a:rPr>
                        <a:t>54.4</a:t>
                      </a:r>
                    </a:p>
                  </a:txBody>
                  <a:tcPr marL="9525" marR="9525" marT="9525" marB="0" anchor="ctr"/>
                </a:tc>
                <a:tc>
                  <a:txBody>
                    <a:bodyPr/>
                    <a:lstStyle/>
                    <a:p>
                      <a:pPr algn="r" rtl="0" fontAlgn="ctr"/>
                      <a:r>
                        <a:rPr lang="en-IE" sz="1400" b="0" i="0" u="none" strike="noStrike" dirty="0">
                          <a:solidFill>
                            <a:srgbClr val="000000"/>
                          </a:solidFill>
                          <a:effectLst/>
                          <a:latin typeface="Calibri" panose="020F0502020204030204" pitchFamily="34" charset="0"/>
                        </a:rPr>
                        <a:t>62.6</a:t>
                      </a:r>
                    </a:p>
                  </a:txBody>
                  <a:tcPr marL="9525" marR="9525" marT="9525" marB="0" anchor="ctr"/>
                </a:tc>
                <a:tc>
                  <a:txBody>
                    <a:bodyPr/>
                    <a:lstStyle/>
                    <a:p>
                      <a:pPr algn="r" rtl="0" fontAlgn="ctr"/>
                      <a:r>
                        <a:rPr lang="en-IE" sz="1400" b="0" i="0" u="none" strike="noStrike" dirty="0">
                          <a:solidFill>
                            <a:srgbClr val="000000"/>
                          </a:solidFill>
                          <a:effectLst/>
                          <a:latin typeface="Calibri" panose="020F0502020204030204" pitchFamily="34" charset="0"/>
                        </a:rPr>
                        <a:t>68.5</a:t>
                      </a:r>
                    </a:p>
                  </a:txBody>
                  <a:tcPr marL="9525" marR="9525" marT="9525" marB="0" anchor="ctr"/>
                </a:tc>
                <a:tc>
                  <a:txBody>
                    <a:bodyPr/>
                    <a:lstStyle/>
                    <a:p>
                      <a:pPr algn="r" rtl="0" fontAlgn="ctr"/>
                      <a:r>
                        <a:rPr lang="en-IE" sz="1400" b="0" i="0" u="none" strike="noStrike" dirty="0">
                          <a:solidFill>
                            <a:srgbClr val="000000"/>
                          </a:solidFill>
                          <a:effectLst/>
                          <a:latin typeface="Calibri" panose="020F0502020204030204" pitchFamily="34" charset="0"/>
                        </a:rPr>
                        <a:t>82.8</a:t>
                      </a:r>
                    </a:p>
                  </a:txBody>
                  <a:tcPr marL="9525" marR="9525" marT="9525" marB="0" anchor="ctr"/>
                </a:tc>
                <a:tc>
                  <a:txBody>
                    <a:bodyPr/>
                    <a:lstStyle/>
                    <a:p>
                      <a:pPr algn="r" fontAlgn="ctr"/>
                      <a:r>
                        <a:rPr lang="en-IE" sz="1400" b="0" i="0" u="none" strike="noStrike" dirty="0">
                          <a:solidFill>
                            <a:srgbClr val="000000"/>
                          </a:solidFill>
                          <a:effectLst/>
                          <a:latin typeface="Calibri" panose="020F0502020204030204" pitchFamily="34" charset="0"/>
                        </a:rPr>
                        <a:t>73.1</a:t>
                      </a:r>
                    </a:p>
                  </a:txBody>
                  <a:tcPr marL="0" marR="0" marT="0" marB="0" anchor="ctr"/>
                </a:tc>
                <a:extLst>
                  <a:ext uri="{0D108BD9-81ED-4DB2-BD59-A6C34878D82A}">
                    <a16:rowId xmlns:a16="http://schemas.microsoft.com/office/drawing/2014/main" val="10005"/>
                  </a:ext>
                </a:extLst>
              </a:tr>
              <a:tr h="163813">
                <a:tc>
                  <a:txBody>
                    <a:bodyPr/>
                    <a:lstStyle/>
                    <a:p>
                      <a:pPr algn="l" rtl="0" fontAlgn="ctr"/>
                      <a:r>
                        <a:rPr lang="en-IE" sz="1400" b="1" i="0" u="none" strike="noStrike" dirty="0">
                          <a:solidFill>
                            <a:srgbClr val="FFFFFF"/>
                          </a:solidFill>
                          <a:effectLst/>
                          <a:latin typeface="Calibri" panose="020F0502020204030204" pitchFamily="34" charset="0"/>
                        </a:rPr>
                        <a:t>Management &amp; Administration</a:t>
                      </a:r>
                    </a:p>
                  </a:txBody>
                  <a:tcPr marL="9525" marR="9525" marT="9525" marB="0" anchor="ctr">
                    <a:solidFill>
                      <a:srgbClr val="BA1F46"/>
                    </a:solidFill>
                  </a:tcPr>
                </a:tc>
                <a:tc>
                  <a:txBody>
                    <a:bodyPr/>
                    <a:lstStyle/>
                    <a:p>
                      <a:pPr algn="r" rtl="0" fontAlgn="ctr"/>
                      <a:r>
                        <a:rPr lang="en-IE" sz="1400" b="0" i="0" u="none" strike="noStrike" dirty="0">
                          <a:solidFill>
                            <a:srgbClr val="000000"/>
                          </a:solidFill>
                          <a:effectLst/>
                          <a:latin typeface="Calibri" panose="020F0502020204030204" pitchFamily="34" charset="0"/>
                        </a:rPr>
                        <a:t>21</a:t>
                      </a:r>
                    </a:p>
                  </a:txBody>
                  <a:tcPr marL="9525" marR="9525" marT="9525" marB="0" anchor="ctr"/>
                </a:tc>
                <a:tc>
                  <a:txBody>
                    <a:bodyPr/>
                    <a:lstStyle/>
                    <a:p>
                      <a:pPr algn="r" rtl="0" fontAlgn="ctr"/>
                      <a:r>
                        <a:rPr lang="en-IE" sz="1400" b="0" i="0" u="none" strike="noStrike" dirty="0">
                          <a:solidFill>
                            <a:srgbClr val="000000"/>
                          </a:solidFill>
                          <a:effectLst/>
                          <a:latin typeface="Calibri" panose="020F0502020204030204" pitchFamily="34" charset="0"/>
                        </a:rPr>
                        <a:t>18.5</a:t>
                      </a:r>
                    </a:p>
                  </a:txBody>
                  <a:tcPr marL="9525" marR="9525" marT="9525" marB="0" anchor="ctr"/>
                </a:tc>
                <a:tc>
                  <a:txBody>
                    <a:bodyPr/>
                    <a:lstStyle/>
                    <a:p>
                      <a:pPr algn="r" rtl="0" fontAlgn="ctr"/>
                      <a:r>
                        <a:rPr lang="en-IE" sz="1400" b="0" i="0" u="none" strike="noStrike" dirty="0">
                          <a:solidFill>
                            <a:srgbClr val="000000"/>
                          </a:solidFill>
                          <a:effectLst/>
                          <a:latin typeface="Calibri" panose="020F0502020204030204" pitchFamily="34" charset="0"/>
                        </a:rPr>
                        <a:t>25.3</a:t>
                      </a:r>
                    </a:p>
                  </a:txBody>
                  <a:tcPr marL="9525" marR="9525" marT="9525" marB="0" anchor="ctr"/>
                </a:tc>
                <a:tc>
                  <a:txBody>
                    <a:bodyPr/>
                    <a:lstStyle/>
                    <a:p>
                      <a:pPr algn="r" rtl="0" fontAlgn="ctr"/>
                      <a:r>
                        <a:rPr lang="en-IE" sz="1400" b="0" i="0" u="none" strike="noStrike" dirty="0">
                          <a:solidFill>
                            <a:srgbClr val="000000"/>
                          </a:solidFill>
                          <a:effectLst/>
                          <a:latin typeface="Calibri" panose="020F0502020204030204" pitchFamily="34" charset="0"/>
                        </a:rPr>
                        <a:t>23.1</a:t>
                      </a:r>
                    </a:p>
                  </a:txBody>
                  <a:tcPr marL="9525" marR="9525" marT="9525" marB="0" anchor="ctr"/>
                </a:tc>
                <a:tc>
                  <a:txBody>
                    <a:bodyPr/>
                    <a:lstStyle/>
                    <a:p>
                      <a:pPr algn="r" rtl="0" fontAlgn="ctr"/>
                      <a:r>
                        <a:rPr lang="en-IE" sz="1400" b="0" i="0" u="none" strike="noStrike" dirty="0">
                          <a:solidFill>
                            <a:srgbClr val="000000"/>
                          </a:solidFill>
                          <a:effectLst/>
                          <a:latin typeface="Calibri" panose="020F0502020204030204" pitchFamily="34" charset="0"/>
                        </a:rPr>
                        <a:t>24.8</a:t>
                      </a:r>
                    </a:p>
                  </a:txBody>
                  <a:tcPr marL="9525" marR="9525" marT="9525" marB="0" anchor="ctr"/>
                </a:tc>
                <a:tc>
                  <a:txBody>
                    <a:bodyPr/>
                    <a:lstStyle/>
                    <a:p>
                      <a:pPr algn="r" rtl="0" fontAlgn="ctr"/>
                      <a:r>
                        <a:rPr lang="en-IE" sz="1400" b="0" i="0" u="none" strike="noStrike" dirty="0">
                          <a:solidFill>
                            <a:srgbClr val="000000"/>
                          </a:solidFill>
                          <a:effectLst/>
                          <a:latin typeface="Calibri" panose="020F0502020204030204" pitchFamily="34" charset="0"/>
                        </a:rPr>
                        <a:t>30.6</a:t>
                      </a:r>
                    </a:p>
                  </a:txBody>
                  <a:tcPr marL="9525" marR="9525" marT="9525" marB="0" anchor="ctr"/>
                </a:tc>
                <a:tc>
                  <a:txBody>
                    <a:bodyPr/>
                    <a:lstStyle/>
                    <a:p>
                      <a:pPr algn="r" rtl="0" fontAlgn="ctr"/>
                      <a:r>
                        <a:rPr lang="en-IE" sz="1400" b="0" i="0" u="none" strike="noStrike" dirty="0">
                          <a:solidFill>
                            <a:srgbClr val="000000"/>
                          </a:solidFill>
                          <a:effectLst/>
                          <a:latin typeface="Calibri" panose="020F0502020204030204" pitchFamily="34" charset="0"/>
                        </a:rPr>
                        <a:t>40.3</a:t>
                      </a:r>
                    </a:p>
                  </a:txBody>
                  <a:tcPr marL="9525" marR="9525" marT="9525" marB="0" anchor="ctr"/>
                </a:tc>
                <a:tc>
                  <a:txBody>
                    <a:bodyPr/>
                    <a:lstStyle/>
                    <a:p>
                      <a:pPr algn="r" rtl="0" fontAlgn="ctr"/>
                      <a:r>
                        <a:rPr lang="en-IE" sz="1400" b="0" i="0" u="none" strike="noStrike" dirty="0">
                          <a:solidFill>
                            <a:srgbClr val="000000"/>
                          </a:solidFill>
                          <a:effectLst/>
                          <a:latin typeface="Calibri" panose="020F0502020204030204" pitchFamily="34" charset="0"/>
                        </a:rPr>
                        <a:t>48.1</a:t>
                      </a:r>
                    </a:p>
                  </a:txBody>
                  <a:tcPr marL="9525" marR="9525" marT="9525" marB="0" anchor="ctr"/>
                </a:tc>
                <a:tc>
                  <a:txBody>
                    <a:bodyPr/>
                    <a:lstStyle/>
                    <a:p>
                      <a:pPr algn="r" rtl="0" fontAlgn="ctr"/>
                      <a:r>
                        <a:rPr lang="en-IE" sz="1400" b="0" i="0" u="none" strike="noStrike" dirty="0">
                          <a:solidFill>
                            <a:srgbClr val="000000"/>
                          </a:solidFill>
                          <a:effectLst/>
                          <a:latin typeface="Calibri" panose="020F0502020204030204" pitchFamily="34" charset="0"/>
                        </a:rPr>
                        <a:t>50.1</a:t>
                      </a:r>
                    </a:p>
                  </a:txBody>
                  <a:tcPr marL="9525" marR="9525" marT="9525" marB="0" anchor="ctr"/>
                </a:tc>
                <a:tc>
                  <a:txBody>
                    <a:bodyPr/>
                    <a:lstStyle/>
                    <a:p>
                      <a:pPr algn="r" rtl="0" fontAlgn="ctr"/>
                      <a:r>
                        <a:rPr lang="en-IE" sz="1400" b="0" i="0" u="none" strike="noStrike" dirty="0">
                          <a:solidFill>
                            <a:srgbClr val="000000"/>
                          </a:solidFill>
                          <a:effectLst/>
                          <a:latin typeface="Calibri" panose="020F0502020204030204" pitchFamily="34" charset="0"/>
                        </a:rPr>
                        <a:t>67.3</a:t>
                      </a:r>
                    </a:p>
                  </a:txBody>
                  <a:tcPr marL="9525" marR="9525" marT="9525" marB="0" anchor="ctr"/>
                </a:tc>
                <a:tc>
                  <a:txBody>
                    <a:bodyPr/>
                    <a:lstStyle/>
                    <a:p>
                      <a:pPr algn="r" fontAlgn="ctr"/>
                      <a:r>
                        <a:rPr lang="en-IE" sz="1400" b="0" i="0" u="none" strike="noStrike" dirty="0">
                          <a:solidFill>
                            <a:srgbClr val="000000"/>
                          </a:solidFill>
                          <a:effectLst/>
                          <a:latin typeface="Calibri" panose="020F0502020204030204" pitchFamily="34" charset="0"/>
                        </a:rPr>
                        <a:t>59.2</a:t>
                      </a:r>
                    </a:p>
                  </a:txBody>
                  <a:tcPr marL="0" marR="0" marT="0" marB="0" anchor="ctr"/>
                </a:tc>
                <a:extLst>
                  <a:ext uri="{0D108BD9-81ED-4DB2-BD59-A6C34878D82A}">
                    <a16:rowId xmlns:a16="http://schemas.microsoft.com/office/drawing/2014/main" val="10006"/>
                  </a:ext>
                </a:extLst>
              </a:tr>
              <a:tr h="163813">
                <a:tc>
                  <a:txBody>
                    <a:bodyPr/>
                    <a:lstStyle/>
                    <a:p>
                      <a:pPr algn="l" rtl="0" fontAlgn="ctr"/>
                      <a:r>
                        <a:rPr lang="en-IE" sz="1400" b="1" i="0" u="none" strike="noStrike" dirty="0">
                          <a:solidFill>
                            <a:srgbClr val="FFFFFF"/>
                          </a:solidFill>
                          <a:effectLst/>
                          <a:latin typeface="Calibri" panose="020F0502020204030204" pitchFamily="34" charset="0"/>
                        </a:rPr>
                        <a:t>Medical &amp; Dental </a:t>
                      </a:r>
                    </a:p>
                  </a:txBody>
                  <a:tcPr marL="9525" marR="9525" marT="9525" marB="0" anchor="ctr">
                    <a:solidFill>
                      <a:srgbClr val="BA1F46"/>
                    </a:solidFill>
                  </a:tcPr>
                </a:tc>
                <a:tc>
                  <a:txBody>
                    <a:bodyPr/>
                    <a:lstStyle/>
                    <a:p>
                      <a:pPr algn="r" rtl="0" fontAlgn="ctr"/>
                      <a:r>
                        <a:rPr lang="en-IE" sz="1400" b="0" i="0" u="none" strike="noStrike" dirty="0">
                          <a:solidFill>
                            <a:srgbClr val="000000"/>
                          </a:solidFill>
                          <a:effectLst/>
                          <a:latin typeface="Calibri" panose="020F0502020204030204" pitchFamily="34" charset="0"/>
                        </a:rPr>
                        <a:t>21.9</a:t>
                      </a:r>
                    </a:p>
                  </a:txBody>
                  <a:tcPr marL="9525" marR="9525" marT="9525" marB="0" anchor="ctr"/>
                </a:tc>
                <a:tc>
                  <a:txBody>
                    <a:bodyPr/>
                    <a:lstStyle/>
                    <a:p>
                      <a:pPr algn="r" rtl="0" fontAlgn="ctr"/>
                      <a:r>
                        <a:rPr lang="en-IE" sz="1400" b="0" i="0" u="none" strike="noStrike" dirty="0">
                          <a:solidFill>
                            <a:srgbClr val="000000"/>
                          </a:solidFill>
                          <a:effectLst/>
                          <a:latin typeface="Calibri" panose="020F0502020204030204" pitchFamily="34" charset="0"/>
                        </a:rPr>
                        <a:t>23.5</a:t>
                      </a:r>
                    </a:p>
                  </a:txBody>
                  <a:tcPr marL="9525" marR="9525" marT="9525" marB="0" anchor="ctr"/>
                </a:tc>
                <a:tc>
                  <a:txBody>
                    <a:bodyPr/>
                    <a:lstStyle/>
                    <a:p>
                      <a:pPr algn="r" rtl="0" fontAlgn="ctr"/>
                      <a:r>
                        <a:rPr lang="en-IE" sz="1400" b="0" i="0" u="none" strike="noStrike" dirty="0">
                          <a:solidFill>
                            <a:srgbClr val="000000"/>
                          </a:solidFill>
                          <a:effectLst/>
                          <a:latin typeface="Calibri" panose="020F0502020204030204" pitchFamily="34" charset="0"/>
                        </a:rPr>
                        <a:t>33.4</a:t>
                      </a:r>
                    </a:p>
                  </a:txBody>
                  <a:tcPr marL="9525" marR="9525" marT="9525" marB="0" anchor="ctr"/>
                </a:tc>
                <a:tc>
                  <a:txBody>
                    <a:bodyPr/>
                    <a:lstStyle/>
                    <a:p>
                      <a:pPr algn="r" rtl="0" fontAlgn="ctr"/>
                      <a:r>
                        <a:rPr lang="en-IE" sz="1400" b="0" i="0" u="none" strike="noStrike" dirty="0">
                          <a:solidFill>
                            <a:srgbClr val="000000"/>
                          </a:solidFill>
                          <a:effectLst/>
                          <a:latin typeface="Calibri" panose="020F0502020204030204" pitchFamily="34" charset="0"/>
                        </a:rPr>
                        <a:t>36.6</a:t>
                      </a:r>
                    </a:p>
                  </a:txBody>
                  <a:tcPr marL="9525" marR="9525" marT="9525" marB="0" anchor="ctr"/>
                </a:tc>
                <a:tc>
                  <a:txBody>
                    <a:bodyPr/>
                    <a:lstStyle/>
                    <a:p>
                      <a:pPr algn="r" rtl="0" fontAlgn="ctr"/>
                      <a:r>
                        <a:rPr lang="en-IE" sz="1400" b="0" i="0" u="none" strike="noStrike" dirty="0">
                          <a:solidFill>
                            <a:srgbClr val="000000"/>
                          </a:solidFill>
                          <a:effectLst/>
                          <a:latin typeface="Calibri" panose="020F0502020204030204" pitchFamily="34" charset="0"/>
                        </a:rPr>
                        <a:t>41</a:t>
                      </a:r>
                    </a:p>
                  </a:txBody>
                  <a:tcPr marL="9525" marR="9525" marT="9525" marB="0" anchor="ctr"/>
                </a:tc>
                <a:tc>
                  <a:txBody>
                    <a:bodyPr/>
                    <a:lstStyle/>
                    <a:p>
                      <a:pPr algn="r" rtl="0" fontAlgn="ctr"/>
                      <a:r>
                        <a:rPr lang="en-IE" sz="1400" b="0" i="0" u="none" strike="noStrike" dirty="0">
                          <a:solidFill>
                            <a:srgbClr val="000000"/>
                          </a:solidFill>
                          <a:effectLst/>
                          <a:latin typeface="Calibri" panose="020F0502020204030204" pitchFamily="34" charset="0"/>
                        </a:rPr>
                        <a:t>54.7</a:t>
                      </a:r>
                    </a:p>
                  </a:txBody>
                  <a:tcPr marL="9525" marR="9525" marT="9525" marB="0" anchor="ctr"/>
                </a:tc>
                <a:tc>
                  <a:txBody>
                    <a:bodyPr/>
                    <a:lstStyle/>
                    <a:p>
                      <a:pPr algn="r" rtl="0" fontAlgn="ctr"/>
                      <a:r>
                        <a:rPr lang="en-IE" sz="1400" b="0" i="0" u="none" strike="noStrike" dirty="0">
                          <a:solidFill>
                            <a:srgbClr val="000000"/>
                          </a:solidFill>
                          <a:effectLst/>
                          <a:latin typeface="Calibri" panose="020F0502020204030204" pitchFamily="34" charset="0"/>
                        </a:rPr>
                        <a:t>66.4</a:t>
                      </a:r>
                    </a:p>
                  </a:txBody>
                  <a:tcPr marL="9525" marR="9525" marT="9525" marB="0" anchor="ctr"/>
                </a:tc>
                <a:tc>
                  <a:txBody>
                    <a:bodyPr/>
                    <a:lstStyle/>
                    <a:p>
                      <a:pPr algn="r" rtl="0" fontAlgn="ctr"/>
                      <a:r>
                        <a:rPr lang="en-IE" sz="1400" b="0" i="0" u="none" strike="noStrike" dirty="0">
                          <a:solidFill>
                            <a:srgbClr val="000000"/>
                          </a:solidFill>
                          <a:effectLst/>
                          <a:latin typeface="Calibri" panose="020F0502020204030204" pitchFamily="34" charset="0"/>
                        </a:rPr>
                        <a:t>71.6</a:t>
                      </a:r>
                    </a:p>
                  </a:txBody>
                  <a:tcPr marL="9525" marR="9525" marT="9525" marB="0" anchor="ctr"/>
                </a:tc>
                <a:tc>
                  <a:txBody>
                    <a:bodyPr/>
                    <a:lstStyle/>
                    <a:p>
                      <a:pPr algn="r" rtl="0" fontAlgn="ctr"/>
                      <a:r>
                        <a:rPr lang="en-IE" sz="1400" b="0" i="0" u="none" strike="noStrike" dirty="0">
                          <a:solidFill>
                            <a:srgbClr val="000000"/>
                          </a:solidFill>
                          <a:effectLst/>
                          <a:latin typeface="Calibri" panose="020F0502020204030204" pitchFamily="34" charset="0"/>
                        </a:rPr>
                        <a:t>76.4</a:t>
                      </a:r>
                    </a:p>
                  </a:txBody>
                  <a:tcPr marL="9525" marR="9525" marT="9525" marB="0" anchor="ctr"/>
                </a:tc>
                <a:tc>
                  <a:txBody>
                    <a:bodyPr/>
                    <a:lstStyle/>
                    <a:p>
                      <a:pPr algn="r" rtl="0" fontAlgn="ctr"/>
                      <a:r>
                        <a:rPr lang="en-IE" sz="1400" b="0" i="0" u="none" strike="noStrike" dirty="0">
                          <a:solidFill>
                            <a:srgbClr val="000000"/>
                          </a:solidFill>
                          <a:effectLst/>
                          <a:latin typeface="Calibri" panose="020F0502020204030204" pitchFamily="34" charset="0"/>
                        </a:rPr>
                        <a:t>77.9</a:t>
                      </a:r>
                    </a:p>
                  </a:txBody>
                  <a:tcPr marL="9525" marR="9525" marT="9525" marB="0" anchor="ctr"/>
                </a:tc>
                <a:tc>
                  <a:txBody>
                    <a:bodyPr/>
                    <a:lstStyle/>
                    <a:p>
                      <a:pPr algn="r" fontAlgn="ctr"/>
                      <a:r>
                        <a:rPr lang="en-IE" sz="1400" b="0" i="0" u="none" strike="noStrike" dirty="0">
                          <a:solidFill>
                            <a:srgbClr val="000000"/>
                          </a:solidFill>
                          <a:effectLst/>
                          <a:latin typeface="Calibri" panose="020F0502020204030204" pitchFamily="34" charset="0"/>
                        </a:rPr>
                        <a:t>78.5</a:t>
                      </a:r>
                    </a:p>
                  </a:txBody>
                  <a:tcPr marL="0" marR="0" marT="0" marB="0" anchor="ctr"/>
                </a:tc>
                <a:extLst>
                  <a:ext uri="{0D108BD9-81ED-4DB2-BD59-A6C34878D82A}">
                    <a16:rowId xmlns:a16="http://schemas.microsoft.com/office/drawing/2014/main" val="10007"/>
                  </a:ext>
                </a:extLst>
              </a:tr>
              <a:tr h="163813">
                <a:tc>
                  <a:txBody>
                    <a:bodyPr/>
                    <a:lstStyle/>
                    <a:p>
                      <a:pPr algn="l" rtl="0" fontAlgn="ctr"/>
                      <a:r>
                        <a:rPr lang="en-IE" sz="1400" b="1" i="0" u="none" strike="noStrike" dirty="0">
                          <a:solidFill>
                            <a:srgbClr val="FFFFFF"/>
                          </a:solidFill>
                          <a:effectLst/>
                          <a:latin typeface="Calibri" panose="020F0502020204030204" pitchFamily="34" charset="0"/>
                        </a:rPr>
                        <a:t>Nursing</a:t>
                      </a:r>
                    </a:p>
                  </a:txBody>
                  <a:tcPr marL="9525" marR="9525" marT="9525" marB="0" anchor="ctr">
                    <a:solidFill>
                      <a:srgbClr val="BA1F46"/>
                    </a:solidFill>
                  </a:tcPr>
                </a:tc>
                <a:tc>
                  <a:txBody>
                    <a:bodyPr/>
                    <a:lstStyle/>
                    <a:p>
                      <a:pPr algn="r" rtl="0" fontAlgn="ctr"/>
                      <a:r>
                        <a:rPr lang="en-IE" sz="1400" b="0" i="0" u="none" strike="noStrike" dirty="0">
                          <a:solidFill>
                            <a:srgbClr val="000000"/>
                          </a:solidFill>
                          <a:effectLst/>
                          <a:latin typeface="Calibri" panose="020F0502020204030204" pitchFamily="34" charset="0"/>
                        </a:rPr>
                        <a:t>12.4</a:t>
                      </a:r>
                    </a:p>
                  </a:txBody>
                  <a:tcPr marL="9525" marR="9525" marT="9525" marB="0" anchor="ctr"/>
                </a:tc>
                <a:tc>
                  <a:txBody>
                    <a:bodyPr/>
                    <a:lstStyle/>
                    <a:p>
                      <a:pPr algn="r" rtl="0" fontAlgn="ctr"/>
                      <a:r>
                        <a:rPr lang="en-IE" sz="1400" b="0" i="0" u="none" strike="noStrike" dirty="0">
                          <a:solidFill>
                            <a:srgbClr val="000000"/>
                          </a:solidFill>
                          <a:effectLst/>
                          <a:latin typeface="Calibri" panose="020F0502020204030204" pitchFamily="34" charset="0"/>
                        </a:rPr>
                        <a:t>12.6</a:t>
                      </a:r>
                    </a:p>
                  </a:txBody>
                  <a:tcPr marL="9525" marR="9525" marT="9525" marB="0" anchor="ctr"/>
                </a:tc>
                <a:tc>
                  <a:txBody>
                    <a:bodyPr/>
                    <a:lstStyle/>
                    <a:p>
                      <a:pPr algn="r" rtl="0" fontAlgn="ctr"/>
                      <a:r>
                        <a:rPr lang="en-IE" sz="1400" b="0" i="0" u="none" strike="noStrike" dirty="0">
                          <a:solidFill>
                            <a:srgbClr val="000000"/>
                          </a:solidFill>
                          <a:effectLst/>
                          <a:latin typeface="Calibri" panose="020F0502020204030204" pitchFamily="34" charset="0"/>
                        </a:rPr>
                        <a:t>18.4</a:t>
                      </a:r>
                    </a:p>
                  </a:txBody>
                  <a:tcPr marL="9525" marR="9525" marT="9525" marB="0" anchor="ctr"/>
                </a:tc>
                <a:tc>
                  <a:txBody>
                    <a:bodyPr/>
                    <a:lstStyle/>
                    <a:p>
                      <a:pPr algn="r" rtl="0" fontAlgn="ctr"/>
                      <a:r>
                        <a:rPr lang="en-IE" sz="1400" b="0" i="0" u="none" strike="noStrike" dirty="0">
                          <a:solidFill>
                            <a:srgbClr val="000000"/>
                          </a:solidFill>
                          <a:effectLst/>
                          <a:latin typeface="Calibri" panose="020F0502020204030204" pitchFamily="34" charset="0"/>
                        </a:rPr>
                        <a:t>17.2</a:t>
                      </a:r>
                    </a:p>
                  </a:txBody>
                  <a:tcPr marL="9525" marR="9525" marT="9525" marB="0" anchor="ctr"/>
                </a:tc>
                <a:tc>
                  <a:txBody>
                    <a:bodyPr/>
                    <a:lstStyle/>
                    <a:p>
                      <a:pPr algn="r" rtl="0" fontAlgn="ctr"/>
                      <a:r>
                        <a:rPr lang="en-IE" sz="1400" b="0" i="0" u="none" strike="noStrike" dirty="0">
                          <a:solidFill>
                            <a:srgbClr val="000000"/>
                          </a:solidFill>
                          <a:effectLst/>
                          <a:latin typeface="Calibri" panose="020F0502020204030204" pitchFamily="34" charset="0"/>
                        </a:rPr>
                        <a:t>18.9</a:t>
                      </a:r>
                    </a:p>
                  </a:txBody>
                  <a:tcPr marL="9525" marR="9525" marT="9525" marB="0" anchor="ctr"/>
                </a:tc>
                <a:tc>
                  <a:txBody>
                    <a:bodyPr/>
                    <a:lstStyle/>
                    <a:p>
                      <a:pPr algn="r" rtl="0" fontAlgn="ctr"/>
                      <a:r>
                        <a:rPr lang="en-IE" sz="1400" b="0" i="0" u="none" strike="noStrike" dirty="0">
                          <a:solidFill>
                            <a:srgbClr val="000000"/>
                          </a:solidFill>
                          <a:effectLst/>
                          <a:latin typeface="Calibri" panose="020F0502020204030204" pitchFamily="34" charset="0"/>
                        </a:rPr>
                        <a:t>27.5</a:t>
                      </a:r>
                    </a:p>
                  </a:txBody>
                  <a:tcPr marL="9525" marR="9525" marT="9525" marB="0" anchor="ctr"/>
                </a:tc>
                <a:tc>
                  <a:txBody>
                    <a:bodyPr/>
                    <a:lstStyle/>
                    <a:p>
                      <a:pPr algn="r" rtl="0" fontAlgn="ctr"/>
                      <a:r>
                        <a:rPr lang="en-IE" sz="1400" b="0" i="0" u="none" strike="noStrike" dirty="0">
                          <a:solidFill>
                            <a:srgbClr val="000000"/>
                          </a:solidFill>
                          <a:effectLst/>
                          <a:latin typeface="Calibri" panose="020F0502020204030204" pitchFamily="34" charset="0"/>
                        </a:rPr>
                        <a:t>39.8</a:t>
                      </a:r>
                    </a:p>
                  </a:txBody>
                  <a:tcPr marL="9525" marR="9525" marT="9525" marB="0" anchor="ctr"/>
                </a:tc>
                <a:tc>
                  <a:txBody>
                    <a:bodyPr/>
                    <a:lstStyle/>
                    <a:p>
                      <a:pPr algn="r" rtl="0" fontAlgn="ctr"/>
                      <a:r>
                        <a:rPr lang="en-IE" sz="1400" b="0" i="0" u="none" strike="noStrike" dirty="0">
                          <a:solidFill>
                            <a:srgbClr val="000000"/>
                          </a:solidFill>
                          <a:effectLst/>
                          <a:latin typeface="Calibri" panose="020F0502020204030204" pitchFamily="34" charset="0"/>
                        </a:rPr>
                        <a:t>50.4</a:t>
                      </a:r>
                    </a:p>
                  </a:txBody>
                  <a:tcPr marL="9525" marR="9525" marT="9525" marB="0" anchor="ctr"/>
                </a:tc>
                <a:tc>
                  <a:txBody>
                    <a:bodyPr/>
                    <a:lstStyle/>
                    <a:p>
                      <a:pPr algn="r" rtl="0" fontAlgn="ctr"/>
                      <a:r>
                        <a:rPr lang="en-IE" sz="1400" b="0" i="0" u="none" strike="noStrike" dirty="0">
                          <a:solidFill>
                            <a:srgbClr val="000000"/>
                          </a:solidFill>
                          <a:effectLst/>
                          <a:latin typeface="Calibri" panose="020F0502020204030204" pitchFamily="34" charset="0"/>
                        </a:rPr>
                        <a:t>58.1</a:t>
                      </a:r>
                    </a:p>
                  </a:txBody>
                  <a:tcPr marL="9525" marR="9525" marT="9525" marB="0" anchor="ctr"/>
                </a:tc>
                <a:tc>
                  <a:txBody>
                    <a:bodyPr/>
                    <a:lstStyle/>
                    <a:p>
                      <a:pPr algn="r" rtl="0" fontAlgn="ctr"/>
                      <a:r>
                        <a:rPr lang="en-IE" sz="1400" b="0" i="0" u="none" strike="noStrike" dirty="0">
                          <a:solidFill>
                            <a:srgbClr val="000000"/>
                          </a:solidFill>
                          <a:effectLst/>
                          <a:latin typeface="Calibri" panose="020F0502020204030204" pitchFamily="34" charset="0"/>
                        </a:rPr>
                        <a:t>71.4</a:t>
                      </a:r>
                    </a:p>
                  </a:txBody>
                  <a:tcPr marL="9525" marR="9525" marT="9525" marB="0" anchor="ctr"/>
                </a:tc>
                <a:tc>
                  <a:txBody>
                    <a:bodyPr/>
                    <a:lstStyle/>
                    <a:p>
                      <a:pPr algn="r" fontAlgn="ctr"/>
                      <a:r>
                        <a:rPr lang="en-IE" sz="1400" b="0" i="0" u="none" strike="noStrike" dirty="0">
                          <a:solidFill>
                            <a:srgbClr val="000000"/>
                          </a:solidFill>
                          <a:effectLst/>
                          <a:latin typeface="Calibri" panose="020F0502020204030204" pitchFamily="34" charset="0"/>
                        </a:rPr>
                        <a:t>62.8</a:t>
                      </a:r>
                    </a:p>
                  </a:txBody>
                  <a:tcPr marL="0" marR="0" marT="0" marB="0" anchor="ctr"/>
                </a:tc>
                <a:extLst>
                  <a:ext uri="{0D108BD9-81ED-4DB2-BD59-A6C34878D82A}">
                    <a16:rowId xmlns:a16="http://schemas.microsoft.com/office/drawing/2014/main" val="10008"/>
                  </a:ext>
                </a:extLst>
              </a:tr>
              <a:tr h="163813">
                <a:tc>
                  <a:txBody>
                    <a:bodyPr/>
                    <a:lstStyle/>
                    <a:p>
                      <a:pPr algn="l" rtl="0" fontAlgn="ctr"/>
                      <a:r>
                        <a:rPr lang="en-IE" sz="1400" b="1" i="0" u="none" strike="noStrike" dirty="0">
                          <a:solidFill>
                            <a:srgbClr val="FFFFFF"/>
                          </a:solidFill>
                          <a:effectLst/>
                          <a:latin typeface="Calibri" panose="020F0502020204030204" pitchFamily="34" charset="0"/>
                        </a:rPr>
                        <a:t>Other Patient &amp; Client Care</a:t>
                      </a:r>
                    </a:p>
                  </a:txBody>
                  <a:tcPr marL="9525" marR="9525" marT="9525" marB="0" anchor="ctr">
                    <a:solidFill>
                      <a:srgbClr val="BA1F46"/>
                    </a:solidFill>
                  </a:tcPr>
                </a:tc>
                <a:tc>
                  <a:txBody>
                    <a:bodyPr/>
                    <a:lstStyle/>
                    <a:p>
                      <a:pPr algn="r" rtl="0" fontAlgn="ctr"/>
                      <a:r>
                        <a:rPr lang="en-IE" sz="1400" b="0" i="0" u="none" strike="noStrike" dirty="0">
                          <a:solidFill>
                            <a:srgbClr val="000000"/>
                          </a:solidFill>
                          <a:effectLst/>
                          <a:latin typeface="Calibri" panose="020F0502020204030204" pitchFamily="34" charset="0"/>
                        </a:rPr>
                        <a:t>19.7</a:t>
                      </a:r>
                    </a:p>
                  </a:txBody>
                  <a:tcPr marL="9525" marR="9525" marT="9525" marB="0" anchor="ctr"/>
                </a:tc>
                <a:tc>
                  <a:txBody>
                    <a:bodyPr/>
                    <a:lstStyle/>
                    <a:p>
                      <a:pPr algn="r" rtl="0" fontAlgn="ctr"/>
                      <a:r>
                        <a:rPr lang="en-IE" sz="1400" b="0" i="0" u="none" strike="noStrike" dirty="0">
                          <a:solidFill>
                            <a:srgbClr val="000000"/>
                          </a:solidFill>
                          <a:effectLst/>
                          <a:latin typeface="Calibri" panose="020F0502020204030204" pitchFamily="34" charset="0"/>
                        </a:rPr>
                        <a:t>21.7</a:t>
                      </a:r>
                    </a:p>
                  </a:txBody>
                  <a:tcPr marL="9525" marR="9525" marT="9525" marB="0" anchor="ctr"/>
                </a:tc>
                <a:tc>
                  <a:txBody>
                    <a:bodyPr/>
                    <a:lstStyle/>
                    <a:p>
                      <a:pPr algn="r" rtl="0" fontAlgn="ctr"/>
                      <a:r>
                        <a:rPr lang="en-IE" sz="1400" b="0" i="0" u="none" strike="noStrike" dirty="0">
                          <a:solidFill>
                            <a:srgbClr val="000000"/>
                          </a:solidFill>
                          <a:effectLst/>
                          <a:latin typeface="Calibri" panose="020F0502020204030204" pitchFamily="34" charset="0"/>
                        </a:rPr>
                        <a:t>24.2</a:t>
                      </a:r>
                    </a:p>
                  </a:txBody>
                  <a:tcPr marL="9525" marR="9525" marT="9525" marB="0" anchor="ctr"/>
                </a:tc>
                <a:tc>
                  <a:txBody>
                    <a:bodyPr/>
                    <a:lstStyle/>
                    <a:p>
                      <a:pPr algn="r" rtl="0" fontAlgn="ctr"/>
                      <a:r>
                        <a:rPr lang="en-IE" sz="1400" b="0" i="0" u="none" strike="noStrike" dirty="0">
                          <a:solidFill>
                            <a:srgbClr val="000000"/>
                          </a:solidFill>
                          <a:effectLst/>
                          <a:latin typeface="Calibri" panose="020F0502020204030204" pitchFamily="34" charset="0"/>
                        </a:rPr>
                        <a:t>24.7</a:t>
                      </a:r>
                    </a:p>
                  </a:txBody>
                  <a:tcPr marL="9525" marR="9525" marT="9525" marB="0" anchor="ctr"/>
                </a:tc>
                <a:tc>
                  <a:txBody>
                    <a:bodyPr/>
                    <a:lstStyle/>
                    <a:p>
                      <a:pPr algn="r" rtl="0" fontAlgn="ctr"/>
                      <a:r>
                        <a:rPr lang="en-IE" sz="1400" b="0" i="0" u="none" strike="noStrike" dirty="0">
                          <a:solidFill>
                            <a:srgbClr val="000000"/>
                          </a:solidFill>
                          <a:effectLst/>
                          <a:latin typeface="Calibri" panose="020F0502020204030204" pitchFamily="34" charset="0"/>
                        </a:rPr>
                        <a:t>23.3</a:t>
                      </a:r>
                    </a:p>
                  </a:txBody>
                  <a:tcPr marL="9525" marR="9525" marT="9525" marB="0" anchor="ctr"/>
                </a:tc>
                <a:tc>
                  <a:txBody>
                    <a:bodyPr/>
                    <a:lstStyle/>
                    <a:p>
                      <a:pPr algn="r" rtl="0" fontAlgn="ctr"/>
                      <a:r>
                        <a:rPr lang="en-IE" sz="1400" b="0" i="0" u="none" strike="noStrike" dirty="0">
                          <a:solidFill>
                            <a:srgbClr val="000000"/>
                          </a:solidFill>
                          <a:effectLst/>
                          <a:latin typeface="Calibri" panose="020F0502020204030204" pitchFamily="34" charset="0"/>
                        </a:rPr>
                        <a:t>31.3</a:t>
                      </a:r>
                    </a:p>
                  </a:txBody>
                  <a:tcPr marL="9525" marR="9525" marT="9525" marB="0" anchor="ctr"/>
                </a:tc>
                <a:tc>
                  <a:txBody>
                    <a:bodyPr/>
                    <a:lstStyle/>
                    <a:p>
                      <a:pPr algn="r" rtl="0" fontAlgn="ctr"/>
                      <a:r>
                        <a:rPr lang="en-IE" sz="1400" b="0" i="0" u="none" strike="noStrike" dirty="0">
                          <a:solidFill>
                            <a:srgbClr val="000000"/>
                          </a:solidFill>
                          <a:effectLst/>
                          <a:latin typeface="Calibri" panose="020F0502020204030204" pitchFamily="34" charset="0"/>
                        </a:rPr>
                        <a:t>35.9</a:t>
                      </a:r>
                    </a:p>
                  </a:txBody>
                  <a:tcPr marL="9525" marR="9525" marT="9525" marB="0" anchor="ctr"/>
                </a:tc>
                <a:tc>
                  <a:txBody>
                    <a:bodyPr/>
                    <a:lstStyle/>
                    <a:p>
                      <a:pPr algn="r" rtl="0" fontAlgn="ctr"/>
                      <a:r>
                        <a:rPr lang="en-IE" sz="1400" b="0" i="0" u="none" strike="noStrike" dirty="0">
                          <a:solidFill>
                            <a:srgbClr val="000000"/>
                          </a:solidFill>
                          <a:effectLst/>
                          <a:latin typeface="Calibri" panose="020F0502020204030204" pitchFamily="34" charset="0"/>
                        </a:rPr>
                        <a:t>44.3</a:t>
                      </a:r>
                    </a:p>
                  </a:txBody>
                  <a:tcPr marL="9525" marR="9525" marT="9525" marB="0" anchor="ctr"/>
                </a:tc>
                <a:tc>
                  <a:txBody>
                    <a:bodyPr/>
                    <a:lstStyle/>
                    <a:p>
                      <a:pPr algn="r" rtl="0" fontAlgn="ctr"/>
                      <a:r>
                        <a:rPr lang="en-IE" sz="1400" b="0" i="0" u="none" strike="noStrike" dirty="0">
                          <a:solidFill>
                            <a:srgbClr val="000000"/>
                          </a:solidFill>
                          <a:effectLst/>
                          <a:latin typeface="Calibri" panose="020F0502020204030204" pitchFamily="34" charset="0"/>
                        </a:rPr>
                        <a:t>48.6</a:t>
                      </a:r>
                    </a:p>
                  </a:txBody>
                  <a:tcPr marL="9525" marR="9525" marT="9525" marB="0" anchor="ctr"/>
                </a:tc>
                <a:tc>
                  <a:txBody>
                    <a:bodyPr/>
                    <a:lstStyle/>
                    <a:p>
                      <a:pPr algn="r" rtl="0" fontAlgn="ctr"/>
                      <a:r>
                        <a:rPr lang="en-IE" sz="1400" b="0" i="0" u="none" strike="noStrike" dirty="0">
                          <a:solidFill>
                            <a:srgbClr val="000000"/>
                          </a:solidFill>
                          <a:effectLst/>
                          <a:latin typeface="Calibri" panose="020F0502020204030204" pitchFamily="34" charset="0"/>
                        </a:rPr>
                        <a:t>59.3</a:t>
                      </a:r>
                    </a:p>
                  </a:txBody>
                  <a:tcPr marL="9525" marR="9525" marT="9525" marB="0" anchor="ctr"/>
                </a:tc>
                <a:tc>
                  <a:txBody>
                    <a:bodyPr/>
                    <a:lstStyle/>
                    <a:p>
                      <a:pPr algn="r" fontAlgn="ctr"/>
                      <a:r>
                        <a:rPr lang="en-IE" sz="1400" b="0" i="0" u="none" strike="noStrike" dirty="0">
                          <a:solidFill>
                            <a:srgbClr val="000000"/>
                          </a:solidFill>
                          <a:effectLst/>
                          <a:latin typeface="Calibri" panose="020F0502020204030204" pitchFamily="34" charset="0"/>
                        </a:rPr>
                        <a:t>51.4</a:t>
                      </a:r>
                    </a:p>
                  </a:txBody>
                  <a:tcPr marL="0" marR="0" marT="0" marB="0" anchor="ctr"/>
                </a:tc>
                <a:extLst>
                  <a:ext uri="{0D108BD9-81ED-4DB2-BD59-A6C34878D82A}">
                    <a16:rowId xmlns:a16="http://schemas.microsoft.com/office/drawing/2014/main" val="10009"/>
                  </a:ext>
                </a:extLst>
              </a:tr>
              <a:tr h="163813">
                <a:tc>
                  <a:txBody>
                    <a:bodyPr/>
                    <a:lstStyle/>
                    <a:p>
                      <a:pPr algn="l" rtl="0" fontAlgn="ctr"/>
                      <a:r>
                        <a:rPr lang="en-IE" sz="1400" b="1" i="0" u="none" strike="noStrike" dirty="0">
                          <a:solidFill>
                            <a:srgbClr val="FFFFFF"/>
                          </a:solidFill>
                          <a:effectLst/>
                          <a:latin typeface="Calibri" panose="020F0502020204030204" pitchFamily="34" charset="0"/>
                        </a:rPr>
                        <a:t>UPTAKE (%) PUBLIC HOSPITALS ONLY</a:t>
                      </a:r>
                    </a:p>
                  </a:txBody>
                  <a:tcPr marL="9525" marR="9525" marT="9525" marB="0" anchor="ctr">
                    <a:solidFill>
                      <a:srgbClr val="BA1F46"/>
                    </a:solidFill>
                  </a:tcPr>
                </a:tc>
                <a:tc>
                  <a:txBody>
                    <a:bodyPr/>
                    <a:lstStyle/>
                    <a:p>
                      <a:pPr algn="r" rtl="0" fontAlgn="ctr"/>
                      <a:r>
                        <a:rPr lang="en-IE" sz="1400" b="1" i="0" u="none" strike="noStrike" dirty="0">
                          <a:solidFill>
                            <a:srgbClr val="000000"/>
                          </a:solidFill>
                          <a:effectLst/>
                          <a:latin typeface="Calibri" panose="020F0502020204030204" pitchFamily="34" charset="0"/>
                        </a:rPr>
                        <a:t>18.1</a:t>
                      </a:r>
                    </a:p>
                  </a:txBody>
                  <a:tcPr marL="9525" marR="9525" marT="9525" marB="0" anchor="ctr"/>
                </a:tc>
                <a:tc>
                  <a:txBody>
                    <a:bodyPr/>
                    <a:lstStyle/>
                    <a:p>
                      <a:pPr algn="r" rtl="0" fontAlgn="ctr"/>
                      <a:r>
                        <a:rPr lang="en-IE" sz="1400" b="1" i="0" u="none" strike="noStrike" dirty="0">
                          <a:solidFill>
                            <a:srgbClr val="000000"/>
                          </a:solidFill>
                          <a:effectLst/>
                          <a:latin typeface="Calibri" panose="020F0502020204030204" pitchFamily="34" charset="0"/>
                        </a:rPr>
                        <a:t>17.6</a:t>
                      </a:r>
                    </a:p>
                  </a:txBody>
                  <a:tcPr marL="9525" marR="9525" marT="9525" marB="0" anchor="ctr"/>
                </a:tc>
                <a:tc>
                  <a:txBody>
                    <a:bodyPr/>
                    <a:lstStyle/>
                    <a:p>
                      <a:pPr algn="r" rtl="0" fontAlgn="ctr"/>
                      <a:r>
                        <a:rPr lang="en-IE" sz="1400" b="1" i="0" u="none" strike="noStrike" dirty="0">
                          <a:solidFill>
                            <a:srgbClr val="000000"/>
                          </a:solidFill>
                          <a:effectLst/>
                          <a:latin typeface="Calibri" panose="020F0502020204030204" pitchFamily="34" charset="0"/>
                        </a:rPr>
                        <a:t>24.1</a:t>
                      </a:r>
                    </a:p>
                  </a:txBody>
                  <a:tcPr marL="9525" marR="9525" marT="9525" marB="0" anchor="ctr"/>
                </a:tc>
                <a:tc>
                  <a:txBody>
                    <a:bodyPr/>
                    <a:lstStyle/>
                    <a:p>
                      <a:pPr algn="r" rtl="0" fontAlgn="ctr"/>
                      <a:r>
                        <a:rPr lang="en-IE" sz="1400" b="1" i="0" u="none" strike="noStrike" dirty="0">
                          <a:solidFill>
                            <a:srgbClr val="000000"/>
                          </a:solidFill>
                          <a:effectLst/>
                          <a:latin typeface="Calibri" panose="020F0502020204030204" pitchFamily="34" charset="0"/>
                        </a:rPr>
                        <a:t>23.5</a:t>
                      </a:r>
                    </a:p>
                  </a:txBody>
                  <a:tcPr marL="9525" marR="9525" marT="9525" marB="0" anchor="ctr"/>
                </a:tc>
                <a:tc>
                  <a:txBody>
                    <a:bodyPr/>
                    <a:lstStyle/>
                    <a:p>
                      <a:pPr algn="r" rtl="0" fontAlgn="ctr"/>
                      <a:r>
                        <a:rPr lang="en-IE" sz="1400" b="1" i="0" u="none" strike="noStrike" dirty="0">
                          <a:solidFill>
                            <a:srgbClr val="000000"/>
                          </a:solidFill>
                          <a:effectLst/>
                          <a:latin typeface="Calibri" panose="020F0502020204030204" pitchFamily="34" charset="0"/>
                        </a:rPr>
                        <a:t>25.2</a:t>
                      </a:r>
                    </a:p>
                  </a:txBody>
                  <a:tcPr marL="9525" marR="9525" marT="9525" marB="0" anchor="ctr"/>
                </a:tc>
                <a:tc>
                  <a:txBody>
                    <a:bodyPr/>
                    <a:lstStyle/>
                    <a:p>
                      <a:pPr algn="r" rtl="0" fontAlgn="ctr"/>
                      <a:r>
                        <a:rPr lang="en-IE" sz="1400" b="1" i="0" u="none" strike="noStrike" dirty="0">
                          <a:solidFill>
                            <a:srgbClr val="000000"/>
                          </a:solidFill>
                          <a:effectLst/>
                          <a:latin typeface="Calibri" panose="020F0502020204030204" pitchFamily="34" charset="0"/>
                        </a:rPr>
                        <a:t>34.0</a:t>
                      </a:r>
                    </a:p>
                  </a:txBody>
                  <a:tcPr marL="9525" marR="9525" marT="9525" marB="0" anchor="ctr"/>
                </a:tc>
                <a:tc>
                  <a:txBody>
                    <a:bodyPr/>
                    <a:lstStyle/>
                    <a:p>
                      <a:pPr algn="r" rtl="0" fontAlgn="ctr"/>
                      <a:r>
                        <a:rPr lang="en-IE" sz="1400" b="1" i="0" u="none" strike="noStrike" dirty="0">
                          <a:solidFill>
                            <a:srgbClr val="000000"/>
                          </a:solidFill>
                          <a:effectLst/>
                          <a:latin typeface="Calibri" panose="020F0502020204030204" pitchFamily="34" charset="0"/>
                        </a:rPr>
                        <a:t>44.8</a:t>
                      </a:r>
                    </a:p>
                  </a:txBody>
                  <a:tcPr marL="9525" marR="9525" marT="9525" marB="0" anchor="ctr"/>
                </a:tc>
                <a:tc>
                  <a:txBody>
                    <a:bodyPr/>
                    <a:lstStyle/>
                    <a:p>
                      <a:pPr algn="r" rtl="0" fontAlgn="ctr"/>
                      <a:r>
                        <a:rPr lang="en-IE" sz="1400" b="1" i="0" u="none" strike="noStrike" dirty="0">
                          <a:solidFill>
                            <a:srgbClr val="000000"/>
                          </a:solidFill>
                          <a:effectLst/>
                          <a:latin typeface="Calibri" panose="020F0502020204030204" pitchFamily="34" charset="0"/>
                        </a:rPr>
                        <a:t>53.2</a:t>
                      </a:r>
                    </a:p>
                  </a:txBody>
                  <a:tcPr marL="9525" marR="9525" marT="9525" marB="0" anchor="ctr"/>
                </a:tc>
                <a:tc>
                  <a:txBody>
                    <a:bodyPr/>
                    <a:lstStyle/>
                    <a:p>
                      <a:pPr algn="r" rtl="0" fontAlgn="ctr"/>
                      <a:r>
                        <a:rPr lang="en-IE" sz="1400" b="1" i="0" u="none" strike="noStrike" dirty="0">
                          <a:solidFill>
                            <a:srgbClr val="000000"/>
                          </a:solidFill>
                          <a:effectLst/>
                          <a:latin typeface="Calibri" panose="020F0502020204030204" pitchFamily="34" charset="0"/>
                        </a:rPr>
                        <a:t>58.9</a:t>
                      </a:r>
                    </a:p>
                  </a:txBody>
                  <a:tcPr marL="9525" marR="9525" marT="9525" marB="0" anchor="ctr"/>
                </a:tc>
                <a:tc>
                  <a:txBody>
                    <a:bodyPr/>
                    <a:lstStyle/>
                    <a:p>
                      <a:pPr algn="r" rtl="0" fontAlgn="ctr"/>
                      <a:r>
                        <a:rPr lang="en-IE" sz="1400" b="1" i="0" u="none" strike="noStrike" dirty="0">
                          <a:solidFill>
                            <a:srgbClr val="000000"/>
                          </a:solidFill>
                          <a:effectLst/>
                          <a:latin typeface="Calibri" panose="020F0502020204030204" pitchFamily="34" charset="0"/>
                        </a:rPr>
                        <a:t>71.4</a:t>
                      </a:r>
                    </a:p>
                  </a:txBody>
                  <a:tcPr marL="9525" marR="9525" marT="9525" marB="0" anchor="ctr"/>
                </a:tc>
                <a:tc>
                  <a:txBody>
                    <a:bodyPr/>
                    <a:lstStyle/>
                    <a:p>
                      <a:pPr algn="r" rtl="0" fontAlgn="ctr"/>
                      <a:r>
                        <a:rPr lang="en-GB" sz="1400" b="1" i="0" u="none" strike="noStrike" dirty="0">
                          <a:solidFill>
                            <a:srgbClr val="000000"/>
                          </a:solidFill>
                          <a:effectLst/>
                          <a:latin typeface="Calibri" panose="020F0502020204030204" pitchFamily="34" charset="0"/>
                        </a:rPr>
                        <a:t>64.5</a:t>
                      </a:r>
                      <a:endParaRPr lang="en-IE" sz="1400" b="1"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10010"/>
                  </a:ext>
                </a:extLst>
              </a:tr>
            </a:tbl>
          </a:graphicData>
        </a:graphic>
      </p:graphicFrame>
    </p:spTree>
    <p:extLst>
      <p:ext uri="{BB962C8B-B14F-4D97-AF65-F5344CB8AC3E}">
        <p14:creationId xmlns:p14="http://schemas.microsoft.com/office/powerpoint/2010/main" val="30678616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12372" y="25289"/>
            <a:ext cx="1190625" cy="809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755588" y="335410"/>
            <a:ext cx="7232331" cy="998984"/>
          </a:xfrm>
        </p:spPr>
        <p:txBody>
          <a:bodyPr>
            <a:noAutofit/>
          </a:bodyPr>
          <a:lstStyle/>
          <a:p>
            <a:r>
              <a:rPr lang="en-IE" sz="2000" b="1" dirty="0">
                <a:solidFill>
                  <a:srgbClr val="BA1F46"/>
                </a:solidFill>
                <a:latin typeface="Tahoma" panose="020B0604030504040204" pitchFamily="34" charset="0"/>
                <a:ea typeface="Tahoma" panose="020B0604030504040204" pitchFamily="34" charset="0"/>
                <a:cs typeface="Tahoma" panose="020B0604030504040204" pitchFamily="34" charset="0"/>
              </a:rPr>
              <a:t>Influenza vaccine uptake in public hospital-based HCWs by staff size and season*</a:t>
            </a:r>
          </a:p>
        </p:txBody>
      </p:sp>
      <p:sp>
        <p:nvSpPr>
          <p:cNvPr id="7" name="Shape 1073741829"/>
          <p:cNvSpPr>
            <a:spLocks noChangeArrowheads="1"/>
          </p:cNvSpPr>
          <p:nvPr/>
        </p:nvSpPr>
        <p:spPr bwMode="auto">
          <a:xfrm>
            <a:off x="12" y="6525344"/>
            <a:ext cx="9143999" cy="332656"/>
          </a:xfrm>
          <a:prstGeom prst="rect">
            <a:avLst/>
          </a:prstGeom>
          <a:solidFill>
            <a:srgbClr val="BA1F46"/>
          </a:solidFill>
          <a:ln>
            <a:noFill/>
          </a:ln>
        </p:spPr>
        <p:txBody>
          <a:bodyPr vert="horz" wrap="square" lIns="91440" tIns="45720" rIns="91440" bIns="45720" numCol="1" anchor="t" anchorCtr="0" compatLnSpc="1">
            <a:prstTxWarp prst="textNoShape">
              <a:avLst/>
            </a:prstTxWarp>
          </a:bodyPr>
          <a:lstStyle/>
          <a:p>
            <a:endParaRPr lang="en-IE" sz="2000" b="1" dirty="0">
              <a:solidFill>
                <a:schemeClr val="bg1"/>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613192349"/>
              </p:ext>
            </p:extLst>
          </p:nvPr>
        </p:nvGraphicFramePr>
        <p:xfrm>
          <a:off x="395535" y="1628800"/>
          <a:ext cx="8352924" cy="3082290"/>
        </p:xfrm>
        <a:graphic>
          <a:graphicData uri="http://schemas.openxmlformats.org/drawingml/2006/table">
            <a:tbl>
              <a:tblPr firstRow="1" firstCol="1" bandRow="1">
                <a:tableStyleId>{5C22544A-7EE6-4342-B048-85BDC9FD1C3A}</a:tableStyleId>
              </a:tblPr>
              <a:tblGrid>
                <a:gridCol w="2247804">
                  <a:extLst>
                    <a:ext uri="{9D8B030D-6E8A-4147-A177-3AD203B41FA5}">
                      <a16:colId xmlns:a16="http://schemas.microsoft.com/office/drawing/2014/main" val="20000"/>
                    </a:ext>
                  </a:extLst>
                </a:gridCol>
                <a:gridCol w="604779">
                  <a:extLst>
                    <a:ext uri="{9D8B030D-6E8A-4147-A177-3AD203B41FA5}">
                      <a16:colId xmlns:a16="http://schemas.microsoft.com/office/drawing/2014/main" val="20001"/>
                    </a:ext>
                  </a:extLst>
                </a:gridCol>
                <a:gridCol w="518208">
                  <a:extLst>
                    <a:ext uri="{9D8B030D-6E8A-4147-A177-3AD203B41FA5}">
                      <a16:colId xmlns:a16="http://schemas.microsoft.com/office/drawing/2014/main" val="20002"/>
                    </a:ext>
                  </a:extLst>
                </a:gridCol>
                <a:gridCol w="605388">
                  <a:extLst>
                    <a:ext uri="{9D8B030D-6E8A-4147-A177-3AD203B41FA5}">
                      <a16:colId xmlns:a16="http://schemas.microsoft.com/office/drawing/2014/main" val="20003"/>
                    </a:ext>
                  </a:extLst>
                </a:gridCol>
                <a:gridCol w="604779">
                  <a:extLst>
                    <a:ext uri="{9D8B030D-6E8A-4147-A177-3AD203B41FA5}">
                      <a16:colId xmlns:a16="http://schemas.microsoft.com/office/drawing/2014/main" val="20004"/>
                    </a:ext>
                  </a:extLst>
                </a:gridCol>
                <a:gridCol w="518208">
                  <a:extLst>
                    <a:ext uri="{9D8B030D-6E8A-4147-A177-3AD203B41FA5}">
                      <a16:colId xmlns:a16="http://schemas.microsoft.com/office/drawing/2014/main" val="20005"/>
                    </a:ext>
                  </a:extLst>
                </a:gridCol>
                <a:gridCol w="605388">
                  <a:extLst>
                    <a:ext uri="{9D8B030D-6E8A-4147-A177-3AD203B41FA5}">
                      <a16:colId xmlns:a16="http://schemas.microsoft.com/office/drawing/2014/main" val="20006"/>
                    </a:ext>
                  </a:extLst>
                </a:gridCol>
                <a:gridCol w="529674">
                  <a:extLst>
                    <a:ext uri="{9D8B030D-6E8A-4147-A177-3AD203B41FA5}">
                      <a16:colId xmlns:a16="http://schemas.microsoft.com/office/drawing/2014/main" val="20007"/>
                    </a:ext>
                  </a:extLst>
                </a:gridCol>
                <a:gridCol w="529674">
                  <a:extLst>
                    <a:ext uri="{9D8B030D-6E8A-4147-A177-3AD203B41FA5}">
                      <a16:colId xmlns:a16="http://schemas.microsoft.com/office/drawing/2014/main" val="20008"/>
                    </a:ext>
                  </a:extLst>
                </a:gridCol>
                <a:gridCol w="529674">
                  <a:extLst>
                    <a:ext uri="{9D8B030D-6E8A-4147-A177-3AD203B41FA5}">
                      <a16:colId xmlns:a16="http://schemas.microsoft.com/office/drawing/2014/main" val="3459563952"/>
                    </a:ext>
                  </a:extLst>
                </a:gridCol>
                <a:gridCol w="529674">
                  <a:extLst>
                    <a:ext uri="{9D8B030D-6E8A-4147-A177-3AD203B41FA5}">
                      <a16:colId xmlns:a16="http://schemas.microsoft.com/office/drawing/2014/main" val="640728749"/>
                    </a:ext>
                  </a:extLst>
                </a:gridCol>
                <a:gridCol w="529674">
                  <a:extLst>
                    <a:ext uri="{9D8B030D-6E8A-4147-A177-3AD203B41FA5}">
                      <a16:colId xmlns:a16="http://schemas.microsoft.com/office/drawing/2014/main" val="3563969283"/>
                    </a:ext>
                  </a:extLst>
                </a:gridCol>
              </a:tblGrid>
              <a:tr h="181483">
                <a:tc>
                  <a:txBody>
                    <a:bodyPr/>
                    <a:lstStyle/>
                    <a:p>
                      <a:pPr algn="just" rtl="0" fontAlgn="ctr"/>
                      <a:r>
                        <a:rPr lang="en-IE" sz="1400" b="1" i="0" u="none" strike="noStrike" dirty="0">
                          <a:solidFill>
                            <a:srgbClr val="FFFFFF"/>
                          </a:solidFill>
                          <a:effectLst/>
                          <a:latin typeface="Calibri" panose="020F0502020204030204" pitchFamily="34" charset="0"/>
                        </a:rPr>
                        <a:t> </a:t>
                      </a:r>
                    </a:p>
                  </a:txBody>
                  <a:tcPr marL="9525" marR="9525" marT="9525" marB="0" anchor="ctr">
                    <a:solidFill>
                      <a:srgbClr val="BA1F46"/>
                    </a:solidFill>
                  </a:tcPr>
                </a:tc>
                <a:tc gridSpan="11">
                  <a:txBody>
                    <a:bodyPr/>
                    <a:lstStyle/>
                    <a:p>
                      <a:pPr algn="r" rtl="0" fontAlgn="ctr"/>
                      <a:r>
                        <a:rPr lang="en-GB" sz="1400" b="1" i="0" u="none" strike="noStrike" dirty="0">
                          <a:solidFill>
                            <a:srgbClr val="FFFFFF"/>
                          </a:solidFill>
                          <a:effectLst/>
                          <a:latin typeface="Calibri" panose="020F0502020204030204" pitchFamily="34" charset="0"/>
                        </a:rPr>
                        <a:t>Seasonal % Uptake in Hospital HCWs</a:t>
                      </a:r>
                    </a:p>
                  </a:txBody>
                  <a:tcPr marL="9525" marR="9525" marT="9525" marB="0" anchor="ctr">
                    <a:solidFill>
                      <a:srgbClr val="BA1F46"/>
                    </a:solidFill>
                  </a:tcPr>
                </a:tc>
                <a:tc hMerge="1">
                  <a:txBody>
                    <a:bodyPr/>
                    <a:lstStyle/>
                    <a:p>
                      <a:endParaRPr lang="en-IE"/>
                    </a:p>
                  </a:txBody>
                  <a:tcPr/>
                </a:tc>
                <a:tc hMerge="1">
                  <a:txBody>
                    <a:bodyPr/>
                    <a:lstStyle/>
                    <a:p>
                      <a:endParaRPr lang="en-IE"/>
                    </a:p>
                  </a:txBody>
                  <a:tcPr/>
                </a:tc>
                <a:tc hMerge="1">
                  <a:txBody>
                    <a:bodyPr/>
                    <a:lstStyle/>
                    <a:p>
                      <a:endParaRPr lang="en-IE"/>
                    </a:p>
                  </a:txBody>
                  <a:tcPr/>
                </a:tc>
                <a:tc hMerge="1">
                  <a:txBody>
                    <a:bodyPr/>
                    <a:lstStyle/>
                    <a:p>
                      <a:endParaRPr lang="en-IE"/>
                    </a:p>
                  </a:txBody>
                  <a:tcPr/>
                </a:tc>
                <a:tc hMerge="1">
                  <a:txBody>
                    <a:bodyPr/>
                    <a:lstStyle/>
                    <a:p>
                      <a:endParaRPr lang="en-IE"/>
                    </a:p>
                  </a:txBody>
                  <a:tcPr/>
                </a:tc>
                <a:tc hMerge="1">
                  <a:txBody>
                    <a:bodyPr/>
                    <a:lstStyle/>
                    <a:p>
                      <a:endParaRPr lang="en-IE"/>
                    </a:p>
                  </a:txBody>
                  <a:tcPr/>
                </a:tc>
                <a:tc hMerge="1">
                  <a:txBody>
                    <a:bodyPr/>
                    <a:lstStyle/>
                    <a:p>
                      <a:endParaRPr lang="en-IE"/>
                    </a:p>
                  </a:txBody>
                  <a:tcPr>
                    <a:solidFill>
                      <a:srgbClr val="BA1F46"/>
                    </a:solidFill>
                  </a:tcPr>
                </a:tc>
                <a:tc hMerge="1">
                  <a:txBody>
                    <a:bodyPr/>
                    <a:lstStyle/>
                    <a:p>
                      <a:endParaRPr lang="en-IE"/>
                    </a:p>
                  </a:txBody>
                  <a:tcPr>
                    <a:solidFill>
                      <a:srgbClr val="BA1F46"/>
                    </a:solidFill>
                  </a:tcPr>
                </a:tc>
                <a:tc hMerge="1">
                  <a:txBody>
                    <a:bodyPr/>
                    <a:lstStyle/>
                    <a:p>
                      <a:pPr algn="r" rtl="0" fontAlgn="ctr"/>
                      <a:endParaRPr lang="en-GB" sz="1400" b="1" i="0" u="none" strike="noStrike" dirty="0">
                        <a:solidFill>
                          <a:srgbClr val="FFFFFF"/>
                        </a:solidFill>
                        <a:effectLst/>
                        <a:latin typeface="Calibri" panose="020F0502020204030204" pitchFamily="34" charset="0"/>
                      </a:endParaRPr>
                    </a:p>
                  </a:txBody>
                  <a:tcPr marL="9525" marR="9525" marT="9525" marB="0" anchor="ctr">
                    <a:solidFill>
                      <a:srgbClr val="BA1F46"/>
                    </a:solidFill>
                  </a:tcPr>
                </a:tc>
                <a:tc hMerge="1">
                  <a:txBody>
                    <a:bodyPr/>
                    <a:lstStyle/>
                    <a:p>
                      <a:pPr algn="ctr" rtl="0" fontAlgn="ctr"/>
                      <a:endParaRPr lang="en-GB" sz="1400" b="1" i="0" u="none" strike="noStrike" dirty="0">
                        <a:solidFill>
                          <a:srgbClr val="FFFFFF"/>
                        </a:solidFill>
                        <a:effectLst/>
                        <a:latin typeface="Calibri" panose="020F0502020204030204" pitchFamily="34" charset="0"/>
                      </a:endParaRPr>
                    </a:p>
                  </a:txBody>
                  <a:tcPr marL="9525" marR="9525" marT="9525" marB="0" anchor="ctr">
                    <a:solidFill>
                      <a:srgbClr val="BA1F46"/>
                    </a:solidFill>
                  </a:tcPr>
                </a:tc>
                <a:extLst>
                  <a:ext uri="{0D108BD9-81ED-4DB2-BD59-A6C34878D82A}">
                    <a16:rowId xmlns:a16="http://schemas.microsoft.com/office/drawing/2014/main" val="10000"/>
                  </a:ext>
                </a:extLst>
              </a:tr>
              <a:tr h="163813">
                <a:tc>
                  <a:txBody>
                    <a:bodyPr/>
                    <a:lstStyle/>
                    <a:p>
                      <a:pPr algn="l" fontAlgn="b"/>
                      <a:r>
                        <a:rPr lang="en-IE" sz="1800" b="0" i="0" u="none" strike="noStrike" dirty="0">
                          <a:solidFill>
                            <a:srgbClr val="000000"/>
                          </a:solidFill>
                          <a:effectLst/>
                          <a:latin typeface="Arial" panose="020B0604020202020204" pitchFamily="34" charset="0"/>
                        </a:rPr>
                        <a:t> </a:t>
                      </a:r>
                    </a:p>
                  </a:txBody>
                  <a:tcPr marL="9525" marR="9525" marT="9525" marB="0" anchor="b">
                    <a:solidFill>
                      <a:srgbClr val="BA1F46"/>
                    </a:solidFill>
                  </a:tcPr>
                </a:tc>
                <a:tc>
                  <a:txBody>
                    <a:bodyPr/>
                    <a:lstStyle/>
                    <a:p>
                      <a:pPr algn="r" rtl="0" fontAlgn="ctr"/>
                      <a:r>
                        <a:rPr lang="en-IE" sz="1400" b="1" i="0" u="none" strike="noStrike" dirty="0">
                          <a:solidFill>
                            <a:srgbClr val="FFFFFF"/>
                          </a:solidFill>
                          <a:effectLst/>
                          <a:latin typeface="Calibri" panose="020F0502020204030204" pitchFamily="34" charset="0"/>
                        </a:rPr>
                        <a:t>2011-2012</a:t>
                      </a:r>
                    </a:p>
                  </a:txBody>
                  <a:tcPr marL="9525" marR="9525" marT="9525" marB="0" anchor="ctr">
                    <a:solidFill>
                      <a:srgbClr val="BA1F46"/>
                    </a:solidFill>
                  </a:tcPr>
                </a:tc>
                <a:tc>
                  <a:txBody>
                    <a:bodyPr/>
                    <a:lstStyle/>
                    <a:p>
                      <a:pPr algn="r" rtl="0" fontAlgn="ctr"/>
                      <a:r>
                        <a:rPr lang="en-IE" sz="1400" b="1" i="0" u="none" strike="noStrike" dirty="0">
                          <a:solidFill>
                            <a:srgbClr val="FFFFFF"/>
                          </a:solidFill>
                          <a:effectLst/>
                          <a:latin typeface="Calibri" panose="020F0502020204030204" pitchFamily="34" charset="0"/>
                        </a:rPr>
                        <a:t>2012-2013</a:t>
                      </a:r>
                    </a:p>
                  </a:txBody>
                  <a:tcPr marL="9525" marR="9525" marT="9525" marB="0" anchor="ctr">
                    <a:solidFill>
                      <a:srgbClr val="BA1F46"/>
                    </a:solidFill>
                  </a:tcPr>
                </a:tc>
                <a:tc>
                  <a:txBody>
                    <a:bodyPr/>
                    <a:lstStyle/>
                    <a:p>
                      <a:pPr algn="r" rtl="0" fontAlgn="ctr"/>
                      <a:r>
                        <a:rPr lang="en-IE" sz="1400" b="1" i="0" u="none" strike="noStrike" dirty="0">
                          <a:solidFill>
                            <a:srgbClr val="FFFFFF"/>
                          </a:solidFill>
                          <a:effectLst/>
                          <a:latin typeface="Calibri" panose="020F0502020204030204" pitchFamily="34" charset="0"/>
                        </a:rPr>
                        <a:t>2013-2014</a:t>
                      </a:r>
                    </a:p>
                  </a:txBody>
                  <a:tcPr marL="9525" marR="9525" marT="9525" marB="0" anchor="ctr">
                    <a:solidFill>
                      <a:srgbClr val="BA1F46"/>
                    </a:solidFill>
                  </a:tcPr>
                </a:tc>
                <a:tc>
                  <a:txBody>
                    <a:bodyPr/>
                    <a:lstStyle/>
                    <a:p>
                      <a:pPr algn="r" rtl="0" fontAlgn="ctr"/>
                      <a:r>
                        <a:rPr lang="en-IE" sz="1400" b="1" i="0" u="none" strike="noStrike" dirty="0">
                          <a:solidFill>
                            <a:srgbClr val="FFFFFF"/>
                          </a:solidFill>
                          <a:effectLst/>
                          <a:latin typeface="Calibri" panose="020F0502020204030204" pitchFamily="34" charset="0"/>
                        </a:rPr>
                        <a:t>2014-2015</a:t>
                      </a:r>
                    </a:p>
                  </a:txBody>
                  <a:tcPr marL="9525" marR="9525" marT="9525" marB="0" anchor="ctr">
                    <a:solidFill>
                      <a:srgbClr val="BA1F46"/>
                    </a:solidFill>
                  </a:tcPr>
                </a:tc>
                <a:tc>
                  <a:txBody>
                    <a:bodyPr/>
                    <a:lstStyle/>
                    <a:p>
                      <a:pPr algn="r" rtl="0" fontAlgn="ctr"/>
                      <a:r>
                        <a:rPr lang="en-IE" sz="1400" b="1" i="0" u="none" strike="noStrike" dirty="0">
                          <a:solidFill>
                            <a:srgbClr val="FFFFFF"/>
                          </a:solidFill>
                          <a:effectLst/>
                          <a:latin typeface="Calibri" panose="020F0502020204030204" pitchFamily="34" charset="0"/>
                        </a:rPr>
                        <a:t>2015-2016</a:t>
                      </a:r>
                    </a:p>
                  </a:txBody>
                  <a:tcPr marL="9525" marR="9525" marT="9525" marB="0" anchor="ctr">
                    <a:solidFill>
                      <a:srgbClr val="BA1F46"/>
                    </a:solidFill>
                  </a:tcPr>
                </a:tc>
                <a:tc>
                  <a:txBody>
                    <a:bodyPr/>
                    <a:lstStyle/>
                    <a:p>
                      <a:pPr algn="r" rtl="0" fontAlgn="ctr"/>
                      <a:r>
                        <a:rPr lang="en-IE" sz="1400" b="1" i="0" u="none" strike="noStrike" dirty="0">
                          <a:solidFill>
                            <a:srgbClr val="FFFFFF"/>
                          </a:solidFill>
                          <a:effectLst/>
                          <a:latin typeface="Calibri" panose="020F0502020204030204" pitchFamily="34" charset="0"/>
                        </a:rPr>
                        <a:t>2016-2017‡</a:t>
                      </a:r>
                    </a:p>
                  </a:txBody>
                  <a:tcPr marL="9525" marR="9525" marT="9525" marB="0" anchor="ctr">
                    <a:solidFill>
                      <a:srgbClr val="BA1F46"/>
                    </a:solidFill>
                  </a:tcPr>
                </a:tc>
                <a:tc>
                  <a:txBody>
                    <a:bodyPr/>
                    <a:lstStyle/>
                    <a:p>
                      <a:pPr algn="r" rtl="0" fontAlgn="ctr"/>
                      <a:r>
                        <a:rPr lang="en-IE" sz="1400" b="1" i="0" u="none" strike="noStrike" dirty="0">
                          <a:solidFill>
                            <a:srgbClr val="FFFFFF"/>
                          </a:solidFill>
                          <a:effectLst/>
                          <a:latin typeface="Calibri" panose="020F0502020204030204" pitchFamily="34" charset="0"/>
                        </a:rPr>
                        <a:t>2017-2018</a:t>
                      </a:r>
                    </a:p>
                  </a:txBody>
                  <a:tcPr marL="9525" marR="9525" marT="9525" marB="0" anchor="ctr">
                    <a:solidFill>
                      <a:srgbClr val="BA1F46"/>
                    </a:solidFill>
                  </a:tcPr>
                </a:tc>
                <a:tc>
                  <a:txBody>
                    <a:bodyPr/>
                    <a:lstStyle/>
                    <a:p>
                      <a:pPr algn="r" rtl="0" fontAlgn="ctr"/>
                      <a:r>
                        <a:rPr lang="en-IE" sz="1400" b="1" i="0" u="none" strike="noStrike" dirty="0">
                          <a:solidFill>
                            <a:srgbClr val="FFFFFF"/>
                          </a:solidFill>
                          <a:effectLst/>
                          <a:latin typeface="Calibri" panose="020F0502020204030204" pitchFamily="34" charset="0"/>
                        </a:rPr>
                        <a:t>2018-2019</a:t>
                      </a:r>
                    </a:p>
                  </a:txBody>
                  <a:tcPr marL="9525" marR="9525" marT="9525" marB="0" anchor="ctr">
                    <a:solidFill>
                      <a:srgbClr val="BA1F46"/>
                    </a:solidFill>
                  </a:tcPr>
                </a:tc>
                <a:tc>
                  <a:txBody>
                    <a:bodyPr/>
                    <a:lstStyle/>
                    <a:p>
                      <a:pPr algn="r" rtl="0" fontAlgn="ctr"/>
                      <a:r>
                        <a:rPr lang="en-IE" sz="1400" b="1" i="0" u="none" strike="noStrike" dirty="0">
                          <a:solidFill>
                            <a:srgbClr val="FFFFFF"/>
                          </a:solidFill>
                          <a:effectLst/>
                          <a:latin typeface="Calibri" panose="020F0502020204030204" pitchFamily="34" charset="0"/>
                        </a:rPr>
                        <a:t>2019-2020</a:t>
                      </a:r>
                    </a:p>
                  </a:txBody>
                  <a:tcPr marL="9525" marR="9525" marT="9525" marB="0" anchor="ctr">
                    <a:solidFill>
                      <a:srgbClr val="BA1F46"/>
                    </a:solidFill>
                  </a:tcPr>
                </a:tc>
                <a:tc>
                  <a:txBody>
                    <a:bodyPr/>
                    <a:lstStyle/>
                    <a:p>
                      <a:pPr algn="r" rtl="0" fontAlgn="ctr"/>
                      <a:r>
                        <a:rPr lang="en-IE" sz="1400" b="1" i="0" u="none" strike="noStrike" dirty="0">
                          <a:solidFill>
                            <a:srgbClr val="FFFFFF"/>
                          </a:solidFill>
                          <a:effectLst/>
                          <a:latin typeface="Calibri" panose="020F0502020204030204" pitchFamily="34" charset="0"/>
                        </a:rPr>
                        <a:t>2020-2021</a:t>
                      </a:r>
                    </a:p>
                  </a:txBody>
                  <a:tcPr marL="9525" marR="9525" marT="9525" marB="0" anchor="ctr">
                    <a:solidFill>
                      <a:srgbClr val="BA1F46"/>
                    </a:solidFill>
                  </a:tcPr>
                </a:tc>
                <a:tc>
                  <a:txBody>
                    <a:bodyPr/>
                    <a:lstStyle/>
                    <a:p>
                      <a:pPr algn="r" rtl="0" fontAlgn="ctr"/>
                      <a:r>
                        <a:rPr lang="en-GB" sz="1400" b="1" i="0" u="none" strike="noStrike" dirty="0">
                          <a:solidFill>
                            <a:srgbClr val="FFFFFF"/>
                          </a:solidFill>
                          <a:effectLst/>
                          <a:latin typeface="Calibri" panose="020F0502020204030204" pitchFamily="34" charset="0"/>
                        </a:rPr>
                        <a:t>2021-2022</a:t>
                      </a:r>
                      <a:endParaRPr lang="en-IE" sz="1400" b="1" i="0" u="none" strike="noStrike" dirty="0">
                        <a:solidFill>
                          <a:srgbClr val="FFFFFF"/>
                        </a:solidFill>
                        <a:effectLst/>
                        <a:latin typeface="Calibri" panose="020F0502020204030204" pitchFamily="34" charset="0"/>
                      </a:endParaRPr>
                    </a:p>
                  </a:txBody>
                  <a:tcPr marL="9525" marR="9525" marT="9525" marB="0" anchor="ctr">
                    <a:solidFill>
                      <a:srgbClr val="BA1F46"/>
                    </a:solidFill>
                  </a:tcPr>
                </a:tc>
                <a:extLst>
                  <a:ext uri="{0D108BD9-81ED-4DB2-BD59-A6C34878D82A}">
                    <a16:rowId xmlns:a16="http://schemas.microsoft.com/office/drawing/2014/main" val="10001"/>
                  </a:ext>
                </a:extLst>
              </a:tr>
              <a:tr h="180195">
                <a:tc>
                  <a:txBody>
                    <a:bodyPr/>
                    <a:lstStyle/>
                    <a:p>
                      <a:pPr algn="l" rtl="0" fontAlgn="ctr"/>
                      <a:r>
                        <a:rPr lang="en-IE" sz="1400" b="1" i="0" u="none" strike="noStrike" dirty="0">
                          <a:solidFill>
                            <a:srgbClr val="FFFFFF"/>
                          </a:solidFill>
                          <a:effectLst/>
                          <a:latin typeface="Calibri" panose="020F0502020204030204" pitchFamily="34" charset="0"/>
                        </a:rPr>
                        <a:t>NO. PARTICIPATING PUBLIC HOSPITALS</a:t>
                      </a:r>
                    </a:p>
                  </a:txBody>
                  <a:tcPr marL="9525" marR="9525" marT="9525" marB="0" anchor="ctr">
                    <a:solidFill>
                      <a:srgbClr val="BA1F46"/>
                    </a:solidFill>
                  </a:tcPr>
                </a:tc>
                <a:tc>
                  <a:txBody>
                    <a:bodyPr/>
                    <a:lstStyle/>
                    <a:p>
                      <a:pPr algn="r" rtl="0" fontAlgn="ctr"/>
                      <a:r>
                        <a:rPr lang="en-IE" sz="1400" b="1" i="0" u="none" strike="noStrike" dirty="0">
                          <a:solidFill>
                            <a:srgbClr val="000000"/>
                          </a:solidFill>
                          <a:effectLst/>
                          <a:latin typeface="Calibri" panose="020F0502020204030204" pitchFamily="34" charset="0"/>
                        </a:rPr>
                        <a:t>36</a:t>
                      </a:r>
                    </a:p>
                  </a:txBody>
                  <a:tcPr marL="9525" marR="9525" marT="9525" marB="0" anchor="ctr"/>
                </a:tc>
                <a:tc>
                  <a:txBody>
                    <a:bodyPr/>
                    <a:lstStyle/>
                    <a:p>
                      <a:pPr algn="r" rtl="0" fontAlgn="ctr"/>
                      <a:r>
                        <a:rPr lang="en-IE" sz="1400" b="1" i="0" u="none" strike="noStrike" dirty="0">
                          <a:solidFill>
                            <a:srgbClr val="000000"/>
                          </a:solidFill>
                          <a:effectLst/>
                          <a:latin typeface="Calibri" panose="020F0502020204030204" pitchFamily="34" charset="0"/>
                        </a:rPr>
                        <a:t>32</a:t>
                      </a:r>
                    </a:p>
                  </a:txBody>
                  <a:tcPr marL="9525" marR="9525" marT="9525" marB="0" anchor="ctr"/>
                </a:tc>
                <a:tc>
                  <a:txBody>
                    <a:bodyPr/>
                    <a:lstStyle/>
                    <a:p>
                      <a:pPr algn="r" rtl="0" fontAlgn="ctr"/>
                      <a:r>
                        <a:rPr lang="en-IE" sz="1400" b="1" i="0" u="none" strike="noStrike" dirty="0">
                          <a:solidFill>
                            <a:srgbClr val="000000"/>
                          </a:solidFill>
                          <a:effectLst/>
                          <a:latin typeface="Calibri" panose="020F0502020204030204" pitchFamily="34" charset="0"/>
                        </a:rPr>
                        <a:t>41</a:t>
                      </a:r>
                    </a:p>
                  </a:txBody>
                  <a:tcPr marL="9525" marR="9525" marT="9525" marB="0" anchor="ctr"/>
                </a:tc>
                <a:tc>
                  <a:txBody>
                    <a:bodyPr/>
                    <a:lstStyle/>
                    <a:p>
                      <a:pPr algn="r" rtl="0" fontAlgn="ctr"/>
                      <a:r>
                        <a:rPr lang="en-IE" sz="1400" b="1" i="0" u="none" strike="noStrike" dirty="0">
                          <a:solidFill>
                            <a:srgbClr val="000000"/>
                          </a:solidFill>
                          <a:effectLst/>
                          <a:latin typeface="Calibri" panose="020F0502020204030204" pitchFamily="34" charset="0"/>
                        </a:rPr>
                        <a:t>39</a:t>
                      </a:r>
                    </a:p>
                  </a:txBody>
                  <a:tcPr marL="9525" marR="9525" marT="9525" marB="0" anchor="ctr"/>
                </a:tc>
                <a:tc>
                  <a:txBody>
                    <a:bodyPr/>
                    <a:lstStyle/>
                    <a:p>
                      <a:pPr algn="r" rtl="0" fontAlgn="ctr"/>
                      <a:r>
                        <a:rPr lang="en-IE" sz="1400" b="1" i="0" u="none" strike="noStrike" dirty="0">
                          <a:solidFill>
                            <a:srgbClr val="000000"/>
                          </a:solidFill>
                          <a:effectLst/>
                          <a:latin typeface="Calibri" panose="020F0502020204030204" pitchFamily="34" charset="0"/>
                        </a:rPr>
                        <a:t>46</a:t>
                      </a:r>
                    </a:p>
                  </a:txBody>
                  <a:tcPr marL="9525" marR="9525" marT="9525" marB="0" anchor="ctr"/>
                </a:tc>
                <a:tc>
                  <a:txBody>
                    <a:bodyPr/>
                    <a:lstStyle/>
                    <a:p>
                      <a:pPr algn="r" rtl="0" fontAlgn="ctr"/>
                      <a:r>
                        <a:rPr lang="en-IE" sz="1400" b="1" i="0" u="none" strike="noStrike" dirty="0">
                          <a:solidFill>
                            <a:srgbClr val="000000"/>
                          </a:solidFill>
                          <a:effectLst/>
                          <a:latin typeface="Calibri" panose="020F0502020204030204" pitchFamily="34" charset="0"/>
                        </a:rPr>
                        <a:t>48</a:t>
                      </a:r>
                    </a:p>
                  </a:txBody>
                  <a:tcPr marL="9525" marR="9525" marT="9525" marB="0" anchor="ctr"/>
                </a:tc>
                <a:tc>
                  <a:txBody>
                    <a:bodyPr/>
                    <a:lstStyle/>
                    <a:p>
                      <a:pPr algn="r" rtl="0" fontAlgn="ctr"/>
                      <a:r>
                        <a:rPr lang="en-IE" sz="1400" b="1" i="0" u="none" strike="noStrike" dirty="0">
                          <a:solidFill>
                            <a:srgbClr val="000000"/>
                          </a:solidFill>
                          <a:effectLst/>
                          <a:latin typeface="Calibri" panose="020F0502020204030204" pitchFamily="34" charset="0"/>
                        </a:rPr>
                        <a:t>49</a:t>
                      </a:r>
                    </a:p>
                  </a:txBody>
                  <a:tcPr marL="9525" marR="9525" marT="9525" marB="0" anchor="ctr"/>
                </a:tc>
                <a:tc>
                  <a:txBody>
                    <a:bodyPr/>
                    <a:lstStyle/>
                    <a:p>
                      <a:pPr algn="r" rtl="0" fontAlgn="ctr"/>
                      <a:r>
                        <a:rPr lang="en-IE" sz="1400" b="1" i="0" u="none" strike="noStrike" dirty="0">
                          <a:solidFill>
                            <a:srgbClr val="000000"/>
                          </a:solidFill>
                          <a:effectLst/>
                          <a:latin typeface="Calibri" panose="020F0502020204030204" pitchFamily="34" charset="0"/>
                        </a:rPr>
                        <a:t>51</a:t>
                      </a:r>
                    </a:p>
                  </a:txBody>
                  <a:tcPr marL="9525" marR="9525" marT="9525" marB="0" anchor="ctr"/>
                </a:tc>
                <a:tc>
                  <a:txBody>
                    <a:bodyPr/>
                    <a:lstStyle/>
                    <a:p>
                      <a:pPr algn="r" rtl="0" fontAlgn="ctr"/>
                      <a:r>
                        <a:rPr lang="en-IE" sz="1400" b="1" i="0" u="none" strike="noStrike" dirty="0">
                          <a:solidFill>
                            <a:srgbClr val="000000"/>
                          </a:solidFill>
                          <a:effectLst/>
                          <a:latin typeface="Calibri" panose="020F0502020204030204" pitchFamily="34" charset="0"/>
                        </a:rPr>
                        <a:t>50</a:t>
                      </a:r>
                      <a:r>
                        <a:rPr lang="en-IE" sz="1400" b="0" i="0" u="none" strike="noStrike" baseline="30000" dirty="0">
                          <a:solidFill>
                            <a:srgbClr val="000000"/>
                          </a:solidFill>
                          <a:effectLst/>
                          <a:latin typeface="Calibri" panose="020F0502020204030204" pitchFamily="34" charset="0"/>
                        </a:rPr>
                        <a:t>Ɨ</a:t>
                      </a:r>
                      <a:endParaRPr lang="en-IE" sz="14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r" rtl="0" fontAlgn="ctr"/>
                      <a:r>
                        <a:rPr lang="en-IE" sz="1400" b="1" i="0" u="none" strike="noStrike" dirty="0">
                          <a:solidFill>
                            <a:srgbClr val="000000"/>
                          </a:solidFill>
                          <a:effectLst/>
                          <a:latin typeface="Calibri" panose="020F0502020204030204" pitchFamily="34" charset="0"/>
                        </a:rPr>
                        <a:t>49ƗƗ</a:t>
                      </a:r>
                    </a:p>
                  </a:txBody>
                  <a:tcPr marL="9525" marR="9525" marT="9525" marB="0" anchor="ctr"/>
                </a:tc>
                <a:tc>
                  <a:txBody>
                    <a:bodyPr/>
                    <a:lstStyle/>
                    <a:p>
                      <a:pPr algn="r" rtl="0" fontAlgn="ctr"/>
                      <a:r>
                        <a:rPr lang="en-GB" sz="1400" b="1" i="0" u="none" strike="noStrike" dirty="0">
                          <a:solidFill>
                            <a:srgbClr val="000000"/>
                          </a:solidFill>
                          <a:effectLst/>
                          <a:latin typeface="Calibri" panose="020F0502020204030204" pitchFamily="34" charset="0"/>
                        </a:rPr>
                        <a:t>47§</a:t>
                      </a:r>
                      <a:endParaRPr lang="en-IE" sz="1400" b="1"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10002"/>
                  </a:ext>
                </a:extLst>
              </a:tr>
              <a:tr h="196576">
                <a:tc>
                  <a:txBody>
                    <a:bodyPr/>
                    <a:lstStyle/>
                    <a:p>
                      <a:pPr algn="l" rtl="0" fontAlgn="ctr"/>
                      <a:r>
                        <a:rPr lang="en-IE" sz="1400" b="1" i="0" u="none" strike="noStrike" dirty="0">
                          <a:solidFill>
                            <a:srgbClr val="FFFFFF"/>
                          </a:solidFill>
                          <a:effectLst/>
                          <a:latin typeface="Calibri" panose="020F0502020204030204" pitchFamily="34" charset="0"/>
                        </a:rPr>
                        <a:t>ELIGIBLE STAFF CATEGORY SIZE</a:t>
                      </a:r>
                    </a:p>
                  </a:txBody>
                  <a:tcPr marL="9525" marR="9525" marT="9525" marB="0" anchor="ctr">
                    <a:solidFill>
                      <a:srgbClr val="BA1F46"/>
                    </a:solidFill>
                  </a:tcPr>
                </a:tc>
                <a:tc gridSpan="7">
                  <a:txBody>
                    <a:bodyPr/>
                    <a:lstStyle/>
                    <a:p>
                      <a:pPr algn="l" fontAlgn="b"/>
                      <a:r>
                        <a:rPr lang="en-IE" sz="1800" b="0" i="0" u="none" strike="noStrike" dirty="0">
                          <a:solidFill>
                            <a:srgbClr val="000000"/>
                          </a:solidFill>
                          <a:effectLst/>
                          <a:latin typeface="Arial" panose="020B0604020202020204" pitchFamily="34" charset="0"/>
                        </a:rPr>
                        <a:t> </a:t>
                      </a:r>
                    </a:p>
                  </a:txBody>
                  <a:tcPr marL="9525" marR="9525" marT="9525" marB="0" anchor="b">
                    <a:solidFill>
                      <a:schemeClr val="accent1">
                        <a:lumMod val="60000"/>
                        <a:lumOff val="40000"/>
                      </a:schemeClr>
                    </a:solidFill>
                  </a:tcPr>
                </a:tc>
                <a:tc hMerge="1">
                  <a:txBody>
                    <a:bodyPr/>
                    <a:lstStyle/>
                    <a:p>
                      <a:endParaRPr lang="en-IE"/>
                    </a:p>
                  </a:txBody>
                  <a:tcPr/>
                </a:tc>
                <a:tc hMerge="1">
                  <a:txBody>
                    <a:bodyPr/>
                    <a:lstStyle/>
                    <a:p>
                      <a:endParaRPr lang="en-IE"/>
                    </a:p>
                  </a:txBody>
                  <a:tcPr/>
                </a:tc>
                <a:tc hMerge="1">
                  <a:txBody>
                    <a:bodyPr/>
                    <a:lstStyle/>
                    <a:p>
                      <a:endParaRPr lang="en-IE"/>
                    </a:p>
                  </a:txBody>
                  <a:tcPr/>
                </a:tc>
                <a:tc hMerge="1">
                  <a:txBody>
                    <a:bodyPr/>
                    <a:lstStyle/>
                    <a:p>
                      <a:endParaRPr lang="en-IE"/>
                    </a:p>
                  </a:txBody>
                  <a:tcPr/>
                </a:tc>
                <a:tc hMerge="1">
                  <a:txBody>
                    <a:bodyPr/>
                    <a:lstStyle/>
                    <a:p>
                      <a:endParaRPr lang="en-IE"/>
                    </a:p>
                  </a:txBody>
                  <a:tcPr/>
                </a:tc>
                <a:tc hMerge="1">
                  <a:txBody>
                    <a:bodyPr/>
                    <a:lstStyle/>
                    <a:p>
                      <a:endParaRPr lang="en-IE"/>
                    </a:p>
                  </a:txBody>
                  <a:tcPr/>
                </a:tc>
                <a:tc>
                  <a:txBody>
                    <a:bodyPr/>
                    <a:lstStyle/>
                    <a:p>
                      <a:pPr algn="l" fontAlgn="b"/>
                      <a:r>
                        <a:rPr lang="en-IE" sz="1800" b="0" i="0" u="none" strike="noStrike" dirty="0">
                          <a:solidFill>
                            <a:srgbClr val="000000"/>
                          </a:solidFill>
                          <a:effectLst/>
                          <a:latin typeface="Arial" panose="020B0604020202020204" pitchFamily="34" charset="0"/>
                        </a:rPr>
                        <a:t> </a:t>
                      </a:r>
                    </a:p>
                  </a:txBody>
                  <a:tcPr marL="9525" marR="9525" marT="9525" marB="0" anchor="b">
                    <a:solidFill>
                      <a:schemeClr val="accent1">
                        <a:lumMod val="60000"/>
                        <a:lumOff val="40000"/>
                      </a:schemeClr>
                    </a:solidFill>
                  </a:tcPr>
                </a:tc>
                <a:tc>
                  <a:txBody>
                    <a:bodyPr/>
                    <a:lstStyle/>
                    <a:p>
                      <a:pPr algn="l" fontAlgn="b"/>
                      <a:r>
                        <a:rPr lang="en-IE" sz="1800" b="0" i="0" u="none" strike="noStrike" dirty="0">
                          <a:solidFill>
                            <a:srgbClr val="000000"/>
                          </a:solidFill>
                          <a:effectLst/>
                          <a:latin typeface="Arial" panose="020B0604020202020204" pitchFamily="34" charset="0"/>
                        </a:rPr>
                        <a:t> </a:t>
                      </a:r>
                    </a:p>
                  </a:txBody>
                  <a:tcPr marL="9525" marR="9525" marT="9525" marB="0" anchor="b">
                    <a:solidFill>
                      <a:schemeClr val="accent1">
                        <a:lumMod val="60000"/>
                        <a:lumOff val="40000"/>
                      </a:schemeClr>
                    </a:solidFill>
                  </a:tcPr>
                </a:tc>
                <a:tc>
                  <a:txBody>
                    <a:bodyPr/>
                    <a:lstStyle/>
                    <a:p>
                      <a:pPr algn="l" fontAlgn="b"/>
                      <a:r>
                        <a:rPr lang="en-IE" sz="1800" b="0" i="0" u="none" strike="noStrike" dirty="0">
                          <a:solidFill>
                            <a:srgbClr val="000000"/>
                          </a:solidFill>
                          <a:effectLst/>
                          <a:latin typeface="Arial" panose="020B0604020202020204" pitchFamily="34" charset="0"/>
                        </a:rPr>
                        <a:t> </a:t>
                      </a:r>
                    </a:p>
                  </a:txBody>
                  <a:tcPr marL="9525" marR="9525" marT="9525" marB="0" anchor="b">
                    <a:solidFill>
                      <a:schemeClr val="accent1">
                        <a:lumMod val="60000"/>
                        <a:lumOff val="40000"/>
                      </a:schemeClr>
                    </a:solidFill>
                  </a:tcPr>
                </a:tc>
                <a:tc>
                  <a:txBody>
                    <a:bodyPr/>
                    <a:lstStyle/>
                    <a:p>
                      <a:pPr algn="r" fontAlgn="b"/>
                      <a:endParaRPr lang="en-IE" sz="1400" b="0" i="0" u="none" strike="noStrike" dirty="0">
                        <a:solidFill>
                          <a:srgbClr val="000000"/>
                        </a:solidFill>
                        <a:effectLst/>
                        <a:latin typeface="Arial" panose="020B0604020202020204" pitchFamily="34" charset="0"/>
                      </a:endParaRPr>
                    </a:p>
                  </a:txBody>
                  <a:tcPr marL="9525" marR="9525" marT="9525" marB="0" anchor="b">
                    <a:solidFill>
                      <a:schemeClr val="accent1">
                        <a:lumMod val="60000"/>
                        <a:lumOff val="40000"/>
                      </a:schemeClr>
                    </a:solidFill>
                  </a:tcPr>
                </a:tc>
                <a:extLst>
                  <a:ext uri="{0D108BD9-81ED-4DB2-BD59-A6C34878D82A}">
                    <a16:rowId xmlns:a16="http://schemas.microsoft.com/office/drawing/2014/main" val="10003"/>
                  </a:ext>
                </a:extLst>
              </a:tr>
              <a:tr h="163813">
                <a:tc>
                  <a:txBody>
                    <a:bodyPr/>
                    <a:lstStyle/>
                    <a:p>
                      <a:pPr algn="l" rtl="0" fontAlgn="ctr"/>
                      <a:r>
                        <a:rPr lang="en-IE" sz="1400" b="1" i="0" u="none" strike="noStrike" dirty="0">
                          <a:solidFill>
                            <a:srgbClr val="FFFFFF"/>
                          </a:solidFill>
                          <a:effectLst/>
                          <a:latin typeface="Calibri" panose="020F0502020204030204" pitchFamily="34" charset="0"/>
                        </a:rPr>
                        <a:t>&lt;250</a:t>
                      </a:r>
                    </a:p>
                  </a:txBody>
                  <a:tcPr marL="9525" marR="9525" marT="9525" marB="0" anchor="ctr">
                    <a:solidFill>
                      <a:srgbClr val="BA1F46"/>
                    </a:solidFill>
                  </a:tcPr>
                </a:tc>
                <a:tc>
                  <a:txBody>
                    <a:bodyPr/>
                    <a:lstStyle/>
                    <a:p>
                      <a:pPr algn="r" rtl="0" fontAlgn="ctr"/>
                      <a:r>
                        <a:rPr lang="en-IE" sz="1400" b="0" i="0" u="none" strike="noStrike" dirty="0">
                          <a:solidFill>
                            <a:srgbClr val="000000"/>
                          </a:solidFill>
                          <a:effectLst/>
                          <a:latin typeface="Calibri" panose="020F0502020204030204" pitchFamily="34" charset="0"/>
                        </a:rPr>
                        <a:t>15</a:t>
                      </a:r>
                    </a:p>
                  </a:txBody>
                  <a:tcPr marL="9525" marR="9525" marT="9525" marB="0" anchor="ctr"/>
                </a:tc>
                <a:tc>
                  <a:txBody>
                    <a:bodyPr/>
                    <a:lstStyle/>
                    <a:p>
                      <a:pPr algn="r" rtl="0" fontAlgn="ctr"/>
                      <a:r>
                        <a:rPr lang="en-IE" sz="1400" b="0" i="0" u="none" strike="noStrike" dirty="0">
                          <a:solidFill>
                            <a:srgbClr val="000000"/>
                          </a:solidFill>
                          <a:effectLst/>
                          <a:latin typeface="Calibri" panose="020F0502020204030204" pitchFamily="34" charset="0"/>
                        </a:rPr>
                        <a:t>6.7</a:t>
                      </a:r>
                    </a:p>
                  </a:txBody>
                  <a:tcPr marL="9525" marR="9525" marT="9525" marB="0" anchor="ctr"/>
                </a:tc>
                <a:tc>
                  <a:txBody>
                    <a:bodyPr/>
                    <a:lstStyle/>
                    <a:p>
                      <a:pPr algn="r" rtl="0" fontAlgn="ctr"/>
                      <a:r>
                        <a:rPr lang="en-IE" sz="1400" b="0" i="0" u="none" strike="noStrike" dirty="0">
                          <a:solidFill>
                            <a:srgbClr val="000000"/>
                          </a:solidFill>
                          <a:effectLst/>
                          <a:latin typeface="Calibri" panose="020F0502020204030204" pitchFamily="34" charset="0"/>
                        </a:rPr>
                        <a:t>8.1</a:t>
                      </a:r>
                    </a:p>
                  </a:txBody>
                  <a:tcPr marL="9525" marR="9525" marT="9525" marB="0" anchor="ctr"/>
                </a:tc>
                <a:tc>
                  <a:txBody>
                    <a:bodyPr/>
                    <a:lstStyle/>
                    <a:p>
                      <a:pPr algn="r" rtl="0" fontAlgn="ctr"/>
                      <a:r>
                        <a:rPr lang="en-IE" sz="1400" b="0" i="0" u="none" strike="noStrike" dirty="0">
                          <a:solidFill>
                            <a:srgbClr val="000000"/>
                          </a:solidFill>
                          <a:effectLst/>
                          <a:latin typeface="Calibri" panose="020F0502020204030204" pitchFamily="34" charset="0"/>
                        </a:rPr>
                        <a:t>8.9</a:t>
                      </a:r>
                    </a:p>
                  </a:txBody>
                  <a:tcPr marL="9525" marR="9525" marT="9525" marB="0" anchor="ctr"/>
                </a:tc>
                <a:tc>
                  <a:txBody>
                    <a:bodyPr/>
                    <a:lstStyle/>
                    <a:p>
                      <a:pPr algn="r" rtl="0" fontAlgn="ctr"/>
                      <a:r>
                        <a:rPr lang="en-IE" sz="1400" b="0" i="0" u="none" strike="noStrike" dirty="0">
                          <a:solidFill>
                            <a:srgbClr val="000000"/>
                          </a:solidFill>
                          <a:effectLst/>
                          <a:latin typeface="Calibri" panose="020F0502020204030204" pitchFamily="34" charset="0"/>
                        </a:rPr>
                        <a:t>12.7</a:t>
                      </a:r>
                    </a:p>
                  </a:txBody>
                  <a:tcPr marL="9525" marR="9525" marT="9525" marB="0" anchor="ctr"/>
                </a:tc>
                <a:tc>
                  <a:txBody>
                    <a:bodyPr/>
                    <a:lstStyle/>
                    <a:p>
                      <a:pPr algn="r" rtl="0" fontAlgn="ctr"/>
                      <a:r>
                        <a:rPr lang="en-IE" sz="1400" b="0" i="0" u="none" strike="noStrike" dirty="0">
                          <a:solidFill>
                            <a:srgbClr val="000000"/>
                          </a:solidFill>
                          <a:effectLst/>
                          <a:latin typeface="Calibri" panose="020F0502020204030204" pitchFamily="34" charset="0"/>
                        </a:rPr>
                        <a:t>23.1</a:t>
                      </a:r>
                    </a:p>
                  </a:txBody>
                  <a:tcPr marL="9525" marR="9525" marT="9525" marB="0" anchor="ctr"/>
                </a:tc>
                <a:tc>
                  <a:txBody>
                    <a:bodyPr/>
                    <a:lstStyle/>
                    <a:p>
                      <a:pPr algn="r" rtl="0" fontAlgn="ctr"/>
                      <a:r>
                        <a:rPr lang="en-IE" sz="1400" b="0" i="0" u="none" strike="noStrike" dirty="0">
                          <a:solidFill>
                            <a:srgbClr val="000000"/>
                          </a:solidFill>
                          <a:effectLst/>
                          <a:latin typeface="Calibri" panose="020F0502020204030204" pitchFamily="34" charset="0"/>
                        </a:rPr>
                        <a:t>40.1</a:t>
                      </a:r>
                    </a:p>
                  </a:txBody>
                  <a:tcPr marL="9525" marR="9525" marT="9525" marB="0" anchor="ctr"/>
                </a:tc>
                <a:tc>
                  <a:txBody>
                    <a:bodyPr/>
                    <a:lstStyle/>
                    <a:p>
                      <a:pPr algn="r" rtl="0" fontAlgn="b"/>
                      <a:r>
                        <a:rPr lang="en-IE" sz="1400" b="0" i="0" u="none" strike="noStrike" dirty="0">
                          <a:solidFill>
                            <a:srgbClr val="000000"/>
                          </a:solidFill>
                          <a:effectLst/>
                          <a:latin typeface="Calibri" panose="020F0502020204030204" pitchFamily="34" charset="0"/>
                        </a:rPr>
                        <a:t>42.4</a:t>
                      </a:r>
                    </a:p>
                  </a:txBody>
                  <a:tcPr marL="9525" marR="9525" marT="9525" marB="0" anchor="b"/>
                </a:tc>
                <a:tc>
                  <a:txBody>
                    <a:bodyPr/>
                    <a:lstStyle/>
                    <a:p>
                      <a:pPr algn="r" rtl="0" fontAlgn="b"/>
                      <a:r>
                        <a:rPr lang="en-IE" sz="1400" b="0" i="0" u="none" strike="noStrike" dirty="0">
                          <a:solidFill>
                            <a:srgbClr val="000000"/>
                          </a:solidFill>
                          <a:effectLst/>
                          <a:latin typeface="Calibri" panose="020F0502020204030204" pitchFamily="34" charset="0"/>
                        </a:rPr>
                        <a:t>49.4</a:t>
                      </a:r>
                    </a:p>
                  </a:txBody>
                  <a:tcPr marL="9525" marR="9525" marT="9525" marB="0" anchor="b"/>
                </a:tc>
                <a:tc>
                  <a:txBody>
                    <a:bodyPr/>
                    <a:lstStyle/>
                    <a:p>
                      <a:pPr algn="r" rtl="0" fontAlgn="b"/>
                      <a:r>
                        <a:rPr lang="en-IE" sz="1400" b="0" i="0" u="none" strike="noStrike" dirty="0">
                          <a:solidFill>
                            <a:srgbClr val="000000"/>
                          </a:solidFill>
                          <a:effectLst/>
                          <a:latin typeface="Calibri" panose="020F0502020204030204" pitchFamily="34" charset="0"/>
                        </a:rPr>
                        <a:t>67.4</a:t>
                      </a:r>
                    </a:p>
                  </a:txBody>
                  <a:tcPr marL="9525" marR="9525" marT="9525" marB="0" anchor="b"/>
                </a:tc>
                <a:tc>
                  <a:txBody>
                    <a:bodyPr/>
                    <a:lstStyle/>
                    <a:p>
                      <a:pPr algn="r" fontAlgn="b"/>
                      <a:r>
                        <a:rPr lang="en-IE" sz="1400" b="0" i="0" u="none" strike="noStrike" dirty="0">
                          <a:solidFill>
                            <a:srgbClr val="000000"/>
                          </a:solidFill>
                          <a:effectLst/>
                          <a:latin typeface="Calibri" panose="020F0502020204030204" pitchFamily="34" charset="0"/>
                        </a:rPr>
                        <a:t>52.9</a:t>
                      </a:r>
                    </a:p>
                  </a:txBody>
                  <a:tcPr marL="0" marR="0" marT="0" marB="0" anchor="b"/>
                </a:tc>
                <a:extLst>
                  <a:ext uri="{0D108BD9-81ED-4DB2-BD59-A6C34878D82A}">
                    <a16:rowId xmlns:a16="http://schemas.microsoft.com/office/drawing/2014/main" val="10004"/>
                  </a:ext>
                </a:extLst>
              </a:tr>
              <a:tr h="163813">
                <a:tc>
                  <a:txBody>
                    <a:bodyPr/>
                    <a:lstStyle/>
                    <a:p>
                      <a:pPr algn="l" rtl="0" fontAlgn="ctr"/>
                      <a:r>
                        <a:rPr lang="en-IE" sz="1400" b="1" i="0" u="none" strike="noStrike" dirty="0">
                          <a:solidFill>
                            <a:srgbClr val="FFFFFF"/>
                          </a:solidFill>
                          <a:effectLst/>
                          <a:latin typeface="Calibri" panose="020F0502020204030204" pitchFamily="34" charset="0"/>
                        </a:rPr>
                        <a:t>250-499</a:t>
                      </a:r>
                    </a:p>
                  </a:txBody>
                  <a:tcPr marL="9525" marR="9525" marT="9525" marB="0" anchor="ctr">
                    <a:solidFill>
                      <a:srgbClr val="BA1F46"/>
                    </a:solidFill>
                  </a:tcPr>
                </a:tc>
                <a:tc>
                  <a:txBody>
                    <a:bodyPr/>
                    <a:lstStyle/>
                    <a:p>
                      <a:pPr algn="r" rtl="0" fontAlgn="ctr"/>
                      <a:r>
                        <a:rPr lang="en-IE" sz="1400" b="0" i="0" u="none" strike="noStrike" dirty="0">
                          <a:solidFill>
                            <a:srgbClr val="000000"/>
                          </a:solidFill>
                          <a:effectLst/>
                          <a:latin typeface="Calibri" panose="020F0502020204030204" pitchFamily="34" charset="0"/>
                        </a:rPr>
                        <a:t>28.9</a:t>
                      </a:r>
                    </a:p>
                  </a:txBody>
                  <a:tcPr marL="9525" marR="9525" marT="9525" marB="0" anchor="ctr"/>
                </a:tc>
                <a:tc>
                  <a:txBody>
                    <a:bodyPr/>
                    <a:lstStyle/>
                    <a:p>
                      <a:pPr algn="r" rtl="0" fontAlgn="ctr"/>
                      <a:r>
                        <a:rPr lang="en-IE" sz="1400" b="0" i="0" u="none" strike="noStrike" dirty="0">
                          <a:solidFill>
                            <a:srgbClr val="000000"/>
                          </a:solidFill>
                          <a:effectLst/>
                          <a:latin typeface="Calibri" panose="020F0502020204030204" pitchFamily="34" charset="0"/>
                        </a:rPr>
                        <a:t>21.2</a:t>
                      </a:r>
                    </a:p>
                  </a:txBody>
                  <a:tcPr marL="9525" marR="9525" marT="9525" marB="0" anchor="ctr"/>
                </a:tc>
                <a:tc>
                  <a:txBody>
                    <a:bodyPr/>
                    <a:lstStyle/>
                    <a:p>
                      <a:pPr algn="r" rtl="0" fontAlgn="ctr"/>
                      <a:r>
                        <a:rPr lang="en-IE" sz="1400" b="0" i="0" u="none" strike="noStrike" dirty="0">
                          <a:solidFill>
                            <a:srgbClr val="000000"/>
                          </a:solidFill>
                          <a:effectLst/>
                          <a:latin typeface="Calibri" panose="020F0502020204030204" pitchFamily="34" charset="0"/>
                        </a:rPr>
                        <a:t>19.8</a:t>
                      </a:r>
                    </a:p>
                  </a:txBody>
                  <a:tcPr marL="9525" marR="9525" marT="9525" marB="0" anchor="ctr"/>
                </a:tc>
                <a:tc>
                  <a:txBody>
                    <a:bodyPr/>
                    <a:lstStyle/>
                    <a:p>
                      <a:pPr algn="r" rtl="0" fontAlgn="ctr"/>
                      <a:r>
                        <a:rPr lang="en-IE" sz="1400" b="0" i="0" u="none" strike="noStrike" dirty="0">
                          <a:solidFill>
                            <a:srgbClr val="000000"/>
                          </a:solidFill>
                          <a:effectLst/>
                          <a:latin typeface="Calibri" panose="020F0502020204030204" pitchFamily="34" charset="0"/>
                        </a:rPr>
                        <a:t>22.5</a:t>
                      </a:r>
                    </a:p>
                  </a:txBody>
                  <a:tcPr marL="9525" marR="9525" marT="9525" marB="0" anchor="ctr"/>
                </a:tc>
                <a:tc>
                  <a:txBody>
                    <a:bodyPr/>
                    <a:lstStyle/>
                    <a:p>
                      <a:pPr algn="r" rtl="0" fontAlgn="ctr"/>
                      <a:r>
                        <a:rPr lang="en-IE" sz="1400" b="0" i="0" u="none" strike="noStrike" dirty="0">
                          <a:solidFill>
                            <a:srgbClr val="000000"/>
                          </a:solidFill>
                          <a:effectLst/>
                          <a:latin typeface="Calibri" panose="020F0502020204030204" pitchFamily="34" charset="0"/>
                        </a:rPr>
                        <a:t>24.3</a:t>
                      </a:r>
                    </a:p>
                  </a:txBody>
                  <a:tcPr marL="9525" marR="9525" marT="9525" marB="0" anchor="ctr"/>
                </a:tc>
                <a:tc>
                  <a:txBody>
                    <a:bodyPr/>
                    <a:lstStyle/>
                    <a:p>
                      <a:pPr algn="r" rtl="0" fontAlgn="ctr"/>
                      <a:r>
                        <a:rPr lang="en-IE" sz="1400" b="0" i="0" u="none" strike="noStrike" dirty="0">
                          <a:solidFill>
                            <a:srgbClr val="000000"/>
                          </a:solidFill>
                          <a:effectLst/>
                          <a:latin typeface="Calibri" panose="020F0502020204030204" pitchFamily="34" charset="0"/>
                        </a:rPr>
                        <a:t>32.2</a:t>
                      </a:r>
                    </a:p>
                  </a:txBody>
                  <a:tcPr marL="9525" marR="9525" marT="9525" marB="0" anchor="ctr"/>
                </a:tc>
                <a:tc>
                  <a:txBody>
                    <a:bodyPr/>
                    <a:lstStyle/>
                    <a:p>
                      <a:pPr algn="r" rtl="0" fontAlgn="ctr"/>
                      <a:r>
                        <a:rPr lang="en-IE" sz="1400" b="0" i="0" u="none" strike="noStrike" dirty="0">
                          <a:solidFill>
                            <a:srgbClr val="000000"/>
                          </a:solidFill>
                          <a:effectLst/>
                          <a:latin typeface="Calibri" panose="020F0502020204030204" pitchFamily="34" charset="0"/>
                        </a:rPr>
                        <a:t>46.5</a:t>
                      </a:r>
                    </a:p>
                  </a:txBody>
                  <a:tcPr marL="9525" marR="9525" marT="9525" marB="0" anchor="ctr"/>
                </a:tc>
                <a:tc>
                  <a:txBody>
                    <a:bodyPr/>
                    <a:lstStyle/>
                    <a:p>
                      <a:pPr algn="r" rtl="0" fontAlgn="b"/>
                      <a:r>
                        <a:rPr lang="en-IE" sz="1400" b="0" i="0" u="none" strike="noStrike" dirty="0">
                          <a:solidFill>
                            <a:srgbClr val="000000"/>
                          </a:solidFill>
                          <a:effectLst/>
                          <a:latin typeface="Calibri" panose="020F0502020204030204" pitchFamily="34" charset="0"/>
                        </a:rPr>
                        <a:t>49.4</a:t>
                      </a:r>
                    </a:p>
                  </a:txBody>
                  <a:tcPr marL="9525" marR="9525" marT="9525" marB="0" anchor="b"/>
                </a:tc>
                <a:tc>
                  <a:txBody>
                    <a:bodyPr/>
                    <a:lstStyle/>
                    <a:p>
                      <a:pPr algn="r" rtl="0" fontAlgn="b"/>
                      <a:r>
                        <a:rPr lang="en-IE" sz="1400" b="0" i="0" u="none" strike="noStrike" dirty="0">
                          <a:solidFill>
                            <a:srgbClr val="000000"/>
                          </a:solidFill>
                          <a:effectLst/>
                          <a:latin typeface="Calibri" panose="020F0502020204030204" pitchFamily="34" charset="0"/>
                        </a:rPr>
                        <a:t>50.5</a:t>
                      </a:r>
                    </a:p>
                  </a:txBody>
                  <a:tcPr marL="9525" marR="9525" marT="9525" marB="0" anchor="b"/>
                </a:tc>
                <a:tc>
                  <a:txBody>
                    <a:bodyPr/>
                    <a:lstStyle/>
                    <a:p>
                      <a:pPr algn="r" rtl="0" fontAlgn="b"/>
                      <a:r>
                        <a:rPr lang="en-IE" sz="1400" b="0" i="0" u="none" strike="noStrike" dirty="0">
                          <a:solidFill>
                            <a:srgbClr val="000000"/>
                          </a:solidFill>
                          <a:effectLst/>
                          <a:latin typeface="Calibri" panose="020F0502020204030204" pitchFamily="34" charset="0"/>
                        </a:rPr>
                        <a:t>70.6</a:t>
                      </a:r>
                    </a:p>
                  </a:txBody>
                  <a:tcPr marL="9525" marR="9525" marT="9525" marB="0" anchor="b"/>
                </a:tc>
                <a:tc>
                  <a:txBody>
                    <a:bodyPr/>
                    <a:lstStyle/>
                    <a:p>
                      <a:pPr algn="r" fontAlgn="b"/>
                      <a:r>
                        <a:rPr lang="en-IE" sz="1400" b="0" i="0" u="none" strike="noStrike" dirty="0">
                          <a:solidFill>
                            <a:srgbClr val="000000"/>
                          </a:solidFill>
                          <a:effectLst/>
                          <a:latin typeface="Calibri" panose="020F0502020204030204" pitchFamily="34" charset="0"/>
                        </a:rPr>
                        <a:t>58.9</a:t>
                      </a:r>
                    </a:p>
                  </a:txBody>
                  <a:tcPr marL="0" marR="0" marT="0" marB="0" anchor="b"/>
                </a:tc>
                <a:extLst>
                  <a:ext uri="{0D108BD9-81ED-4DB2-BD59-A6C34878D82A}">
                    <a16:rowId xmlns:a16="http://schemas.microsoft.com/office/drawing/2014/main" val="10005"/>
                  </a:ext>
                </a:extLst>
              </a:tr>
              <a:tr h="163813">
                <a:tc>
                  <a:txBody>
                    <a:bodyPr/>
                    <a:lstStyle/>
                    <a:p>
                      <a:pPr algn="l" rtl="0" fontAlgn="ctr"/>
                      <a:r>
                        <a:rPr lang="en-IE" sz="1400" b="1" i="0" u="none" strike="noStrike" dirty="0">
                          <a:solidFill>
                            <a:srgbClr val="FFFFFF"/>
                          </a:solidFill>
                          <a:effectLst/>
                          <a:latin typeface="Calibri" panose="020F0502020204030204" pitchFamily="34" charset="0"/>
                        </a:rPr>
                        <a:t>500-999</a:t>
                      </a:r>
                    </a:p>
                  </a:txBody>
                  <a:tcPr marL="9525" marR="9525" marT="9525" marB="0" anchor="ctr">
                    <a:solidFill>
                      <a:srgbClr val="BA1F46"/>
                    </a:solidFill>
                  </a:tcPr>
                </a:tc>
                <a:tc>
                  <a:txBody>
                    <a:bodyPr/>
                    <a:lstStyle/>
                    <a:p>
                      <a:pPr algn="r" rtl="0" fontAlgn="ctr"/>
                      <a:r>
                        <a:rPr lang="en-IE" sz="1400" b="0" i="0" u="none" strike="noStrike" dirty="0">
                          <a:solidFill>
                            <a:srgbClr val="000000"/>
                          </a:solidFill>
                          <a:effectLst/>
                          <a:latin typeface="Calibri" panose="020F0502020204030204" pitchFamily="34" charset="0"/>
                        </a:rPr>
                        <a:t>19.3</a:t>
                      </a:r>
                    </a:p>
                  </a:txBody>
                  <a:tcPr marL="9525" marR="9525" marT="9525" marB="0" anchor="ctr"/>
                </a:tc>
                <a:tc>
                  <a:txBody>
                    <a:bodyPr/>
                    <a:lstStyle/>
                    <a:p>
                      <a:pPr algn="r" rtl="0" fontAlgn="ctr"/>
                      <a:r>
                        <a:rPr lang="en-IE" sz="1400" b="0" i="0" u="none" strike="noStrike" dirty="0">
                          <a:solidFill>
                            <a:srgbClr val="000000"/>
                          </a:solidFill>
                          <a:effectLst/>
                          <a:latin typeface="Calibri" panose="020F0502020204030204" pitchFamily="34" charset="0"/>
                        </a:rPr>
                        <a:t>14.2</a:t>
                      </a:r>
                    </a:p>
                  </a:txBody>
                  <a:tcPr marL="9525" marR="9525" marT="9525" marB="0" anchor="ctr"/>
                </a:tc>
                <a:tc>
                  <a:txBody>
                    <a:bodyPr/>
                    <a:lstStyle/>
                    <a:p>
                      <a:pPr algn="r" rtl="0" fontAlgn="ctr"/>
                      <a:r>
                        <a:rPr lang="en-IE" sz="1400" b="0" i="0" u="none" strike="noStrike" dirty="0">
                          <a:solidFill>
                            <a:srgbClr val="000000"/>
                          </a:solidFill>
                          <a:effectLst/>
                          <a:latin typeface="Calibri" panose="020F0502020204030204" pitchFamily="34" charset="0"/>
                        </a:rPr>
                        <a:t>22.1</a:t>
                      </a:r>
                    </a:p>
                  </a:txBody>
                  <a:tcPr marL="9525" marR="9525" marT="9525" marB="0" anchor="ctr"/>
                </a:tc>
                <a:tc>
                  <a:txBody>
                    <a:bodyPr/>
                    <a:lstStyle/>
                    <a:p>
                      <a:pPr algn="r" rtl="0" fontAlgn="ctr"/>
                      <a:r>
                        <a:rPr lang="en-IE" sz="1400" b="0" i="0" u="none" strike="noStrike" dirty="0">
                          <a:solidFill>
                            <a:srgbClr val="000000"/>
                          </a:solidFill>
                          <a:effectLst/>
                          <a:latin typeface="Calibri" panose="020F0502020204030204" pitchFamily="34" charset="0"/>
                        </a:rPr>
                        <a:t>24.4</a:t>
                      </a:r>
                    </a:p>
                  </a:txBody>
                  <a:tcPr marL="9525" marR="9525" marT="9525" marB="0" anchor="ctr"/>
                </a:tc>
                <a:tc>
                  <a:txBody>
                    <a:bodyPr/>
                    <a:lstStyle/>
                    <a:p>
                      <a:pPr algn="r" rtl="0" fontAlgn="ctr"/>
                      <a:r>
                        <a:rPr lang="en-IE" sz="1400" b="0" i="0" u="none" strike="noStrike" dirty="0">
                          <a:solidFill>
                            <a:srgbClr val="000000"/>
                          </a:solidFill>
                          <a:effectLst/>
                          <a:latin typeface="Calibri" panose="020F0502020204030204" pitchFamily="34" charset="0"/>
                        </a:rPr>
                        <a:t>24.8</a:t>
                      </a:r>
                    </a:p>
                  </a:txBody>
                  <a:tcPr marL="9525" marR="9525" marT="9525" marB="0" anchor="ctr"/>
                </a:tc>
                <a:tc>
                  <a:txBody>
                    <a:bodyPr/>
                    <a:lstStyle/>
                    <a:p>
                      <a:pPr algn="r" rtl="0" fontAlgn="ctr"/>
                      <a:r>
                        <a:rPr lang="en-IE" sz="1400" b="0" i="0" u="none" strike="noStrike" dirty="0">
                          <a:solidFill>
                            <a:srgbClr val="000000"/>
                          </a:solidFill>
                          <a:effectLst/>
                          <a:latin typeface="Calibri" panose="020F0502020204030204" pitchFamily="34" charset="0"/>
                        </a:rPr>
                        <a:t>34.3</a:t>
                      </a:r>
                    </a:p>
                  </a:txBody>
                  <a:tcPr marL="9525" marR="9525" marT="9525" marB="0" anchor="ctr"/>
                </a:tc>
                <a:tc>
                  <a:txBody>
                    <a:bodyPr/>
                    <a:lstStyle/>
                    <a:p>
                      <a:pPr algn="r" rtl="0" fontAlgn="ctr"/>
                      <a:r>
                        <a:rPr lang="en-IE" sz="1400" b="0" i="0" u="none" strike="noStrike" dirty="0">
                          <a:solidFill>
                            <a:srgbClr val="000000"/>
                          </a:solidFill>
                          <a:effectLst/>
                          <a:latin typeface="Calibri" panose="020F0502020204030204" pitchFamily="34" charset="0"/>
                        </a:rPr>
                        <a:t>46.1</a:t>
                      </a:r>
                    </a:p>
                  </a:txBody>
                  <a:tcPr marL="9525" marR="9525" marT="9525" marB="0" anchor="ctr"/>
                </a:tc>
                <a:tc>
                  <a:txBody>
                    <a:bodyPr/>
                    <a:lstStyle/>
                    <a:p>
                      <a:pPr algn="r" rtl="0" fontAlgn="b"/>
                      <a:r>
                        <a:rPr lang="en-IE" sz="1400" b="0" i="0" u="none" strike="noStrike" dirty="0">
                          <a:solidFill>
                            <a:srgbClr val="000000"/>
                          </a:solidFill>
                          <a:effectLst/>
                          <a:latin typeface="Calibri" panose="020F0502020204030204" pitchFamily="34" charset="0"/>
                        </a:rPr>
                        <a:t>52.2</a:t>
                      </a:r>
                    </a:p>
                  </a:txBody>
                  <a:tcPr marL="9525" marR="9525" marT="9525" marB="0" anchor="b"/>
                </a:tc>
                <a:tc>
                  <a:txBody>
                    <a:bodyPr/>
                    <a:lstStyle/>
                    <a:p>
                      <a:pPr algn="r" rtl="0" fontAlgn="b"/>
                      <a:r>
                        <a:rPr lang="en-IE" sz="1400" b="0" i="0" u="none" strike="noStrike" dirty="0">
                          <a:solidFill>
                            <a:srgbClr val="000000"/>
                          </a:solidFill>
                          <a:effectLst/>
                          <a:latin typeface="Calibri" panose="020F0502020204030204" pitchFamily="34" charset="0"/>
                        </a:rPr>
                        <a:t>60</a:t>
                      </a:r>
                    </a:p>
                  </a:txBody>
                  <a:tcPr marL="9525" marR="9525" marT="9525" marB="0" anchor="b"/>
                </a:tc>
                <a:tc>
                  <a:txBody>
                    <a:bodyPr/>
                    <a:lstStyle/>
                    <a:p>
                      <a:pPr algn="r" rtl="0" fontAlgn="b"/>
                      <a:r>
                        <a:rPr lang="en-IE" sz="1400" b="0" i="0" u="none" strike="noStrike" dirty="0">
                          <a:solidFill>
                            <a:srgbClr val="000000"/>
                          </a:solidFill>
                          <a:effectLst/>
                          <a:latin typeface="Calibri" panose="020F0502020204030204" pitchFamily="34" charset="0"/>
                        </a:rPr>
                        <a:t>72.9</a:t>
                      </a:r>
                    </a:p>
                  </a:txBody>
                  <a:tcPr marL="9525" marR="9525" marT="9525" marB="0" anchor="b"/>
                </a:tc>
                <a:tc>
                  <a:txBody>
                    <a:bodyPr/>
                    <a:lstStyle/>
                    <a:p>
                      <a:pPr algn="r" fontAlgn="b"/>
                      <a:r>
                        <a:rPr lang="en-IE" sz="1400" b="0" i="0" u="none" strike="noStrike" dirty="0">
                          <a:solidFill>
                            <a:srgbClr val="000000"/>
                          </a:solidFill>
                          <a:effectLst/>
                          <a:latin typeface="Calibri" panose="020F0502020204030204" pitchFamily="34" charset="0"/>
                        </a:rPr>
                        <a:t>66.3</a:t>
                      </a:r>
                    </a:p>
                  </a:txBody>
                  <a:tcPr marL="0" marR="0" marT="0" marB="0" anchor="b"/>
                </a:tc>
                <a:extLst>
                  <a:ext uri="{0D108BD9-81ED-4DB2-BD59-A6C34878D82A}">
                    <a16:rowId xmlns:a16="http://schemas.microsoft.com/office/drawing/2014/main" val="10006"/>
                  </a:ext>
                </a:extLst>
              </a:tr>
              <a:tr h="163813">
                <a:tc>
                  <a:txBody>
                    <a:bodyPr/>
                    <a:lstStyle/>
                    <a:p>
                      <a:pPr algn="l" rtl="0" fontAlgn="ctr"/>
                      <a:r>
                        <a:rPr lang="en-IE" sz="1400" b="1" i="0" u="none" strike="noStrike" dirty="0">
                          <a:solidFill>
                            <a:srgbClr val="FFFFFF"/>
                          </a:solidFill>
                          <a:effectLst/>
                          <a:latin typeface="Calibri" panose="020F0502020204030204" pitchFamily="34" charset="0"/>
                        </a:rPr>
                        <a:t>1000-1999</a:t>
                      </a:r>
                    </a:p>
                  </a:txBody>
                  <a:tcPr marL="9525" marR="9525" marT="9525" marB="0" anchor="ctr">
                    <a:solidFill>
                      <a:srgbClr val="BA1F46"/>
                    </a:solidFill>
                  </a:tcPr>
                </a:tc>
                <a:tc>
                  <a:txBody>
                    <a:bodyPr/>
                    <a:lstStyle/>
                    <a:p>
                      <a:pPr algn="r" rtl="0" fontAlgn="ctr"/>
                      <a:r>
                        <a:rPr lang="en-IE" sz="1400" b="0" i="0" u="none" strike="noStrike" dirty="0">
                          <a:solidFill>
                            <a:srgbClr val="000000"/>
                          </a:solidFill>
                          <a:effectLst/>
                          <a:latin typeface="Calibri" panose="020F0502020204030204" pitchFamily="34" charset="0"/>
                        </a:rPr>
                        <a:t>14.4</a:t>
                      </a:r>
                    </a:p>
                  </a:txBody>
                  <a:tcPr marL="9525" marR="9525" marT="9525" marB="0" anchor="ctr"/>
                </a:tc>
                <a:tc>
                  <a:txBody>
                    <a:bodyPr/>
                    <a:lstStyle/>
                    <a:p>
                      <a:pPr algn="r" rtl="0" fontAlgn="ctr"/>
                      <a:r>
                        <a:rPr lang="en-IE" sz="1400" b="0" i="0" u="none" strike="noStrike" dirty="0">
                          <a:solidFill>
                            <a:srgbClr val="000000"/>
                          </a:solidFill>
                          <a:effectLst/>
                          <a:latin typeface="Calibri" panose="020F0502020204030204" pitchFamily="34" charset="0"/>
                        </a:rPr>
                        <a:t>14</a:t>
                      </a:r>
                    </a:p>
                  </a:txBody>
                  <a:tcPr marL="9525" marR="9525" marT="9525" marB="0" anchor="ctr"/>
                </a:tc>
                <a:tc>
                  <a:txBody>
                    <a:bodyPr/>
                    <a:lstStyle/>
                    <a:p>
                      <a:pPr algn="r" rtl="0" fontAlgn="ctr"/>
                      <a:r>
                        <a:rPr lang="en-IE" sz="1400" b="0" i="0" u="none" strike="noStrike" dirty="0">
                          <a:solidFill>
                            <a:srgbClr val="000000"/>
                          </a:solidFill>
                          <a:effectLst/>
                          <a:latin typeface="Calibri" panose="020F0502020204030204" pitchFamily="34" charset="0"/>
                        </a:rPr>
                        <a:t>21.1</a:t>
                      </a:r>
                    </a:p>
                  </a:txBody>
                  <a:tcPr marL="9525" marR="9525" marT="9525" marB="0" anchor="ctr"/>
                </a:tc>
                <a:tc>
                  <a:txBody>
                    <a:bodyPr/>
                    <a:lstStyle/>
                    <a:p>
                      <a:pPr algn="r" rtl="0" fontAlgn="ctr"/>
                      <a:r>
                        <a:rPr lang="en-IE" sz="1400" b="0" i="0" u="none" strike="noStrike" dirty="0">
                          <a:solidFill>
                            <a:srgbClr val="000000"/>
                          </a:solidFill>
                          <a:effectLst/>
                          <a:latin typeface="Calibri" panose="020F0502020204030204" pitchFamily="34" charset="0"/>
                        </a:rPr>
                        <a:t>18.3</a:t>
                      </a:r>
                    </a:p>
                  </a:txBody>
                  <a:tcPr marL="9525" marR="9525" marT="9525" marB="0" anchor="ctr"/>
                </a:tc>
                <a:tc>
                  <a:txBody>
                    <a:bodyPr/>
                    <a:lstStyle/>
                    <a:p>
                      <a:pPr algn="r" rtl="0" fontAlgn="ctr"/>
                      <a:r>
                        <a:rPr lang="en-IE" sz="1400" b="0" i="0" u="none" strike="noStrike" dirty="0">
                          <a:solidFill>
                            <a:srgbClr val="000000"/>
                          </a:solidFill>
                          <a:effectLst/>
                          <a:latin typeface="Calibri" panose="020F0502020204030204" pitchFamily="34" charset="0"/>
                        </a:rPr>
                        <a:t>23.1</a:t>
                      </a:r>
                    </a:p>
                  </a:txBody>
                  <a:tcPr marL="9525" marR="9525" marT="9525" marB="0" anchor="ctr"/>
                </a:tc>
                <a:tc>
                  <a:txBody>
                    <a:bodyPr/>
                    <a:lstStyle/>
                    <a:p>
                      <a:pPr algn="r" rtl="0" fontAlgn="ctr"/>
                      <a:r>
                        <a:rPr lang="en-IE" sz="1400" b="0" i="0" u="none" strike="noStrike" dirty="0">
                          <a:solidFill>
                            <a:srgbClr val="000000"/>
                          </a:solidFill>
                          <a:effectLst/>
                          <a:latin typeface="Calibri" panose="020F0502020204030204" pitchFamily="34" charset="0"/>
                        </a:rPr>
                        <a:t>31.3</a:t>
                      </a:r>
                    </a:p>
                  </a:txBody>
                  <a:tcPr marL="9525" marR="9525" marT="9525" marB="0" anchor="ctr"/>
                </a:tc>
                <a:tc>
                  <a:txBody>
                    <a:bodyPr/>
                    <a:lstStyle/>
                    <a:p>
                      <a:pPr algn="r" rtl="0" fontAlgn="ctr"/>
                      <a:r>
                        <a:rPr lang="en-IE" sz="1400" b="0" i="0" u="none" strike="noStrike" dirty="0">
                          <a:solidFill>
                            <a:srgbClr val="000000"/>
                          </a:solidFill>
                          <a:effectLst/>
                          <a:latin typeface="Calibri" panose="020F0502020204030204" pitchFamily="34" charset="0"/>
                        </a:rPr>
                        <a:t>44.4</a:t>
                      </a:r>
                    </a:p>
                  </a:txBody>
                  <a:tcPr marL="9525" marR="9525" marT="9525" marB="0" anchor="ctr"/>
                </a:tc>
                <a:tc>
                  <a:txBody>
                    <a:bodyPr/>
                    <a:lstStyle/>
                    <a:p>
                      <a:pPr algn="r" rtl="0" fontAlgn="b"/>
                      <a:r>
                        <a:rPr lang="en-IE" sz="1400" b="0" i="0" u="none" strike="noStrike" dirty="0">
                          <a:solidFill>
                            <a:srgbClr val="000000"/>
                          </a:solidFill>
                          <a:effectLst/>
                          <a:latin typeface="Calibri" panose="020F0502020204030204" pitchFamily="34" charset="0"/>
                        </a:rPr>
                        <a:t>49</a:t>
                      </a:r>
                    </a:p>
                  </a:txBody>
                  <a:tcPr marL="9525" marR="9525" marT="9525" marB="0" anchor="b"/>
                </a:tc>
                <a:tc>
                  <a:txBody>
                    <a:bodyPr/>
                    <a:lstStyle/>
                    <a:p>
                      <a:pPr algn="r" rtl="0" fontAlgn="b"/>
                      <a:r>
                        <a:rPr lang="en-IE" sz="1400" b="0" i="0" u="none" strike="noStrike" dirty="0">
                          <a:solidFill>
                            <a:srgbClr val="000000"/>
                          </a:solidFill>
                          <a:effectLst/>
                          <a:latin typeface="Calibri" panose="020F0502020204030204" pitchFamily="34" charset="0"/>
                        </a:rPr>
                        <a:t>56.2</a:t>
                      </a:r>
                    </a:p>
                  </a:txBody>
                  <a:tcPr marL="9525" marR="9525" marT="9525" marB="0" anchor="b"/>
                </a:tc>
                <a:tc>
                  <a:txBody>
                    <a:bodyPr/>
                    <a:lstStyle/>
                    <a:p>
                      <a:pPr algn="r" rtl="0" fontAlgn="b"/>
                      <a:r>
                        <a:rPr lang="en-IE" sz="1400" b="0" i="0" u="none" strike="noStrike" dirty="0">
                          <a:solidFill>
                            <a:srgbClr val="000000"/>
                          </a:solidFill>
                          <a:effectLst/>
                          <a:latin typeface="Calibri" panose="020F0502020204030204" pitchFamily="34" charset="0"/>
                        </a:rPr>
                        <a:t>70.4</a:t>
                      </a:r>
                    </a:p>
                  </a:txBody>
                  <a:tcPr marL="9525" marR="9525" marT="9525" marB="0" anchor="b"/>
                </a:tc>
                <a:tc>
                  <a:txBody>
                    <a:bodyPr/>
                    <a:lstStyle/>
                    <a:p>
                      <a:pPr algn="r" fontAlgn="b"/>
                      <a:r>
                        <a:rPr lang="en-IE" sz="1400" b="0" i="0" u="none" strike="noStrike" dirty="0">
                          <a:solidFill>
                            <a:srgbClr val="000000"/>
                          </a:solidFill>
                          <a:effectLst/>
                          <a:latin typeface="Calibri" panose="020F0502020204030204" pitchFamily="34" charset="0"/>
                        </a:rPr>
                        <a:t>61.0</a:t>
                      </a:r>
                    </a:p>
                  </a:txBody>
                  <a:tcPr marL="0" marR="0" marT="0" marB="0" anchor="b"/>
                </a:tc>
                <a:extLst>
                  <a:ext uri="{0D108BD9-81ED-4DB2-BD59-A6C34878D82A}">
                    <a16:rowId xmlns:a16="http://schemas.microsoft.com/office/drawing/2014/main" val="10007"/>
                  </a:ext>
                </a:extLst>
              </a:tr>
              <a:tr h="163813">
                <a:tc>
                  <a:txBody>
                    <a:bodyPr/>
                    <a:lstStyle/>
                    <a:p>
                      <a:pPr algn="l" rtl="0" fontAlgn="ctr"/>
                      <a:r>
                        <a:rPr lang="en-IE" sz="1400" b="1" i="0" u="none" strike="noStrike" dirty="0">
                          <a:solidFill>
                            <a:srgbClr val="FFFFFF"/>
                          </a:solidFill>
                          <a:effectLst/>
                          <a:latin typeface="Calibri" panose="020F0502020204030204" pitchFamily="34" charset="0"/>
                        </a:rPr>
                        <a:t>&gt;=2000</a:t>
                      </a:r>
                    </a:p>
                  </a:txBody>
                  <a:tcPr marL="9525" marR="9525" marT="9525" marB="0" anchor="ctr">
                    <a:solidFill>
                      <a:srgbClr val="BA1F46"/>
                    </a:solidFill>
                  </a:tcPr>
                </a:tc>
                <a:tc>
                  <a:txBody>
                    <a:bodyPr/>
                    <a:lstStyle/>
                    <a:p>
                      <a:pPr algn="r" rtl="0" fontAlgn="ctr"/>
                      <a:r>
                        <a:rPr lang="en-IE" sz="1400" b="0" i="0" u="none" strike="noStrike" dirty="0">
                          <a:solidFill>
                            <a:srgbClr val="000000"/>
                          </a:solidFill>
                          <a:effectLst/>
                          <a:latin typeface="Calibri" panose="020F0502020204030204" pitchFamily="34" charset="0"/>
                        </a:rPr>
                        <a:t>19</a:t>
                      </a:r>
                    </a:p>
                  </a:txBody>
                  <a:tcPr marL="9525" marR="9525" marT="9525" marB="0" anchor="ctr"/>
                </a:tc>
                <a:tc>
                  <a:txBody>
                    <a:bodyPr/>
                    <a:lstStyle/>
                    <a:p>
                      <a:pPr algn="r" rtl="0" fontAlgn="ctr"/>
                      <a:r>
                        <a:rPr lang="en-IE" sz="1400" b="0" i="0" u="none" strike="noStrike" dirty="0">
                          <a:solidFill>
                            <a:srgbClr val="000000"/>
                          </a:solidFill>
                          <a:effectLst/>
                          <a:latin typeface="Calibri" panose="020F0502020204030204" pitchFamily="34" charset="0"/>
                        </a:rPr>
                        <a:t>20.2</a:t>
                      </a:r>
                    </a:p>
                  </a:txBody>
                  <a:tcPr marL="9525" marR="9525" marT="9525" marB="0" anchor="ctr"/>
                </a:tc>
                <a:tc>
                  <a:txBody>
                    <a:bodyPr/>
                    <a:lstStyle/>
                    <a:p>
                      <a:pPr algn="r" rtl="0" fontAlgn="ctr"/>
                      <a:r>
                        <a:rPr lang="en-IE" sz="1400" b="0" i="0" u="none" strike="noStrike" dirty="0">
                          <a:solidFill>
                            <a:srgbClr val="000000"/>
                          </a:solidFill>
                          <a:effectLst/>
                          <a:latin typeface="Calibri" panose="020F0502020204030204" pitchFamily="34" charset="0"/>
                        </a:rPr>
                        <a:t>27.1</a:t>
                      </a:r>
                    </a:p>
                  </a:txBody>
                  <a:tcPr marL="9525" marR="9525" marT="9525" marB="0" anchor="ctr"/>
                </a:tc>
                <a:tc>
                  <a:txBody>
                    <a:bodyPr/>
                    <a:lstStyle/>
                    <a:p>
                      <a:pPr algn="r" rtl="0" fontAlgn="ctr"/>
                      <a:r>
                        <a:rPr lang="en-IE" sz="1400" b="0" i="0" u="none" strike="noStrike" dirty="0">
                          <a:solidFill>
                            <a:srgbClr val="000000"/>
                          </a:solidFill>
                          <a:effectLst/>
                          <a:latin typeface="Calibri" panose="020F0502020204030204" pitchFamily="34" charset="0"/>
                        </a:rPr>
                        <a:t>26.5</a:t>
                      </a:r>
                    </a:p>
                  </a:txBody>
                  <a:tcPr marL="9525" marR="9525" marT="9525" marB="0" anchor="ctr"/>
                </a:tc>
                <a:tc>
                  <a:txBody>
                    <a:bodyPr/>
                    <a:lstStyle/>
                    <a:p>
                      <a:pPr algn="r" rtl="0" fontAlgn="ctr"/>
                      <a:r>
                        <a:rPr lang="en-IE" sz="1400" b="0" i="0" u="none" strike="noStrike" dirty="0">
                          <a:solidFill>
                            <a:srgbClr val="000000"/>
                          </a:solidFill>
                          <a:effectLst/>
                          <a:latin typeface="Calibri" panose="020F0502020204030204" pitchFamily="34" charset="0"/>
                        </a:rPr>
                        <a:t>26.7</a:t>
                      </a:r>
                    </a:p>
                  </a:txBody>
                  <a:tcPr marL="9525" marR="9525" marT="9525" marB="0" anchor="ctr"/>
                </a:tc>
                <a:tc>
                  <a:txBody>
                    <a:bodyPr/>
                    <a:lstStyle/>
                    <a:p>
                      <a:pPr algn="r" rtl="0" fontAlgn="ctr"/>
                      <a:r>
                        <a:rPr lang="en-IE" sz="1400" b="0" i="0" u="none" strike="noStrike" dirty="0">
                          <a:solidFill>
                            <a:srgbClr val="000000"/>
                          </a:solidFill>
                          <a:effectLst/>
                          <a:latin typeface="Calibri" panose="020F0502020204030204" pitchFamily="34" charset="0"/>
                        </a:rPr>
                        <a:t>35.6</a:t>
                      </a:r>
                    </a:p>
                  </a:txBody>
                  <a:tcPr marL="9525" marR="9525" marT="9525" marB="0" anchor="ctr"/>
                </a:tc>
                <a:tc>
                  <a:txBody>
                    <a:bodyPr/>
                    <a:lstStyle/>
                    <a:p>
                      <a:pPr algn="r" rtl="0" fontAlgn="ctr"/>
                      <a:r>
                        <a:rPr lang="en-IE" sz="1400" b="0" i="0" u="none" strike="noStrike" dirty="0">
                          <a:solidFill>
                            <a:srgbClr val="000000"/>
                          </a:solidFill>
                          <a:effectLst/>
                          <a:latin typeface="Calibri" panose="020F0502020204030204" pitchFamily="34" charset="0"/>
                        </a:rPr>
                        <a:t>44.7</a:t>
                      </a:r>
                    </a:p>
                  </a:txBody>
                  <a:tcPr marL="9525" marR="9525" marT="9525" marB="0" anchor="ctr"/>
                </a:tc>
                <a:tc>
                  <a:txBody>
                    <a:bodyPr/>
                    <a:lstStyle/>
                    <a:p>
                      <a:pPr algn="r" rtl="0" fontAlgn="b"/>
                      <a:r>
                        <a:rPr lang="en-IE" sz="1400" b="0" i="0" u="none" strike="noStrike" dirty="0">
                          <a:solidFill>
                            <a:srgbClr val="000000"/>
                          </a:solidFill>
                          <a:effectLst/>
                          <a:latin typeface="Calibri" panose="020F0502020204030204" pitchFamily="34" charset="0"/>
                        </a:rPr>
                        <a:t>54.6</a:t>
                      </a:r>
                    </a:p>
                  </a:txBody>
                  <a:tcPr marL="9525" marR="9525" marT="9525" marB="0" anchor="b"/>
                </a:tc>
                <a:tc>
                  <a:txBody>
                    <a:bodyPr/>
                    <a:lstStyle/>
                    <a:p>
                      <a:pPr algn="r" rtl="0" fontAlgn="b"/>
                      <a:r>
                        <a:rPr lang="en-IE" sz="1400" b="0" i="0" u="none" strike="noStrike" dirty="0">
                          <a:solidFill>
                            <a:srgbClr val="000000"/>
                          </a:solidFill>
                          <a:effectLst/>
                          <a:latin typeface="Calibri" panose="020F0502020204030204" pitchFamily="34" charset="0"/>
                        </a:rPr>
                        <a:t>60.8</a:t>
                      </a:r>
                    </a:p>
                  </a:txBody>
                  <a:tcPr marL="9525" marR="9525" marT="9525" marB="0" anchor="b"/>
                </a:tc>
                <a:tc>
                  <a:txBody>
                    <a:bodyPr/>
                    <a:lstStyle/>
                    <a:p>
                      <a:pPr algn="r" rtl="0" fontAlgn="b"/>
                      <a:r>
                        <a:rPr lang="en-IE" sz="1400" b="0" i="0" u="none" strike="noStrike" dirty="0">
                          <a:solidFill>
                            <a:srgbClr val="000000"/>
                          </a:solidFill>
                          <a:effectLst/>
                          <a:latin typeface="Calibri" panose="020F0502020204030204" pitchFamily="34" charset="0"/>
                        </a:rPr>
                        <a:t>71.8</a:t>
                      </a:r>
                    </a:p>
                  </a:txBody>
                  <a:tcPr marL="9525" marR="9525" marT="9525" marB="0" anchor="b"/>
                </a:tc>
                <a:tc>
                  <a:txBody>
                    <a:bodyPr/>
                    <a:lstStyle/>
                    <a:p>
                      <a:pPr algn="r" fontAlgn="b"/>
                      <a:r>
                        <a:rPr lang="en-IE" sz="1400" b="0" i="0" u="none" strike="noStrike" dirty="0">
                          <a:solidFill>
                            <a:srgbClr val="000000"/>
                          </a:solidFill>
                          <a:effectLst/>
                          <a:latin typeface="Calibri" panose="020F0502020204030204" pitchFamily="34" charset="0"/>
                        </a:rPr>
                        <a:t>65.4</a:t>
                      </a:r>
                    </a:p>
                  </a:txBody>
                  <a:tcPr marL="0" marR="0" marT="0" marB="0" anchor="b"/>
                </a:tc>
                <a:extLst>
                  <a:ext uri="{0D108BD9-81ED-4DB2-BD59-A6C34878D82A}">
                    <a16:rowId xmlns:a16="http://schemas.microsoft.com/office/drawing/2014/main" val="10008"/>
                  </a:ext>
                </a:extLst>
              </a:tr>
              <a:tr h="196576">
                <a:tc>
                  <a:txBody>
                    <a:bodyPr/>
                    <a:lstStyle/>
                    <a:p>
                      <a:pPr algn="l" rtl="0" fontAlgn="ctr"/>
                      <a:r>
                        <a:rPr lang="en-IE" sz="1400" b="1" i="0" u="none" strike="noStrike" dirty="0">
                          <a:solidFill>
                            <a:srgbClr val="FFFFFF"/>
                          </a:solidFill>
                          <a:effectLst/>
                          <a:latin typeface="Calibri" panose="020F0502020204030204" pitchFamily="34" charset="0"/>
                        </a:rPr>
                        <a:t>UPTAKE (%) PUBLIC HOSPITALS ONLY</a:t>
                      </a:r>
                    </a:p>
                  </a:txBody>
                  <a:tcPr marL="9525" marR="9525" marT="9525" marB="0" anchor="ctr">
                    <a:solidFill>
                      <a:srgbClr val="BA1F46"/>
                    </a:solidFill>
                  </a:tcPr>
                </a:tc>
                <a:tc>
                  <a:txBody>
                    <a:bodyPr/>
                    <a:lstStyle/>
                    <a:p>
                      <a:pPr algn="r" rtl="0" fontAlgn="ctr"/>
                      <a:r>
                        <a:rPr lang="en-IE" sz="1400" b="1" i="0" u="none" strike="noStrike" dirty="0">
                          <a:solidFill>
                            <a:srgbClr val="000000"/>
                          </a:solidFill>
                          <a:effectLst/>
                          <a:latin typeface="Calibri" panose="020F0502020204030204" pitchFamily="34" charset="0"/>
                        </a:rPr>
                        <a:t>18.1</a:t>
                      </a:r>
                    </a:p>
                  </a:txBody>
                  <a:tcPr marL="9525" marR="9525" marT="9525" marB="0" anchor="ctr">
                    <a:solidFill>
                      <a:schemeClr val="accent1">
                        <a:lumMod val="20000"/>
                        <a:lumOff val="80000"/>
                      </a:schemeClr>
                    </a:solidFill>
                  </a:tcPr>
                </a:tc>
                <a:tc>
                  <a:txBody>
                    <a:bodyPr/>
                    <a:lstStyle/>
                    <a:p>
                      <a:pPr algn="r" rtl="0" fontAlgn="ctr"/>
                      <a:r>
                        <a:rPr lang="en-IE" sz="1400" b="1" i="0" u="none" strike="noStrike" dirty="0">
                          <a:solidFill>
                            <a:srgbClr val="000000"/>
                          </a:solidFill>
                          <a:effectLst/>
                          <a:latin typeface="Calibri" panose="020F0502020204030204" pitchFamily="34" charset="0"/>
                        </a:rPr>
                        <a:t>17.6</a:t>
                      </a:r>
                    </a:p>
                  </a:txBody>
                  <a:tcPr marL="9525" marR="9525" marT="9525" marB="0" anchor="ctr">
                    <a:solidFill>
                      <a:schemeClr val="accent1">
                        <a:lumMod val="20000"/>
                        <a:lumOff val="80000"/>
                      </a:schemeClr>
                    </a:solidFill>
                  </a:tcPr>
                </a:tc>
                <a:tc>
                  <a:txBody>
                    <a:bodyPr/>
                    <a:lstStyle/>
                    <a:p>
                      <a:pPr algn="r" rtl="0" fontAlgn="ctr"/>
                      <a:r>
                        <a:rPr lang="en-IE" sz="1400" b="1" i="0" u="none" strike="noStrike" dirty="0">
                          <a:solidFill>
                            <a:srgbClr val="000000"/>
                          </a:solidFill>
                          <a:effectLst/>
                          <a:latin typeface="Calibri" panose="020F0502020204030204" pitchFamily="34" charset="0"/>
                        </a:rPr>
                        <a:t>24.1</a:t>
                      </a:r>
                    </a:p>
                  </a:txBody>
                  <a:tcPr marL="9525" marR="9525" marT="9525" marB="0" anchor="ctr">
                    <a:solidFill>
                      <a:schemeClr val="accent1">
                        <a:lumMod val="20000"/>
                        <a:lumOff val="80000"/>
                      </a:schemeClr>
                    </a:solidFill>
                  </a:tcPr>
                </a:tc>
                <a:tc>
                  <a:txBody>
                    <a:bodyPr/>
                    <a:lstStyle/>
                    <a:p>
                      <a:pPr algn="r" rtl="0" fontAlgn="ctr"/>
                      <a:r>
                        <a:rPr lang="en-IE" sz="1400" b="1" i="0" u="none" strike="noStrike" dirty="0">
                          <a:solidFill>
                            <a:srgbClr val="000000"/>
                          </a:solidFill>
                          <a:effectLst/>
                          <a:latin typeface="Calibri" panose="020F0502020204030204" pitchFamily="34" charset="0"/>
                        </a:rPr>
                        <a:t>23.5</a:t>
                      </a:r>
                    </a:p>
                  </a:txBody>
                  <a:tcPr marL="9525" marR="9525" marT="9525" marB="0" anchor="ctr">
                    <a:solidFill>
                      <a:schemeClr val="accent1">
                        <a:lumMod val="20000"/>
                        <a:lumOff val="80000"/>
                      </a:schemeClr>
                    </a:solidFill>
                  </a:tcPr>
                </a:tc>
                <a:tc>
                  <a:txBody>
                    <a:bodyPr/>
                    <a:lstStyle/>
                    <a:p>
                      <a:pPr algn="r" rtl="0" fontAlgn="ctr"/>
                      <a:r>
                        <a:rPr lang="en-IE" sz="1400" b="1" i="0" u="none" strike="noStrike" dirty="0">
                          <a:solidFill>
                            <a:srgbClr val="000000"/>
                          </a:solidFill>
                          <a:effectLst/>
                          <a:latin typeface="Calibri" panose="020F0502020204030204" pitchFamily="34" charset="0"/>
                        </a:rPr>
                        <a:t>25.2</a:t>
                      </a:r>
                    </a:p>
                  </a:txBody>
                  <a:tcPr marL="9525" marR="9525" marT="9525" marB="0" anchor="ctr">
                    <a:solidFill>
                      <a:schemeClr val="accent1">
                        <a:lumMod val="20000"/>
                        <a:lumOff val="80000"/>
                      </a:schemeClr>
                    </a:solidFill>
                  </a:tcPr>
                </a:tc>
                <a:tc>
                  <a:txBody>
                    <a:bodyPr/>
                    <a:lstStyle/>
                    <a:p>
                      <a:pPr algn="r" rtl="0" fontAlgn="ctr"/>
                      <a:r>
                        <a:rPr lang="en-IE" sz="1400" b="1" i="0" u="none" strike="noStrike" dirty="0">
                          <a:solidFill>
                            <a:srgbClr val="000000"/>
                          </a:solidFill>
                          <a:effectLst/>
                          <a:latin typeface="Calibri" panose="020F0502020204030204" pitchFamily="34" charset="0"/>
                        </a:rPr>
                        <a:t>34.0</a:t>
                      </a:r>
                    </a:p>
                  </a:txBody>
                  <a:tcPr marL="9525" marR="9525" marT="9525" marB="0" anchor="ctr">
                    <a:solidFill>
                      <a:schemeClr val="accent1">
                        <a:lumMod val="20000"/>
                        <a:lumOff val="80000"/>
                      </a:schemeClr>
                    </a:solidFill>
                  </a:tcPr>
                </a:tc>
                <a:tc>
                  <a:txBody>
                    <a:bodyPr/>
                    <a:lstStyle/>
                    <a:p>
                      <a:pPr algn="r" rtl="0" fontAlgn="ctr"/>
                      <a:r>
                        <a:rPr lang="en-IE" sz="1400" b="1" i="0" u="none" strike="noStrike" dirty="0">
                          <a:solidFill>
                            <a:srgbClr val="000000"/>
                          </a:solidFill>
                          <a:effectLst/>
                          <a:latin typeface="Calibri" panose="020F0502020204030204" pitchFamily="34" charset="0"/>
                        </a:rPr>
                        <a:t>44.8</a:t>
                      </a:r>
                    </a:p>
                  </a:txBody>
                  <a:tcPr marL="9525" marR="9525" marT="9525" marB="0" anchor="ctr">
                    <a:solidFill>
                      <a:schemeClr val="accent1">
                        <a:lumMod val="20000"/>
                        <a:lumOff val="80000"/>
                      </a:schemeClr>
                    </a:solidFill>
                  </a:tcPr>
                </a:tc>
                <a:tc>
                  <a:txBody>
                    <a:bodyPr/>
                    <a:lstStyle/>
                    <a:p>
                      <a:pPr algn="r" rtl="0" fontAlgn="ctr"/>
                      <a:r>
                        <a:rPr lang="en-IE" sz="1400" b="1" i="0" u="none" strike="noStrike" dirty="0">
                          <a:solidFill>
                            <a:srgbClr val="000000"/>
                          </a:solidFill>
                          <a:effectLst/>
                          <a:latin typeface="Calibri" panose="020F0502020204030204" pitchFamily="34" charset="0"/>
                        </a:rPr>
                        <a:t>53.2</a:t>
                      </a:r>
                    </a:p>
                  </a:txBody>
                  <a:tcPr marL="9525" marR="9525" marT="9525" marB="0" anchor="ctr">
                    <a:solidFill>
                      <a:schemeClr val="accent1">
                        <a:lumMod val="20000"/>
                        <a:lumOff val="80000"/>
                      </a:schemeClr>
                    </a:solidFill>
                  </a:tcPr>
                </a:tc>
                <a:tc>
                  <a:txBody>
                    <a:bodyPr/>
                    <a:lstStyle/>
                    <a:p>
                      <a:pPr algn="r" rtl="0" fontAlgn="ctr"/>
                      <a:r>
                        <a:rPr lang="en-IE" sz="1400" b="1" i="0" u="none" strike="noStrike" dirty="0">
                          <a:solidFill>
                            <a:srgbClr val="000000"/>
                          </a:solidFill>
                          <a:effectLst/>
                          <a:latin typeface="Calibri" panose="020F0502020204030204" pitchFamily="34" charset="0"/>
                        </a:rPr>
                        <a:t>58.9</a:t>
                      </a:r>
                    </a:p>
                  </a:txBody>
                  <a:tcPr marL="9525" marR="9525" marT="9525" marB="0" anchor="ctr">
                    <a:solidFill>
                      <a:schemeClr val="accent1">
                        <a:lumMod val="20000"/>
                        <a:lumOff val="80000"/>
                      </a:schemeClr>
                    </a:solidFill>
                  </a:tcPr>
                </a:tc>
                <a:tc>
                  <a:txBody>
                    <a:bodyPr/>
                    <a:lstStyle/>
                    <a:p>
                      <a:pPr algn="r" rtl="0" fontAlgn="ctr"/>
                      <a:r>
                        <a:rPr lang="en-IE" sz="1400" b="1" i="0" u="none" strike="noStrike" dirty="0">
                          <a:solidFill>
                            <a:srgbClr val="000000"/>
                          </a:solidFill>
                          <a:effectLst/>
                          <a:latin typeface="Calibri" panose="020F0502020204030204" pitchFamily="34" charset="0"/>
                        </a:rPr>
                        <a:t>71.4</a:t>
                      </a:r>
                    </a:p>
                  </a:txBody>
                  <a:tcPr marL="9525" marR="9525" marT="9525" marB="0" anchor="ctr">
                    <a:solidFill>
                      <a:schemeClr val="accent1">
                        <a:lumMod val="20000"/>
                        <a:lumOff val="80000"/>
                      </a:schemeClr>
                    </a:solidFill>
                  </a:tcPr>
                </a:tc>
                <a:tc>
                  <a:txBody>
                    <a:bodyPr/>
                    <a:lstStyle/>
                    <a:p>
                      <a:pPr algn="r" rtl="0" fontAlgn="ctr"/>
                      <a:r>
                        <a:rPr lang="en-GB" sz="1400" b="1" i="0" u="none" strike="noStrike" dirty="0">
                          <a:solidFill>
                            <a:srgbClr val="000000"/>
                          </a:solidFill>
                          <a:effectLst/>
                          <a:latin typeface="Calibri" panose="020F0502020204030204" pitchFamily="34" charset="0"/>
                        </a:rPr>
                        <a:t>64.5</a:t>
                      </a:r>
                      <a:endParaRPr lang="en-IE" sz="1400" b="1" i="0" u="none" strike="noStrike" dirty="0">
                        <a:solidFill>
                          <a:srgbClr val="000000"/>
                        </a:solidFill>
                        <a:effectLst/>
                        <a:latin typeface="Calibri" panose="020F0502020204030204" pitchFamily="34" charset="0"/>
                      </a:endParaRPr>
                    </a:p>
                  </a:txBody>
                  <a:tcPr marL="9525" marR="9525" marT="9525" marB="0" anchor="ctr">
                    <a:solidFill>
                      <a:schemeClr val="accent1">
                        <a:lumMod val="20000"/>
                        <a:lumOff val="80000"/>
                      </a:schemeClr>
                    </a:solidFill>
                  </a:tcPr>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2864172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12372" y="25289"/>
            <a:ext cx="1190625" cy="809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755588" y="260648"/>
            <a:ext cx="7232331" cy="998984"/>
          </a:xfrm>
        </p:spPr>
        <p:txBody>
          <a:bodyPr>
            <a:noAutofit/>
          </a:bodyPr>
          <a:lstStyle/>
          <a:p>
            <a:r>
              <a:rPr lang="en-IE" sz="2000" b="1" dirty="0">
                <a:solidFill>
                  <a:srgbClr val="BA1F46"/>
                </a:solidFill>
                <a:latin typeface="Tahoma" panose="020B0604030504040204" pitchFamily="34" charset="0"/>
                <a:ea typeface="Tahoma" panose="020B0604030504040204" pitchFamily="34" charset="0"/>
                <a:cs typeface="Tahoma" panose="020B0604030504040204" pitchFamily="34" charset="0"/>
              </a:rPr>
              <a:t>Influenza vaccine uptake in private hospital-based HCWs in private hospitals by Season*</a:t>
            </a:r>
          </a:p>
        </p:txBody>
      </p:sp>
      <p:sp>
        <p:nvSpPr>
          <p:cNvPr id="7" name="Shape 1073741829"/>
          <p:cNvSpPr>
            <a:spLocks noChangeArrowheads="1"/>
          </p:cNvSpPr>
          <p:nvPr/>
        </p:nvSpPr>
        <p:spPr bwMode="auto">
          <a:xfrm>
            <a:off x="12" y="6525344"/>
            <a:ext cx="9143999" cy="332656"/>
          </a:xfrm>
          <a:prstGeom prst="rect">
            <a:avLst/>
          </a:prstGeom>
          <a:solidFill>
            <a:srgbClr val="BA1F46"/>
          </a:solidFill>
          <a:ln>
            <a:noFill/>
          </a:ln>
        </p:spPr>
        <p:txBody>
          <a:bodyPr vert="horz" wrap="square" lIns="91440" tIns="45720" rIns="91440" bIns="45720" numCol="1" anchor="t" anchorCtr="0" compatLnSpc="1">
            <a:prstTxWarp prst="textNoShape">
              <a:avLst/>
            </a:prstTxWarp>
          </a:bodyPr>
          <a:lstStyle/>
          <a:p>
            <a:endParaRPr lang="en-IE" sz="2000" b="1" dirty="0">
              <a:solidFill>
                <a:schemeClr val="bg1"/>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624494907"/>
              </p:ext>
            </p:extLst>
          </p:nvPr>
        </p:nvGraphicFramePr>
        <p:xfrm>
          <a:off x="395535" y="1628800"/>
          <a:ext cx="8352924" cy="2251710"/>
        </p:xfrm>
        <a:graphic>
          <a:graphicData uri="http://schemas.openxmlformats.org/drawingml/2006/table">
            <a:tbl>
              <a:tblPr firstRow="1" firstCol="1" bandRow="1">
                <a:tableStyleId>{5C22544A-7EE6-4342-B048-85BDC9FD1C3A}</a:tableStyleId>
              </a:tblPr>
              <a:tblGrid>
                <a:gridCol w="2247804">
                  <a:extLst>
                    <a:ext uri="{9D8B030D-6E8A-4147-A177-3AD203B41FA5}">
                      <a16:colId xmlns:a16="http://schemas.microsoft.com/office/drawing/2014/main" val="20000"/>
                    </a:ext>
                  </a:extLst>
                </a:gridCol>
                <a:gridCol w="604779">
                  <a:extLst>
                    <a:ext uri="{9D8B030D-6E8A-4147-A177-3AD203B41FA5}">
                      <a16:colId xmlns:a16="http://schemas.microsoft.com/office/drawing/2014/main" val="20001"/>
                    </a:ext>
                  </a:extLst>
                </a:gridCol>
                <a:gridCol w="518208">
                  <a:extLst>
                    <a:ext uri="{9D8B030D-6E8A-4147-A177-3AD203B41FA5}">
                      <a16:colId xmlns:a16="http://schemas.microsoft.com/office/drawing/2014/main" val="20002"/>
                    </a:ext>
                  </a:extLst>
                </a:gridCol>
                <a:gridCol w="605388">
                  <a:extLst>
                    <a:ext uri="{9D8B030D-6E8A-4147-A177-3AD203B41FA5}">
                      <a16:colId xmlns:a16="http://schemas.microsoft.com/office/drawing/2014/main" val="20003"/>
                    </a:ext>
                  </a:extLst>
                </a:gridCol>
                <a:gridCol w="604779">
                  <a:extLst>
                    <a:ext uri="{9D8B030D-6E8A-4147-A177-3AD203B41FA5}">
                      <a16:colId xmlns:a16="http://schemas.microsoft.com/office/drawing/2014/main" val="20004"/>
                    </a:ext>
                  </a:extLst>
                </a:gridCol>
                <a:gridCol w="518208">
                  <a:extLst>
                    <a:ext uri="{9D8B030D-6E8A-4147-A177-3AD203B41FA5}">
                      <a16:colId xmlns:a16="http://schemas.microsoft.com/office/drawing/2014/main" val="20005"/>
                    </a:ext>
                  </a:extLst>
                </a:gridCol>
                <a:gridCol w="605388">
                  <a:extLst>
                    <a:ext uri="{9D8B030D-6E8A-4147-A177-3AD203B41FA5}">
                      <a16:colId xmlns:a16="http://schemas.microsoft.com/office/drawing/2014/main" val="20006"/>
                    </a:ext>
                  </a:extLst>
                </a:gridCol>
                <a:gridCol w="529674">
                  <a:extLst>
                    <a:ext uri="{9D8B030D-6E8A-4147-A177-3AD203B41FA5}">
                      <a16:colId xmlns:a16="http://schemas.microsoft.com/office/drawing/2014/main" val="20007"/>
                    </a:ext>
                  </a:extLst>
                </a:gridCol>
                <a:gridCol w="529674">
                  <a:extLst>
                    <a:ext uri="{9D8B030D-6E8A-4147-A177-3AD203B41FA5}">
                      <a16:colId xmlns:a16="http://schemas.microsoft.com/office/drawing/2014/main" val="20008"/>
                    </a:ext>
                  </a:extLst>
                </a:gridCol>
                <a:gridCol w="529674">
                  <a:extLst>
                    <a:ext uri="{9D8B030D-6E8A-4147-A177-3AD203B41FA5}">
                      <a16:colId xmlns:a16="http://schemas.microsoft.com/office/drawing/2014/main" val="1432396267"/>
                    </a:ext>
                  </a:extLst>
                </a:gridCol>
                <a:gridCol w="529674">
                  <a:extLst>
                    <a:ext uri="{9D8B030D-6E8A-4147-A177-3AD203B41FA5}">
                      <a16:colId xmlns:a16="http://schemas.microsoft.com/office/drawing/2014/main" val="2732060317"/>
                    </a:ext>
                  </a:extLst>
                </a:gridCol>
                <a:gridCol w="529674">
                  <a:extLst>
                    <a:ext uri="{9D8B030D-6E8A-4147-A177-3AD203B41FA5}">
                      <a16:colId xmlns:a16="http://schemas.microsoft.com/office/drawing/2014/main" val="779331700"/>
                    </a:ext>
                  </a:extLst>
                </a:gridCol>
              </a:tblGrid>
              <a:tr h="0">
                <a:tc>
                  <a:txBody>
                    <a:bodyPr/>
                    <a:lstStyle/>
                    <a:p>
                      <a:pPr algn="just" rtl="0" fontAlgn="ctr"/>
                      <a:r>
                        <a:rPr lang="en-IE" sz="1400" b="1" i="0" u="none" strike="noStrike" dirty="0">
                          <a:solidFill>
                            <a:srgbClr val="FFFFFF"/>
                          </a:solidFill>
                          <a:effectLst/>
                          <a:latin typeface="Calibri" panose="020F0502020204030204" pitchFamily="34" charset="0"/>
                        </a:rPr>
                        <a:t> </a:t>
                      </a:r>
                    </a:p>
                  </a:txBody>
                  <a:tcPr marL="9525" marR="9525" marT="9525" marB="0" anchor="ctr">
                    <a:solidFill>
                      <a:srgbClr val="BA1F46"/>
                    </a:solidFill>
                  </a:tcPr>
                </a:tc>
                <a:tc gridSpan="11">
                  <a:txBody>
                    <a:bodyPr/>
                    <a:lstStyle/>
                    <a:p>
                      <a:pPr algn="r" rtl="0" fontAlgn="ctr"/>
                      <a:r>
                        <a:rPr lang="en-GB" sz="1400" b="1" i="0" u="none" strike="noStrike" dirty="0">
                          <a:solidFill>
                            <a:srgbClr val="FFFFFF"/>
                          </a:solidFill>
                          <a:effectLst/>
                          <a:latin typeface="Calibri" panose="020F0502020204030204" pitchFamily="34" charset="0"/>
                        </a:rPr>
                        <a:t>Seasonal % Uptake in Hospital HCWs</a:t>
                      </a:r>
                    </a:p>
                  </a:txBody>
                  <a:tcPr marL="9525" marR="9525" marT="9525" marB="0" anchor="ctr">
                    <a:solidFill>
                      <a:srgbClr val="BA1F46"/>
                    </a:solidFill>
                  </a:tcPr>
                </a:tc>
                <a:tc hMerge="1">
                  <a:txBody>
                    <a:bodyPr/>
                    <a:lstStyle/>
                    <a:p>
                      <a:endParaRPr lang="en-IE"/>
                    </a:p>
                  </a:txBody>
                  <a:tcPr/>
                </a:tc>
                <a:tc hMerge="1">
                  <a:txBody>
                    <a:bodyPr/>
                    <a:lstStyle/>
                    <a:p>
                      <a:endParaRPr lang="en-IE"/>
                    </a:p>
                  </a:txBody>
                  <a:tcPr/>
                </a:tc>
                <a:tc hMerge="1">
                  <a:txBody>
                    <a:bodyPr/>
                    <a:lstStyle/>
                    <a:p>
                      <a:endParaRPr lang="en-IE"/>
                    </a:p>
                  </a:txBody>
                  <a:tcPr/>
                </a:tc>
                <a:tc hMerge="1">
                  <a:txBody>
                    <a:bodyPr/>
                    <a:lstStyle/>
                    <a:p>
                      <a:endParaRPr lang="en-IE"/>
                    </a:p>
                  </a:txBody>
                  <a:tcPr/>
                </a:tc>
                <a:tc hMerge="1">
                  <a:txBody>
                    <a:bodyPr/>
                    <a:lstStyle/>
                    <a:p>
                      <a:endParaRPr lang="en-IE"/>
                    </a:p>
                  </a:txBody>
                  <a:tcPr/>
                </a:tc>
                <a:tc hMerge="1">
                  <a:txBody>
                    <a:bodyPr/>
                    <a:lstStyle/>
                    <a:p>
                      <a:endParaRPr lang="en-IE"/>
                    </a:p>
                  </a:txBody>
                  <a:tcPr/>
                </a:tc>
                <a:tc hMerge="1">
                  <a:txBody>
                    <a:bodyPr/>
                    <a:lstStyle/>
                    <a:p>
                      <a:endParaRPr lang="en-IE"/>
                    </a:p>
                  </a:txBody>
                  <a:tcPr>
                    <a:solidFill>
                      <a:srgbClr val="BA1F46"/>
                    </a:solidFill>
                  </a:tcPr>
                </a:tc>
                <a:tc hMerge="1">
                  <a:txBody>
                    <a:bodyPr/>
                    <a:lstStyle/>
                    <a:p>
                      <a:endParaRPr lang="en-IE"/>
                    </a:p>
                  </a:txBody>
                  <a:tcPr>
                    <a:solidFill>
                      <a:srgbClr val="BA1F46"/>
                    </a:solidFill>
                  </a:tcPr>
                </a:tc>
                <a:tc hMerge="1">
                  <a:txBody>
                    <a:bodyPr/>
                    <a:lstStyle/>
                    <a:p>
                      <a:pPr algn="r" rtl="0" fontAlgn="ctr"/>
                      <a:endParaRPr lang="en-GB" sz="1400" b="1" i="0" u="none" strike="noStrike" dirty="0">
                        <a:solidFill>
                          <a:srgbClr val="FFFFFF"/>
                        </a:solidFill>
                        <a:effectLst/>
                        <a:latin typeface="Calibri" panose="020F0502020204030204" pitchFamily="34" charset="0"/>
                      </a:endParaRPr>
                    </a:p>
                  </a:txBody>
                  <a:tcPr marL="9525" marR="9525" marT="9525" marB="0" anchor="ctr">
                    <a:solidFill>
                      <a:srgbClr val="BA1F46"/>
                    </a:solidFill>
                  </a:tcPr>
                </a:tc>
                <a:tc hMerge="1">
                  <a:txBody>
                    <a:bodyPr/>
                    <a:lstStyle/>
                    <a:p>
                      <a:pPr algn="ctr" rtl="0" fontAlgn="ctr"/>
                      <a:endParaRPr lang="en-GB" sz="1400" b="1" i="0" u="none" strike="noStrike" dirty="0">
                        <a:solidFill>
                          <a:srgbClr val="FFFFFF"/>
                        </a:solidFill>
                        <a:effectLst/>
                        <a:latin typeface="Calibri" panose="020F0502020204030204" pitchFamily="34" charset="0"/>
                      </a:endParaRPr>
                    </a:p>
                  </a:txBody>
                  <a:tcPr marL="9525" marR="9525" marT="9525" marB="0" anchor="ctr">
                    <a:solidFill>
                      <a:srgbClr val="BA1F46"/>
                    </a:solidFill>
                  </a:tcPr>
                </a:tc>
                <a:extLst>
                  <a:ext uri="{0D108BD9-81ED-4DB2-BD59-A6C34878D82A}">
                    <a16:rowId xmlns:a16="http://schemas.microsoft.com/office/drawing/2014/main" val="10000"/>
                  </a:ext>
                </a:extLst>
              </a:tr>
              <a:tr h="163813">
                <a:tc>
                  <a:txBody>
                    <a:bodyPr/>
                    <a:lstStyle/>
                    <a:p>
                      <a:pPr algn="l" fontAlgn="b"/>
                      <a:r>
                        <a:rPr lang="en-IE" sz="1800" b="0" i="0" u="none" strike="noStrike" dirty="0">
                          <a:solidFill>
                            <a:srgbClr val="000000"/>
                          </a:solidFill>
                          <a:effectLst/>
                          <a:latin typeface="Arial" panose="020B0604020202020204" pitchFamily="34" charset="0"/>
                        </a:rPr>
                        <a:t> </a:t>
                      </a:r>
                    </a:p>
                  </a:txBody>
                  <a:tcPr marL="9525" marR="9525" marT="9525" marB="0" anchor="b">
                    <a:solidFill>
                      <a:srgbClr val="BA1F46"/>
                    </a:solidFill>
                  </a:tcPr>
                </a:tc>
                <a:tc>
                  <a:txBody>
                    <a:bodyPr/>
                    <a:lstStyle/>
                    <a:p>
                      <a:pPr algn="r" rtl="0" fontAlgn="ctr"/>
                      <a:r>
                        <a:rPr lang="en-IE" sz="1400" b="1" i="0" u="none" strike="noStrike" dirty="0">
                          <a:solidFill>
                            <a:srgbClr val="FFFFFF"/>
                          </a:solidFill>
                          <a:effectLst/>
                          <a:latin typeface="Calibri" panose="020F0502020204030204" pitchFamily="34" charset="0"/>
                        </a:rPr>
                        <a:t>2011-2012</a:t>
                      </a:r>
                    </a:p>
                  </a:txBody>
                  <a:tcPr marL="9525" marR="9525" marT="9525" marB="0" anchor="ctr">
                    <a:solidFill>
                      <a:srgbClr val="BA1F46"/>
                    </a:solidFill>
                  </a:tcPr>
                </a:tc>
                <a:tc>
                  <a:txBody>
                    <a:bodyPr/>
                    <a:lstStyle/>
                    <a:p>
                      <a:pPr algn="r" rtl="0" fontAlgn="ctr"/>
                      <a:r>
                        <a:rPr lang="en-IE" sz="1400" b="1" i="0" u="none" strike="noStrike" dirty="0">
                          <a:solidFill>
                            <a:srgbClr val="FFFFFF"/>
                          </a:solidFill>
                          <a:effectLst/>
                          <a:latin typeface="Calibri" panose="020F0502020204030204" pitchFamily="34" charset="0"/>
                        </a:rPr>
                        <a:t>2012-2013</a:t>
                      </a:r>
                    </a:p>
                  </a:txBody>
                  <a:tcPr marL="9525" marR="9525" marT="9525" marB="0" anchor="ctr">
                    <a:solidFill>
                      <a:srgbClr val="BA1F46"/>
                    </a:solidFill>
                  </a:tcPr>
                </a:tc>
                <a:tc>
                  <a:txBody>
                    <a:bodyPr/>
                    <a:lstStyle/>
                    <a:p>
                      <a:pPr algn="r" rtl="0" fontAlgn="ctr"/>
                      <a:r>
                        <a:rPr lang="en-IE" sz="1400" b="1" i="0" u="none" strike="noStrike" dirty="0">
                          <a:solidFill>
                            <a:srgbClr val="FFFFFF"/>
                          </a:solidFill>
                          <a:effectLst/>
                          <a:latin typeface="Calibri" panose="020F0502020204030204" pitchFamily="34" charset="0"/>
                        </a:rPr>
                        <a:t>2013-2014</a:t>
                      </a:r>
                    </a:p>
                  </a:txBody>
                  <a:tcPr marL="9525" marR="9525" marT="9525" marB="0" anchor="ctr">
                    <a:solidFill>
                      <a:srgbClr val="BA1F46"/>
                    </a:solidFill>
                  </a:tcPr>
                </a:tc>
                <a:tc>
                  <a:txBody>
                    <a:bodyPr/>
                    <a:lstStyle/>
                    <a:p>
                      <a:pPr algn="r" rtl="0" fontAlgn="ctr"/>
                      <a:r>
                        <a:rPr lang="en-IE" sz="1400" b="1" i="0" u="none" strike="noStrike" dirty="0">
                          <a:solidFill>
                            <a:srgbClr val="FFFFFF"/>
                          </a:solidFill>
                          <a:effectLst/>
                          <a:latin typeface="Calibri" panose="020F0502020204030204" pitchFamily="34" charset="0"/>
                        </a:rPr>
                        <a:t>2014-2015</a:t>
                      </a:r>
                    </a:p>
                  </a:txBody>
                  <a:tcPr marL="9525" marR="9525" marT="9525" marB="0" anchor="ctr">
                    <a:solidFill>
                      <a:srgbClr val="BA1F46"/>
                    </a:solidFill>
                  </a:tcPr>
                </a:tc>
                <a:tc>
                  <a:txBody>
                    <a:bodyPr/>
                    <a:lstStyle/>
                    <a:p>
                      <a:pPr algn="r" rtl="0" fontAlgn="ctr"/>
                      <a:r>
                        <a:rPr lang="en-IE" sz="1400" b="1" i="0" u="none" strike="noStrike" dirty="0">
                          <a:solidFill>
                            <a:srgbClr val="FFFFFF"/>
                          </a:solidFill>
                          <a:effectLst/>
                          <a:latin typeface="Calibri" panose="020F0502020204030204" pitchFamily="34" charset="0"/>
                        </a:rPr>
                        <a:t>2015-2016</a:t>
                      </a:r>
                    </a:p>
                  </a:txBody>
                  <a:tcPr marL="9525" marR="9525" marT="9525" marB="0" anchor="ctr">
                    <a:solidFill>
                      <a:srgbClr val="BA1F46"/>
                    </a:solidFill>
                  </a:tcPr>
                </a:tc>
                <a:tc>
                  <a:txBody>
                    <a:bodyPr/>
                    <a:lstStyle/>
                    <a:p>
                      <a:pPr algn="r" rtl="0" fontAlgn="ctr"/>
                      <a:r>
                        <a:rPr lang="en-IE" sz="1400" b="1" i="0" u="none" strike="noStrike" dirty="0">
                          <a:solidFill>
                            <a:srgbClr val="FFFFFF"/>
                          </a:solidFill>
                          <a:effectLst/>
                          <a:latin typeface="Calibri" panose="020F0502020204030204" pitchFamily="34" charset="0"/>
                        </a:rPr>
                        <a:t>2016-2017‡</a:t>
                      </a:r>
                    </a:p>
                  </a:txBody>
                  <a:tcPr marL="9525" marR="9525" marT="9525" marB="0" anchor="ctr">
                    <a:solidFill>
                      <a:srgbClr val="BA1F46"/>
                    </a:solidFill>
                  </a:tcPr>
                </a:tc>
                <a:tc>
                  <a:txBody>
                    <a:bodyPr/>
                    <a:lstStyle/>
                    <a:p>
                      <a:pPr algn="r" rtl="0" fontAlgn="ctr"/>
                      <a:r>
                        <a:rPr lang="en-IE" sz="1400" b="1" i="0" u="none" strike="noStrike" dirty="0">
                          <a:solidFill>
                            <a:srgbClr val="FFFFFF"/>
                          </a:solidFill>
                          <a:effectLst/>
                          <a:latin typeface="Calibri" panose="020F0502020204030204" pitchFamily="34" charset="0"/>
                        </a:rPr>
                        <a:t>2017-2018</a:t>
                      </a:r>
                    </a:p>
                  </a:txBody>
                  <a:tcPr marL="9525" marR="9525" marT="9525" marB="0" anchor="ctr">
                    <a:solidFill>
                      <a:srgbClr val="BA1F46"/>
                    </a:solidFill>
                  </a:tcPr>
                </a:tc>
                <a:tc>
                  <a:txBody>
                    <a:bodyPr/>
                    <a:lstStyle/>
                    <a:p>
                      <a:pPr algn="r" rtl="0" fontAlgn="ctr"/>
                      <a:r>
                        <a:rPr lang="en-IE" sz="1400" b="1" i="0" u="none" strike="noStrike" dirty="0">
                          <a:solidFill>
                            <a:srgbClr val="FFFFFF"/>
                          </a:solidFill>
                          <a:effectLst/>
                          <a:latin typeface="Calibri" panose="020F0502020204030204" pitchFamily="34" charset="0"/>
                        </a:rPr>
                        <a:t>2018-2019</a:t>
                      </a:r>
                    </a:p>
                  </a:txBody>
                  <a:tcPr marL="9525" marR="9525" marT="9525" marB="0" anchor="ctr">
                    <a:solidFill>
                      <a:srgbClr val="BA1F46"/>
                    </a:solidFill>
                  </a:tcPr>
                </a:tc>
                <a:tc>
                  <a:txBody>
                    <a:bodyPr/>
                    <a:lstStyle/>
                    <a:p>
                      <a:pPr algn="r" rtl="0" fontAlgn="ctr"/>
                      <a:r>
                        <a:rPr lang="en-IE" sz="1400" b="1" i="0" u="none" strike="noStrike" dirty="0">
                          <a:solidFill>
                            <a:srgbClr val="FFFFFF"/>
                          </a:solidFill>
                          <a:effectLst/>
                          <a:latin typeface="Calibri" panose="020F0502020204030204" pitchFamily="34" charset="0"/>
                        </a:rPr>
                        <a:t>2019-2020</a:t>
                      </a:r>
                    </a:p>
                  </a:txBody>
                  <a:tcPr marL="9525" marR="9525" marT="9525" marB="0" anchor="ctr">
                    <a:solidFill>
                      <a:srgbClr val="BA1F46"/>
                    </a:solidFill>
                  </a:tcPr>
                </a:tc>
                <a:tc>
                  <a:txBody>
                    <a:bodyPr/>
                    <a:lstStyle/>
                    <a:p>
                      <a:pPr algn="r" rtl="0" fontAlgn="ctr"/>
                      <a:r>
                        <a:rPr lang="en-IE" sz="1400" b="1" i="0" u="none" strike="noStrike" dirty="0">
                          <a:solidFill>
                            <a:srgbClr val="FFFFFF"/>
                          </a:solidFill>
                          <a:effectLst/>
                          <a:latin typeface="Calibri" panose="020F0502020204030204" pitchFamily="34" charset="0"/>
                        </a:rPr>
                        <a:t>2020-2021</a:t>
                      </a:r>
                    </a:p>
                  </a:txBody>
                  <a:tcPr marL="9525" marR="9525" marT="9525" marB="0" anchor="ctr">
                    <a:solidFill>
                      <a:srgbClr val="BA1F46"/>
                    </a:solidFill>
                  </a:tcPr>
                </a:tc>
                <a:tc>
                  <a:txBody>
                    <a:bodyPr/>
                    <a:lstStyle/>
                    <a:p>
                      <a:pPr algn="r" rtl="0" fontAlgn="ctr"/>
                      <a:r>
                        <a:rPr lang="en-GB" sz="1400" b="1" i="0" u="none" strike="noStrike" dirty="0">
                          <a:solidFill>
                            <a:srgbClr val="FFFFFF"/>
                          </a:solidFill>
                          <a:effectLst/>
                          <a:latin typeface="Calibri" panose="020F0502020204030204" pitchFamily="34" charset="0"/>
                        </a:rPr>
                        <a:t>2021-2022</a:t>
                      </a:r>
                      <a:endParaRPr lang="en-IE" sz="1400" b="1" i="0" u="none" strike="noStrike" dirty="0">
                        <a:solidFill>
                          <a:srgbClr val="FFFFFF"/>
                        </a:solidFill>
                        <a:effectLst/>
                        <a:latin typeface="Calibri" panose="020F0502020204030204" pitchFamily="34" charset="0"/>
                      </a:endParaRPr>
                    </a:p>
                  </a:txBody>
                  <a:tcPr marL="9525" marR="9525" marT="9525" marB="0" anchor="ctr">
                    <a:solidFill>
                      <a:srgbClr val="BA1F46"/>
                    </a:solidFill>
                  </a:tcPr>
                </a:tc>
                <a:extLst>
                  <a:ext uri="{0D108BD9-81ED-4DB2-BD59-A6C34878D82A}">
                    <a16:rowId xmlns:a16="http://schemas.microsoft.com/office/drawing/2014/main" val="10001"/>
                  </a:ext>
                </a:extLst>
              </a:tr>
              <a:tr h="196576">
                <a:tc>
                  <a:txBody>
                    <a:bodyPr/>
                    <a:lstStyle/>
                    <a:p>
                      <a:pPr algn="l" rtl="0" fontAlgn="ctr"/>
                      <a:r>
                        <a:rPr lang="en-IE" sz="1400" b="1" i="0" u="none" strike="noStrike" dirty="0">
                          <a:solidFill>
                            <a:srgbClr val="FFFFFF"/>
                          </a:solidFill>
                          <a:effectLst/>
                          <a:latin typeface="Calibri" panose="020F0502020204030204" pitchFamily="34" charset="0"/>
                        </a:rPr>
                        <a:t>NO. PARTICIPATING PRIVATE HOSPITALS</a:t>
                      </a:r>
                    </a:p>
                  </a:txBody>
                  <a:tcPr marL="9525" marR="9525" marT="9525" marB="0" anchor="ctr">
                    <a:solidFill>
                      <a:srgbClr val="BA1F46"/>
                    </a:solidFill>
                  </a:tcPr>
                </a:tc>
                <a:tc>
                  <a:txBody>
                    <a:bodyPr/>
                    <a:lstStyle/>
                    <a:p>
                      <a:pPr algn="r" rtl="0" fontAlgn="ctr"/>
                      <a:r>
                        <a:rPr lang="en-IE" sz="1400" b="1" i="1" u="none" strike="noStrike" dirty="0">
                          <a:solidFill>
                            <a:srgbClr val="000000"/>
                          </a:solidFill>
                          <a:effectLst/>
                          <a:latin typeface="Calibri" panose="020F0502020204030204" pitchFamily="34" charset="0"/>
                        </a:rPr>
                        <a:t>1</a:t>
                      </a:r>
                    </a:p>
                  </a:txBody>
                  <a:tcPr marL="9525" marR="9525" marT="9525" marB="0" anchor="ctr"/>
                </a:tc>
                <a:tc>
                  <a:txBody>
                    <a:bodyPr/>
                    <a:lstStyle/>
                    <a:p>
                      <a:pPr algn="r" rtl="0" fontAlgn="ctr"/>
                      <a:r>
                        <a:rPr lang="en-IE" sz="1400" b="1" i="1" u="none" strike="noStrike" dirty="0">
                          <a:solidFill>
                            <a:srgbClr val="000000"/>
                          </a:solidFill>
                          <a:effectLst/>
                          <a:latin typeface="Calibri" panose="020F0502020204030204" pitchFamily="34" charset="0"/>
                        </a:rPr>
                        <a:t>0</a:t>
                      </a:r>
                    </a:p>
                  </a:txBody>
                  <a:tcPr marL="9525" marR="9525" marT="9525" marB="0" anchor="ctr"/>
                </a:tc>
                <a:tc>
                  <a:txBody>
                    <a:bodyPr/>
                    <a:lstStyle/>
                    <a:p>
                      <a:pPr algn="r" rtl="0" fontAlgn="ctr"/>
                      <a:r>
                        <a:rPr lang="en-IE" sz="1400" b="1" i="1" u="none" strike="noStrike" dirty="0">
                          <a:solidFill>
                            <a:srgbClr val="000000"/>
                          </a:solidFill>
                          <a:effectLst/>
                          <a:latin typeface="Calibri" panose="020F0502020204030204" pitchFamily="34" charset="0"/>
                        </a:rPr>
                        <a:t>5</a:t>
                      </a:r>
                    </a:p>
                  </a:txBody>
                  <a:tcPr marL="9525" marR="9525" marT="9525" marB="0" anchor="ctr"/>
                </a:tc>
                <a:tc>
                  <a:txBody>
                    <a:bodyPr/>
                    <a:lstStyle/>
                    <a:p>
                      <a:pPr algn="r" rtl="0" fontAlgn="ctr"/>
                      <a:r>
                        <a:rPr lang="en-IE" sz="1400" b="1" i="1" u="none" strike="noStrike" dirty="0">
                          <a:solidFill>
                            <a:srgbClr val="000000"/>
                          </a:solidFill>
                          <a:effectLst/>
                          <a:latin typeface="Calibri" panose="020F0502020204030204" pitchFamily="34" charset="0"/>
                        </a:rPr>
                        <a:t>3</a:t>
                      </a:r>
                    </a:p>
                  </a:txBody>
                  <a:tcPr marL="9525" marR="9525" marT="9525" marB="0" anchor="ctr"/>
                </a:tc>
                <a:tc>
                  <a:txBody>
                    <a:bodyPr/>
                    <a:lstStyle/>
                    <a:p>
                      <a:pPr algn="r" rtl="0" fontAlgn="ctr"/>
                      <a:r>
                        <a:rPr lang="en-IE" sz="1400" b="1" i="1" u="none" strike="noStrike" dirty="0">
                          <a:solidFill>
                            <a:srgbClr val="000000"/>
                          </a:solidFill>
                          <a:effectLst/>
                          <a:latin typeface="Calibri" panose="020F0502020204030204" pitchFamily="34" charset="0"/>
                        </a:rPr>
                        <a:t>4</a:t>
                      </a:r>
                    </a:p>
                  </a:txBody>
                  <a:tcPr marL="9525" marR="9525" marT="9525" marB="0" anchor="ctr"/>
                </a:tc>
                <a:tc>
                  <a:txBody>
                    <a:bodyPr/>
                    <a:lstStyle/>
                    <a:p>
                      <a:pPr algn="r" rtl="0" fontAlgn="ctr"/>
                      <a:r>
                        <a:rPr lang="en-IE" sz="1400" b="1" i="1" u="none" strike="noStrike" dirty="0">
                          <a:solidFill>
                            <a:srgbClr val="000000"/>
                          </a:solidFill>
                          <a:effectLst/>
                          <a:latin typeface="Calibri" panose="020F0502020204030204" pitchFamily="34" charset="0"/>
                        </a:rPr>
                        <a:t>5</a:t>
                      </a:r>
                    </a:p>
                  </a:txBody>
                  <a:tcPr marL="9525" marR="9525" marT="9525" marB="0" anchor="ctr"/>
                </a:tc>
                <a:tc>
                  <a:txBody>
                    <a:bodyPr/>
                    <a:lstStyle/>
                    <a:p>
                      <a:pPr algn="r" rtl="0" fontAlgn="ctr"/>
                      <a:r>
                        <a:rPr lang="en-IE" sz="1400" b="1" i="1" u="none" strike="noStrike" dirty="0">
                          <a:solidFill>
                            <a:srgbClr val="000000"/>
                          </a:solidFill>
                          <a:effectLst/>
                          <a:latin typeface="Calibri" panose="020F0502020204030204" pitchFamily="34" charset="0"/>
                        </a:rPr>
                        <a:t>7</a:t>
                      </a:r>
                    </a:p>
                  </a:txBody>
                  <a:tcPr marL="9525" marR="9525" marT="9525" marB="0" anchor="ctr"/>
                </a:tc>
                <a:tc>
                  <a:txBody>
                    <a:bodyPr/>
                    <a:lstStyle/>
                    <a:p>
                      <a:pPr algn="r" rtl="0" fontAlgn="ctr"/>
                      <a:r>
                        <a:rPr lang="en-IE" sz="1400" b="1" i="1" u="none" strike="noStrike" dirty="0">
                          <a:solidFill>
                            <a:srgbClr val="000000"/>
                          </a:solidFill>
                          <a:effectLst/>
                          <a:latin typeface="Calibri" panose="020F0502020204030204" pitchFamily="34" charset="0"/>
                        </a:rPr>
                        <a:t>8</a:t>
                      </a:r>
                    </a:p>
                  </a:txBody>
                  <a:tcPr marL="9525" marR="9525" marT="9525" marB="0" anchor="ctr"/>
                </a:tc>
                <a:tc>
                  <a:txBody>
                    <a:bodyPr/>
                    <a:lstStyle/>
                    <a:p>
                      <a:pPr algn="r" rtl="0" fontAlgn="ctr"/>
                      <a:r>
                        <a:rPr lang="en-IE" sz="1400" b="1" i="1" u="none" strike="noStrike" dirty="0">
                          <a:solidFill>
                            <a:srgbClr val="000000"/>
                          </a:solidFill>
                          <a:effectLst/>
                          <a:latin typeface="Calibri" panose="020F0502020204030204" pitchFamily="34" charset="0"/>
                        </a:rPr>
                        <a:t>6</a:t>
                      </a:r>
                    </a:p>
                  </a:txBody>
                  <a:tcPr marL="9525" marR="9525" marT="9525" marB="0" anchor="ctr"/>
                </a:tc>
                <a:tc>
                  <a:txBody>
                    <a:bodyPr/>
                    <a:lstStyle/>
                    <a:p>
                      <a:pPr algn="r" rtl="0" fontAlgn="ctr"/>
                      <a:r>
                        <a:rPr lang="en-IE" sz="1400" b="1" i="1" u="none" strike="noStrike" dirty="0">
                          <a:solidFill>
                            <a:srgbClr val="000000"/>
                          </a:solidFill>
                          <a:effectLst/>
                          <a:latin typeface="Calibri" panose="020F0502020204030204" pitchFamily="34" charset="0"/>
                        </a:rPr>
                        <a:t>3</a:t>
                      </a:r>
                    </a:p>
                  </a:txBody>
                  <a:tcPr marL="9525" marR="9525" marT="9525" marB="0" anchor="ctr"/>
                </a:tc>
                <a:tc>
                  <a:txBody>
                    <a:bodyPr/>
                    <a:lstStyle/>
                    <a:p>
                      <a:pPr algn="r" rtl="0" fontAlgn="ctr"/>
                      <a:r>
                        <a:rPr lang="en-GB" sz="1400" b="1" i="1" u="none" strike="noStrike" dirty="0">
                          <a:solidFill>
                            <a:srgbClr val="000000"/>
                          </a:solidFill>
                          <a:effectLst/>
                          <a:latin typeface="Calibri" panose="020F0502020204030204" pitchFamily="34" charset="0"/>
                        </a:rPr>
                        <a:t>3</a:t>
                      </a:r>
                      <a:endParaRPr lang="en-IE" sz="1400" b="1" i="1"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10002"/>
                  </a:ext>
                </a:extLst>
              </a:tr>
              <a:tr h="196576">
                <a:tc>
                  <a:txBody>
                    <a:bodyPr/>
                    <a:lstStyle/>
                    <a:p>
                      <a:pPr algn="l" rtl="0" fontAlgn="ctr"/>
                      <a:r>
                        <a:rPr lang="en-IE" sz="1400" b="1" i="0" u="none" strike="noStrike" dirty="0">
                          <a:solidFill>
                            <a:srgbClr val="FFFFFF"/>
                          </a:solidFill>
                          <a:effectLst/>
                          <a:latin typeface="Calibri" panose="020F0502020204030204" pitchFamily="34" charset="0"/>
                        </a:rPr>
                        <a:t>UPTAKE (%) PRIVATE HOSPITALS ONLY</a:t>
                      </a:r>
                    </a:p>
                  </a:txBody>
                  <a:tcPr marL="9525" marR="9525" marT="9525" marB="0" anchor="ctr">
                    <a:solidFill>
                      <a:srgbClr val="BA1F46"/>
                    </a:solidFill>
                  </a:tcPr>
                </a:tc>
                <a:tc>
                  <a:txBody>
                    <a:bodyPr/>
                    <a:lstStyle/>
                    <a:p>
                      <a:pPr algn="r" rtl="0" fontAlgn="ctr"/>
                      <a:r>
                        <a:rPr lang="en-IE" sz="1400" b="1" i="0" u="none" strike="noStrike" dirty="0">
                          <a:solidFill>
                            <a:srgbClr val="000000"/>
                          </a:solidFill>
                          <a:effectLst/>
                          <a:latin typeface="Calibri" panose="020F0502020204030204" pitchFamily="34" charset="0"/>
                        </a:rPr>
                        <a:t>22</a:t>
                      </a:r>
                    </a:p>
                  </a:txBody>
                  <a:tcPr marL="9525" marR="9525" marT="9525" marB="0" anchor="ctr">
                    <a:solidFill>
                      <a:schemeClr val="accent1">
                        <a:lumMod val="60000"/>
                        <a:lumOff val="40000"/>
                      </a:schemeClr>
                    </a:solidFill>
                  </a:tcPr>
                </a:tc>
                <a:tc>
                  <a:txBody>
                    <a:bodyPr/>
                    <a:lstStyle/>
                    <a:p>
                      <a:pPr algn="r" rtl="0" fontAlgn="ctr"/>
                      <a:r>
                        <a:rPr lang="en-IE" sz="1400" b="1" i="0" u="none" strike="noStrike" dirty="0">
                          <a:solidFill>
                            <a:srgbClr val="000000"/>
                          </a:solidFill>
                          <a:effectLst/>
                          <a:latin typeface="Calibri" panose="020F0502020204030204" pitchFamily="34" charset="0"/>
                        </a:rPr>
                        <a:t>n/a</a:t>
                      </a:r>
                    </a:p>
                  </a:txBody>
                  <a:tcPr marL="9525" marR="9525" marT="9525" marB="0" anchor="ctr">
                    <a:solidFill>
                      <a:schemeClr val="accent1">
                        <a:lumMod val="60000"/>
                        <a:lumOff val="40000"/>
                      </a:schemeClr>
                    </a:solidFill>
                  </a:tcPr>
                </a:tc>
                <a:tc>
                  <a:txBody>
                    <a:bodyPr/>
                    <a:lstStyle/>
                    <a:p>
                      <a:pPr algn="r" rtl="0" fontAlgn="ctr"/>
                      <a:r>
                        <a:rPr lang="en-IE" sz="1400" b="1" i="0" u="none" strike="noStrike" dirty="0">
                          <a:solidFill>
                            <a:srgbClr val="000000"/>
                          </a:solidFill>
                          <a:effectLst/>
                          <a:latin typeface="Calibri" panose="020F0502020204030204" pitchFamily="34" charset="0"/>
                        </a:rPr>
                        <a:t>29.4</a:t>
                      </a:r>
                    </a:p>
                  </a:txBody>
                  <a:tcPr marL="9525" marR="9525" marT="9525" marB="0" anchor="ctr">
                    <a:solidFill>
                      <a:schemeClr val="accent1">
                        <a:lumMod val="60000"/>
                        <a:lumOff val="40000"/>
                      </a:schemeClr>
                    </a:solidFill>
                  </a:tcPr>
                </a:tc>
                <a:tc>
                  <a:txBody>
                    <a:bodyPr/>
                    <a:lstStyle/>
                    <a:p>
                      <a:pPr algn="r" rtl="0" fontAlgn="ctr"/>
                      <a:r>
                        <a:rPr lang="en-IE" sz="1400" b="1" i="0" u="none" strike="noStrike" dirty="0">
                          <a:solidFill>
                            <a:srgbClr val="000000"/>
                          </a:solidFill>
                          <a:effectLst/>
                          <a:latin typeface="Calibri" panose="020F0502020204030204" pitchFamily="34" charset="0"/>
                        </a:rPr>
                        <a:t>27.7</a:t>
                      </a:r>
                    </a:p>
                  </a:txBody>
                  <a:tcPr marL="9525" marR="9525" marT="9525" marB="0" anchor="ctr">
                    <a:solidFill>
                      <a:schemeClr val="accent1">
                        <a:lumMod val="60000"/>
                        <a:lumOff val="40000"/>
                      </a:schemeClr>
                    </a:solidFill>
                  </a:tcPr>
                </a:tc>
                <a:tc>
                  <a:txBody>
                    <a:bodyPr/>
                    <a:lstStyle/>
                    <a:p>
                      <a:pPr algn="r" rtl="0" fontAlgn="ctr"/>
                      <a:r>
                        <a:rPr lang="en-IE" sz="1400" b="1" i="0" u="none" strike="noStrike" dirty="0">
                          <a:solidFill>
                            <a:srgbClr val="000000"/>
                          </a:solidFill>
                          <a:effectLst/>
                          <a:latin typeface="Calibri" panose="020F0502020204030204" pitchFamily="34" charset="0"/>
                        </a:rPr>
                        <a:t>21</a:t>
                      </a:r>
                    </a:p>
                  </a:txBody>
                  <a:tcPr marL="9525" marR="9525" marT="9525" marB="0" anchor="ctr">
                    <a:solidFill>
                      <a:schemeClr val="accent1">
                        <a:lumMod val="60000"/>
                        <a:lumOff val="40000"/>
                      </a:schemeClr>
                    </a:solidFill>
                  </a:tcPr>
                </a:tc>
                <a:tc>
                  <a:txBody>
                    <a:bodyPr/>
                    <a:lstStyle/>
                    <a:p>
                      <a:pPr algn="r" rtl="0" fontAlgn="ctr"/>
                      <a:r>
                        <a:rPr lang="en-IE" sz="1400" b="1" i="0" u="none" strike="noStrike" dirty="0">
                          <a:solidFill>
                            <a:srgbClr val="000000"/>
                          </a:solidFill>
                          <a:effectLst/>
                          <a:latin typeface="Calibri" panose="020F0502020204030204" pitchFamily="34" charset="0"/>
                        </a:rPr>
                        <a:t>29.8</a:t>
                      </a:r>
                    </a:p>
                  </a:txBody>
                  <a:tcPr marL="9525" marR="9525" marT="9525" marB="0" anchor="ctr">
                    <a:solidFill>
                      <a:schemeClr val="accent1">
                        <a:lumMod val="60000"/>
                        <a:lumOff val="40000"/>
                      </a:schemeClr>
                    </a:solidFill>
                  </a:tcPr>
                </a:tc>
                <a:tc>
                  <a:txBody>
                    <a:bodyPr/>
                    <a:lstStyle/>
                    <a:p>
                      <a:pPr algn="r" rtl="0" fontAlgn="ctr"/>
                      <a:r>
                        <a:rPr lang="en-IE" sz="1400" b="1" i="0" u="none" strike="noStrike" dirty="0">
                          <a:solidFill>
                            <a:srgbClr val="000000"/>
                          </a:solidFill>
                          <a:effectLst/>
                          <a:latin typeface="Calibri" panose="020F0502020204030204" pitchFamily="34" charset="0"/>
                        </a:rPr>
                        <a:t>37.4</a:t>
                      </a:r>
                    </a:p>
                  </a:txBody>
                  <a:tcPr marL="9525" marR="9525" marT="9525" marB="0" anchor="ctr">
                    <a:solidFill>
                      <a:schemeClr val="accent1">
                        <a:lumMod val="60000"/>
                        <a:lumOff val="40000"/>
                      </a:schemeClr>
                    </a:solidFill>
                  </a:tcPr>
                </a:tc>
                <a:tc>
                  <a:txBody>
                    <a:bodyPr/>
                    <a:lstStyle/>
                    <a:p>
                      <a:pPr algn="r" rtl="0" fontAlgn="ctr"/>
                      <a:r>
                        <a:rPr lang="en-IE" sz="1400" b="1" i="0" u="none" strike="noStrike" dirty="0">
                          <a:solidFill>
                            <a:srgbClr val="000000"/>
                          </a:solidFill>
                          <a:effectLst/>
                          <a:latin typeface="Calibri" panose="020F0502020204030204" pitchFamily="34" charset="0"/>
                        </a:rPr>
                        <a:t>41.7</a:t>
                      </a:r>
                    </a:p>
                  </a:txBody>
                  <a:tcPr marL="9525" marR="9525" marT="9525" marB="0" anchor="ctr">
                    <a:solidFill>
                      <a:schemeClr val="accent1">
                        <a:lumMod val="60000"/>
                        <a:lumOff val="40000"/>
                      </a:schemeClr>
                    </a:solidFill>
                  </a:tcPr>
                </a:tc>
                <a:tc>
                  <a:txBody>
                    <a:bodyPr/>
                    <a:lstStyle/>
                    <a:p>
                      <a:pPr algn="r" rtl="0" fontAlgn="ctr"/>
                      <a:r>
                        <a:rPr lang="en-IE" sz="1400" b="1" i="0" u="none" strike="noStrike" dirty="0">
                          <a:solidFill>
                            <a:srgbClr val="000000"/>
                          </a:solidFill>
                          <a:effectLst/>
                          <a:latin typeface="Calibri" panose="020F0502020204030204" pitchFamily="34" charset="0"/>
                        </a:rPr>
                        <a:t>50.8</a:t>
                      </a:r>
                    </a:p>
                  </a:txBody>
                  <a:tcPr marL="9525" marR="9525" marT="9525" marB="0" anchor="ctr">
                    <a:solidFill>
                      <a:schemeClr val="accent1">
                        <a:lumMod val="60000"/>
                        <a:lumOff val="40000"/>
                      </a:schemeClr>
                    </a:solidFill>
                  </a:tcPr>
                </a:tc>
                <a:tc>
                  <a:txBody>
                    <a:bodyPr/>
                    <a:lstStyle/>
                    <a:p>
                      <a:pPr algn="r" rtl="0" fontAlgn="ctr"/>
                      <a:r>
                        <a:rPr lang="en-IE" sz="1400" b="1" i="0" u="none" strike="noStrike" dirty="0">
                          <a:solidFill>
                            <a:srgbClr val="000000"/>
                          </a:solidFill>
                          <a:effectLst/>
                          <a:latin typeface="Calibri" panose="020F0502020204030204" pitchFamily="34" charset="0"/>
                        </a:rPr>
                        <a:t>60.3</a:t>
                      </a:r>
                    </a:p>
                  </a:txBody>
                  <a:tcPr marL="9525" marR="9525" marT="9525" marB="0" anchor="ctr">
                    <a:solidFill>
                      <a:schemeClr val="accent1">
                        <a:lumMod val="60000"/>
                        <a:lumOff val="40000"/>
                      </a:schemeClr>
                    </a:solidFill>
                  </a:tcPr>
                </a:tc>
                <a:tc>
                  <a:txBody>
                    <a:bodyPr/>
                    <a:lstStyle/>
                    <a:p>
                      <a:pPr algn="r" rtl="0" fontAlgn="ctr"/>
                      <a:r>
                        <a:rPr lang="en-GB" sz="1400" b="1" i="0" u="none" strike="noStrike" dirty="0">
                          <a:solidFill>
                            <a:srgbClr val="000000"/>
                          </a:solidFill>
                          <a:effectLst/>
                          <a:latin typeface="Calibri" panose="020F0502020204030204" pitchFamily="34" charset="0"/>
                        </a:rPr>
                        <a:t>54.6</a:t>
                      </a:r>
                      <a:endParaRPr lang="en-IE" sz="1400" b="1" i="0" u="none" strike="noStrike" dirty="0">
                        <a:solidFill>
                          <a:srgbClr val="000000"/>
                        </a:solidFill>
                        <a:effectLst/>
                        <a:latin typeface="Calibri" panose="020F0502020204030204" pitchFamily="34" charset="0"/>
                      </a:endParaRPr>
                    </a:p>
                  </a:txBody>
                  <a:tcPr marL="9525" marR="9525" marT="9525" marB="0" anchor="ctr">
                    <a:solidFill>
                      <a:schemeClr val="accent1">
                        <a:lumMod val="60000"/>
                        <a:lumOff val="40000"/>
                      </a:schemeClr>
                    </a:solidFill>
                  </a:tcPr>
                </a:tc>
                <a:extLst>
                  <a:ext uri="{0D108BD9-81ED-4DB2-BD59-A6C34878D82A}">
                    <a16:rowId xmlns:a16="http://schemas.microsoft.com/office/drawing/2014/main" val="10003"/>
                  </a:ext>
                </a:extLst>
              </a:tr>
              <a:tr h="163813">
                <a:tc>
                  <a:txBody>
                    <a:bodyPr/>
                    <a:lstStyle/>
                    <a:p>
                      <a:pPr algn="l" rtl="0" fontAlgn="ctr"/>
                      <a:r>
                        <a:rPr lang="en-IE" sz="1400" b="1" i="0" u="none" strike="noStrike" dirty="0">
                          <a:solidFill>
                            <a:srgbClr val="FFFFFF"/>
                          </a:solidFill>
                          <a:effectLst/>
                          <a:latin typeface="Calibri" panose="020F0502020204030204" pitchFamily="34" charset="0"/>
                        </a:rPr>
                        <a:t> </a:t>
                      </a:r>
                    </a:p>
                  </a:txBody>
                  <a:tcPr marL="9525" marR="9525" marT="9525" marB="0" anchor="ctr">
                    <a:solidFill>
                      <a:srgbClr val="BA1F46"/>
                    </a:solidFill>
                  </a:tcPr>
                </a:tc>
                <a:tc>
                  <a:txBody>
                    <a:bodyPr/>
                    <a:lstStyle/>
                    <a:p>
                      <a:pPr algn="r" rtl="0" fontAlgn="ctr"/>
                      <a:r>
                        <a:rPr lang="en-IE" sz="1400" b="0" i="0" u="none" strike="noStrike" dirty="0">
                          <a:solidFill>
                            <a:srgbClr val="000000"/>
                          </a:solidFill>
                          <a:effectLst/>
                          <a:latin typeface="Calibri" panose="020F0502020204030204" pitchFamily="34" charset="0"/>
                        </a:rPr>
                        <a:t> </a:t>
                      </a:r>
                    </a:p>
                  </a:txBody>
                  <a:tcPr marL="9525" marR="9525" marT="9525" marB="0" anchor="ctr"/>
                </a:tc>
                <a:tc>
                  <a:txBody>
                    <a:bodyPr/>
                    <a:lstStyle/>
                    <a:p>
                      <a:pPr algn="r" rtl="0" fontAlgn="ctr"/>
                      <a:r>
                        <a:rPr lang="en-IE" sz="1400" b="0" i="0" u="none" strike="noStrike" dirty="0">
                          <a:solidFill>
                            <a:srgbClr val="000000"/>
                          </a:solidFill>
                          <a:effectLst/>
                          <a:latin typeface="Calibri" panose="020F0502020204030204" pitchFamily="34" charset="0"/>
                        </a:rPr>
                        <a:t> </a:t>
                      </a:r>
                    </a:p>
                  </a:txBody>
                  <a:tcPr marL="9525" marR="9525" marT="9525" marB="0" anchor="ctr"/>
                </a:tc>
                <a:tc>
                  <a:txBody>
                    <a:bodyPr/>
                    <a:lstStyle/>
                    <a:p>
                      <a:pPr algn="r" rtl="0" fontAlgn="ctr"/>
                      <a:r>
                        <a:rPr lang="en-IE" sz="1400" b="0" i="0" u="none" strike="noStrike" dirty="0">
                          <a:solidFill>
                            <a:srgbClr val="000000"/>
                          </a:solidFill>
                          <a:effectLst/>
                          <a:latin typeface="Calibri" panose="020F0502020204030204" pitchFamily="34" charset="0"/>
                        </a:rPr>
                        <a:t> </a:t>
                      </a:r>
                    </a:p>
                  </a:txBody>
                  <a:tcPr marL="9525" marR="9525" marT="9525" marB="0" anchor="ctr"/>
                </a:tc>
                <a:tc>
                  <a:txBody>
                    <a:bodyPr/>
                    <a:lstStyle/>
                    <a:p>
                      <a:pPr algn="r" rtl="0" fontAlgn="ctr"/>
                      <a:r>
                        <a:rPr lang="en-IE" sz="1400" b="0" i="0" u="none" strike="noStrike" dirty="0">
                          <a:solidFill>
                            <a:srgbClr val="000000"/>
                          </a:solidFill>
                          <a:effectLst/>
                          <a:latin typeface="Calibri" panose="020F0502020204030204" pitchFamily="34" charset="0"/>
                        </a:rPr>
                        <a:t> </a:t>
                      </a:r>
                    </a:p>
                  </a:txBody>
                  <a:tcPr marL="9525" marR="9525" marT="9525" marB="0" anchor="ctr"/>
                </a:tc>
                <a:tc>
                  <a:txBody>
                    <a:bodyPr/>
                    <a:lstStyle/>
                    <a:p>
                      <a:pPr algn="r" rtl="0" fontAlgn="ctr"/>
                      <a:r>
                        <a:rPr lang="en-IE" sz="1400" b="0" i="0" u="none" strike="noStrike" dirty="0">
                          <a:solidFill>
                            <a:srgbClr val="000000"/>
                          </a:solidFill>
                          <a:effectLst/>
                          <a:latin typeface="Calibri" panose="020F0502020204030204" pitchFamily="34" charset="0"/>
                        </a:rPr>
                        <a:t> </a:t>
                      </a:r>
                    </a:p>
                  </a:txBody>
                  <a:tcPr marL="9525" marR="9525" marT="9525" marB="0" anchor="ctr"/>
                </a:tc>
                <a:tc>
                  <a:txBody>
                    <a:bodyPr/>
                    <a:lstStyle/>
                    <a:p>
                      <a:pPr algn="r" rtl="0" fontAlgn="ctr"/>
                      <a:r>
                        <a:rPr lang="en-IE" sz="1400" b="0" i="0" u="none" strike="noStrike" dirty="0">
                          <a:solidFill>
                            <a:srgbClr val="000000"/>
                          </a:solidFill>
                          <a:effectLst/>
                          <a:latin typeface="Calibri" panose="020F0502020204030204" pitchFamily="34" charset="0"/>
                        </a:rPr>
                        <a:t> </a:t>
                      </a:r>
                    </a:p>
                  </a:txBody>
                  <a:tcPr marL="9525" marR="9525" marT="9525" marB="0" anchor="ctr"/>
                </a:tc>
                <a:tc>
                  <a:txBody>
                    <a:bodyPr/>
                    <a:lstStyle/>
                    <a:p>
                      <a:pPr algn="r" rtl="0" fontAlgn="ctr"/>
                      <a:r>
                        <a:rPr lang="en-IE" sz="1400" b="0" i="0" u="none" strike="noStrike" dirty="0">
                          <a:solidFill>
                            <a:srgbClr val="000000"/>
                          </a:solidFill>
                          <a:effectLst/>
                          <a:latin typeface="Calibri" panose="020F0502020204030204" pitchFamily="34" charset="0"/>
                        </a:rPr>
                        <a:t> </a:t>
                      </a:r>
                    </a:p>
                  </a:txBody>
                  <a:tcPr marL="9525" marR="9525" marT="9525" marB="0" anchor="ctr"/>
                </a:tc>
                <a:tc>
                  <a:txBody>
                    <a:bodyPr/>
                    <a:lstStyle/>
                    <a:p>
                      <a:pPr algn="r" fontAlgn="b"/>
                      <a:r>
                        <a:rPr lang="en-IE" sz="1800" b="0" i="0" u="none" strike="noStrike" dirty="0">
                          <a:solidFill>
                            <a:srgbClr val="000000"/>
                          </a:solidFill>
                          <a:effectLst/>
                          <a:latin typeface="Arial" panose="020B0604020202020204" pitchFamily="34" charset="0"/>
                        </a:rPr>
                        <a:t> </a:t>
                      </a:r>
                    </a:p>
                  </a:txBody>
                  <a:tcPr marL="9525" marR="9525" marT="9525" marB="0" anchor="b"/>
                </a:tc>
                <a:tc>
                  <a:txBody>
                    <a:bodyPr/>
                    <a:lstStyle/>
                    <a:p>
                      <a:pPr algn="r" fontAlgn="b"/>
                      <a:r>
                        <a:rPr lang="en-IE" sz="1800" b="0" i="0" u="none" strike="noStrike" dirty="0">
                          <a:solidFill>
                            <a:srgbClr val="000000"/>
                          </a:solidFill>
                          <a:effectLst/>
                          <a:latin typeface="Arial" panose="020B0604020202020204" pitchFamily="34" charset="0"/>
                        </a:rPr>
                        <a:t> </a:t>
                      </a:r>
                    </a:p>
                  </a:txBody>
                  <a:tcPr marL="9525" marR="9525" marT="9525" marB="0" anchor="b"/>
                </a:tc>
                <a:tc>
                  <a:txBody>
                    <a:bodyPr/>
                    <a:lstStyle/>
                    <a:p>
                      <a:pPr algn="r" fontAlgn="b"/>
                      <a:r>
                        <a:rPr lang="en-IE" sz="1800" b="0" i="0" u="none" strike="noStrike" dirty="0">
                          <a:solidFill>
                            <a:srgbClr val="000000"/>
                          </a:solidFill>
                          <a:effectLst/>
                          <a:latin typeface="Arial" panose="020B0604020202020204" pitchFamily="34" charset="0"/>
                        </a:rPr>
                        <a:t> </a:t>
                      </a:r>
                    </a:p>
                  </a:txBody>
                  <a:tcPr marL="9525" marR="9525" marT="9525" marB="0" anchor="b"/>
                </a:tc>
                <a:tc>
                  <a:txBody>
                    <a:bodyPr/>
                    <a:lstStyle/>
                    <a:p>
                      <a:pPr algn="r" fontAlgn="b"/>
                      <a:endParaRPr lang="en-IE" sz="1800" b="0" i="0" u="none" strike="noStrike" dirty="0">
                        <a:solidFill>
                          <a:srgbClr val="000000"/>
                        </a:solidFill>
                        <a:effectLst/>
                        <a:latin typeface="Arial" panose="020B0604020202020204" pitchFamily="34" charset="0"/>
                      </a:endParaRPr>
                    </a:p>
                  </a:txBody>
                  <a:tcPr marL="9525" marR="9525" marT="9525" marB="0" anchor="b"/>
                </a:tc>
                <a:extLst>
                  <a:ext uri="{0D108BD9-81ED-4DB2-BD59-A6C34878D82A}">
                    <a16:rowId xmlns:a16="http://schemas.microsoft.com/office/drawing/2014/main" val="10004"/>
                  </a:ext>
                </a:extLst>
              </a:tr>
              <a:tr h="190510">
                <a:tc>
                  <a:txBody>
                    <a:bodyPr/>
                    <a:lstStyle/>
                    <a:p>
                      <a:pPr algn="l" rtl="0" fontAlgn="ctr"/>
                      <a:r>
                        <a:rPr lang="en-GB" sz="1400" b="1" i="0" u="none" strike="noStrike" dirty="0">
                          <a:solidFill>
                            <a:srgbClr val="FFFFFF"/>
                          </a:solidFill>
                          <a:effectLst/>
                          <a:latin typeface="Calibri" panose="020F0502020204030204" pitchFamily="34" charset="0"/>
                        </a:rPr>
                        <a:t>UPTAKE (%) ALL HOSPITALS INCL. PRIVATE</a:t>
                      </a:r>
                    </a:p>
                  </a:txBody>
                  <a:tcPr marL="9525" marR="9525" marT="9525" marB="0" anchor="ctr">
                    <a:solidFill>
                      <a:srgbClr val="BA1F46"/>
                    </a:solidFill>
                  </a:tcPr>
                </a:tc>
                <a:tc>
                  <a:txBody>
                    <a:bodyPr/>
                    <a:lstStyle/>
                    <a:p>
                      <a:pPr algn="r" rtl="0" fontAlgn="ctr"/>
                      <a:r>
                        <a:rPr lang="en-IE" sz="1400" b="1" i="0" u="none" strike="noStrike" dirty="0">
                          <a:solidFill>
                            <a:srgbClr val="000000"/>
                          </a:solidFill>
                          <a:effectLst/>
                          <a:latin typeface="Calibri" panose="020F0502020204030204" pitchFamily="34" charset="0"/>
                        </a:rPr>
                        <a:t>18.1</a:t>
                      </a:r>
                    </a:p>
                  </a:txBody>
                  <a:tcPr marL="9525" marR="9525" marT="9525" marB="0" anchor="ctr"/>
                </a:tc>
                <a:tc>
                  <a:txBody>
                    <a:bodyPr/>
                    <a:lstStyle/>
                    <a:p>
                      <a:pPr algn="r" rtl="0" fontAlgn="ctr"/>
                      <a:r>
                        <a:rPr lang="en-IE" sz="1400" b="1" i="0" u="none" strike="noStrike" dirty="0">
                          <a:solidFill>
                            <a:srgbClr val="000000"/>
                          </a:solidFill>
                          <a:effectLst/>
                          <a:latin typeface="Calibri" panose="020F0502020204030204" pitchFamily="34" charset="0"/>
                        </a:rPr>
                        <a:t>17.6</a:t>
                      </a:r>
                    </a:p>
                  </a:txBody>
                  <a:tcPr marL="9525" marR="9525" marT="9525" marB="0" anchor="ctr"/>
                </a:tc>
                <a:tc>
                  <a:txBody>
                    <a:bodyPr/>
                    <a:lstStyle/>
                    <a:p>
                      <a:pPr algn="r" rtl="0" fontAlgn="ctr"/>
                      <a:r>
                        <a:rPr lang="en-IE" sz="1400" b="1" i="0" u="none" strike="noStrike" dirty="0">
                          <a:solidFill>
                            <a:srgbClr val="000000"/>
                          </a:solidFill>
                          <a:effectLst/>
                          <a:latin typeface="Calibri" panose="020F0502020204030204" pitchFamily="34" charset="0"/>
                        </a:rPr>
                        <a:t>24.4</a:t>
                      </a:r>
                    </a:p>
                  </a:txBody>
                  <a:tcPr marL="9525" marR="9525" marT="9525" marB="0" anchor="ctr"/>
                </a:tc>
                <a:tc>
                  <a:txBody>
                    <a:bodyPr/>
                    <a:lstStyle/>
                    <a:p>
                      <a:pPr algn="r" rtl="0" fontAlgn="ctr"/>
                      <a:r>
                        <a:rPr lang="en-IE" sz="1400" b="1" i="0" u="none" strike="noStrike" dirty="0">
                          <a:solidFill>
                            <a:srgbClr val="000000"/>
                          </a:solidFill>
                          <a:effectLst/>
                          <a:latin typeface="Calibri" panose="020F0502020204030204" pitchFamily="34" charset="0"/>
                        </a:rPr>
                        <a:t>23.6</a:t>
                      </a:r>
                    </a:p>
                  </a:txBody>
                  <a:tcPr marL="9525" marR="9525" marT="9525" marB="0" anchor="ctr"/>
                </a:tc>
                <a:tc>
                  <a:txBody>
                    <a:bodyPr/>
                    <a:lstStyle/>
                    <a:p>
                      <a:pPr algn="r" rtl="0" fontAlgn="ctr"/>
                      <a:r>
                        <a:rPr lang="en-IE" sz="1400" b="1" i="0" u="none" strike="noStrike" dirty="0">
                          <a:solidFill>
                            <a:srgbClr val="000000"/>
                          </a:solidFill>
                          <a:effectLst/>
                          <a:latin typeface="Calibri" panose="020F0502020204030204" pitchFamily="34" charset="0"/>
                        </a:rPr>
                        <a:t>25.1</a:t>
                      </a:r>
                    </a:p>
                  </a:txBody>
                  <a:tcPr marL="9525" marR="9525" marT="9525" marB="0" anchor="ctr"/>
                </a:tc>
                <a:tc>
                  <a:txBody>
                    <a:bodyPr/>
                    <a:lstStyle/>
                    <a:p>
                      <a:pPr algn="r" rtl="0" fontAlgn="ctr"/>
                      <a:r>
                        <a:rPr lang="en-IE" sz="1400" b="1" i="0" u="none" strike="noStrike" dirty="0">
                          <a:solidFill>
                            <a:srgbClr val="000000"/>
                          </a:solidFill>
                          <a:effectLst/>
                          <a:latin typeface="Calibri" panose="020F0502020204030204" pitchFamily="34" charset="0"/>
                        </a:rPr>
                        <a:t>33.8</a:t>
                      </a:r>
                    </a:p>
                  </a:txBody>
                  <a:tcPr marL="9525" marR="9525" marT="9525" marB="0" anchor="ctr"/>
                </a:tc>
                <a:tc>
                  <a:txBody>
                    <a:bodyPr/>
                    <a:lstStyle/>
                    <a:p>
                      <a:pPr algn="r" rtl="0" fontAlgn="ctr"/>
                      <a:r>
                        <a:rPr lang="en-IE" sz="1400" b="1" i="0" u="none" strike="noStrike" dirty="0">
                          <a:solidFill>
                            <a:srgbClr val="000000"/>
                          </a:solidFill>
                          <a:effectLst/>
                          <a:latin typeface="Calibri" panose="020F0502020204030204" pitchFamily="34" charset="0"/>
                        </a:rPr>
                        <a:t>44.4</a:t>
                      </a:r>
                    </a:p>
                  </a:txBody>
                  <a:tcPr marL="9525" marR="9525" marT="9525" marB="0" anchor="ctr"/>
                </a:tc>
                <a:tc>
                  <a:txBody>
                    <a:bodyPr/>
                    <a:lstStyle/>
                    <a:p>
                      <a:pPr algn="r" rtl="0" fontAlgn="ctr"/>
                      <a:r>
                        <a:rPr lang="en-IE" sz="1400" b="1" i="0" u="none" strike="noStrike" dirty="0">
                          <a:solidFill>
                            <a:srgbClr val="000000"/>
                          </a:solidFill>
                          <a:effectLst/>
                          <a:latin typeface="Calibri" panose="020F0502020204030204" pitchFamily="34" charset="0"/>
                        </a:rPr>
                        <a:t>52.3</a:t>
                      </a:r>
                    </a:p>
                  </a:txBody>
                  <a:tcPr marL="9525" marR="9525" marT="9525" marB="0" anchor="ctr"/>
                </a:tc>
                <a:tc>
                  <a:txBody>
                    <a:bodyPr/>
                    <a:lstStyle/>
                    <a:p>
                      <a:pPr algn="r" rtl="0" fontAlgn="ctr"/>
                      <a:r>
                        <a:rPr lang="en-IE" sz="1400" b="1" i="0" u="none" strike="noStrike" dirty="0">
                          <a:solidFill>
                            <a:srgbClr val="000000"/>
                          </a:solidFill>
                          <a:effectLst/>
                          <a:latin typeface="Calibri" panose="020F0502020204030204" pitchFamily="34" charset="0"/>
                        </a:rPr>
                        <a:t>58.3</a:t>
                      </a:r>
                    </a:p>
                  </a:txBody>
                  <a:tcPr marL="9525" marR="9525" marT="9525" marB="0" anchor="ctr"/>
                </a:tc>
                <a:tc>
                  <a:txBody>
                    <a:bodyPr/>
                    <a:lstStyle/>
                    <a:p>
                      <a:pPr algn="r" rtl="0" fontAlgn="ctr"/>
                      <a:r>
                        <a:rPr lang="en-IE" sz="1400" b="1" i="0" u="none" strike="noStrike" dirty="0">
                          <a:solidFill>
                            <a:srgbClr val="000000"/>
                          </a:solidFill>
                          <a:effectLst/>
                          <a:latin typeface="Calibri" panose="020F0502020204030204" pitchFamily="34" charset="0"/>
                        </a:rPr>
                        <a:t>71.0</a:t>
                      </a:r>
                    </a:p>
                  </a:txBody>
                  <a:tcPr marL="9525" marR="9525" marT="9525" marB="0" anchor="ctr"/>
                </a:tc>
                <a:tc>
                  <a:txBody>
                    <a:bodyPr/>
                    <a:lstStyle/>
                    <a:p>
                      <a:pPr algn="r" rtl="0" fontAlgn="ctr"/>
                      <a:r>
                        <a:rPr lang="en-GB" sz="1400" b="1" i="0" u="none" strike="noStrike" dirty="0">
                          <a:solidFill>
                            <a:srgbClr val="000000"/>
                          </a:solidFill>
                          <a:effectLst/>
                          <a:latin typeface="Calibri" panose="020F0502020204030204" pitchFamily="34" charset="0"/>
                        </a:rPr>
                        <a:t>64.0</a:t>
                      </a:r>
                      <a:endParaRPr lang="en-IE" sz="1400" b="1"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156065020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5292</TotalTime>
  <Words>8135</Words>
  <Application>Microsoft Office PowerPoint</Application>
  <PresentationFormat>On-screen Show (4:3)</PresentationFormat>
  <Paragraphs>2210</Paragraphs>
  <Slides>61</Slides>
  <Notes>55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61</vt:i4>
      </vt:variant>
    </vt:vector>
  </HeadingPairs>
  <TitlesOfParts>
    <vt:vector size="66" baseType="lpstr">
      <vt:lpstr>Arial</vt:lpstr>
      <vt:lpstr>Calibri</vt:lpstr>
      <vt:lpstr>Tahoma</vt:lpstr>
      <vt:lpstr>Times New Roman</vt:lpstr>
      <vt:lpstr>Office Theme</vt:lpstr>
      <vt:lpstr>Health Protection Surveillance Centre September 2022</vt:lpstr>
      <vt:lpstr>Background</vt:lpstr>
      <vt:lpstr>Methods</vt:lpstr>
      <vt:lpstr>Hospitals</vt:lpstr>
      <vt:lpstr>HCW influenza vaccine uptake, public hospitals, by influenza season, Ireland*</vt:lpstr>
      <vt:lpstr>Influenza vaccine uptake in public hospital-based HCWs by hospital group and season*</vt:lpstr>
      <vt:lpstr>Influenza vaccine uptake in public hospital-based HCWs by staff category grade and season*</vt:lpstr>
      <vt:lpstr>Influenza vaccine uptake in public hospital-based HCWs by staff size and season*</vt:lpstr>
      <vt:lpstr>Influenza vaccine uptake in private hospital-based HCWs in private hospitals by Season*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Long-Term/Residential Care Facilities (LTCFs)  HCW uptake in Long-term residents and Respite residents</vt:lpstr>
      <vt:lpstr>Influenza vaccine uptake among HCWs in public LTCFs by influenza season, Ireland*</vt:lpstr>
      <vt:lpstr>Influenza vaccine uptake in LTCF-based HCWs by CHO and season*</vt:lpstr>
      <vt:lpstr>Influenza vaccine uptake in LTCF-based HCWs by staff category grade and season*</vt:lpstr>
      <vt:lpstr>Influenza vaccine uptake in LTCF-based HCWs by staff size and season*</vt:lpstr>
      <vt:lpstr>Influenza vaccine uptake in private LTCFs by season*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Influenza vaccine uptake (%) by CHO in LTCF Long-Term residents Based on Point Prevalence Surveys (PPSs) by CHO and by season from  2017-2018 to 2021-2022</vt:lpstr>
      <vt:lpstr>Influenza vaccine uptake (%) by RHA in LTCF Long-Term residents Based on Point Prevalence Surveys (PPSs) by RHA and by season  from 2017-2018 to 2021-2022</vt:lpstr>
      <vt:lpstr>Influenza vaccine uptake (%) by CHO in LTCF Respite residents Based on Point Prevalence Surveys (PPSs) by CHO and by season from 2017-2018 to 2022</vt:lpstr>
      <vt:lpstr>Influenza vaccine uptake (%) by RHA in LTCF Respite residents Based on Point Prevalence Surveys (PPSs) by RHA and by season from 2017-2018 to 2021-2022</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Piaras O lorcain</dc:creator>
  <cp:lastModifiedBy>Piaras O lorcain</cp:lastModifiedBy>
  <cp:revision>231</cp:revision>
  <dcterms:created xsi:type="dcterms:W3CDTF">2018-08-14T13:15:56Z</dcterms:created>
  <dcterms:modified xsi:type="dcterms:W3CDTF">2022-09-06T11:53:25Z</dcterms:modified>
</cp:coreProperties>
</file>